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bookmarkIdSeed="2">
  <p:sldMasterIdLst>
    <p:sldMasterId id="2147484870" r:id="rId1"/>
  </p:sldMasterIdLst>
  <p:sldIdLst>
    <p:sldId id="462" r:id="rId2"/>
    <p:sldId id="463" r:id="rId3"/>
    <p:sldId id="465" r:id="rId4"/>
    <p:sldId id="464" r:id="rId5"/>
    <p:sldId id="492" r:id="rId6"/>
    <p:sldId id="494" r:id="rId7"/>
    <p:sldId id="493" r:id="rId8"/>
    <p:sldId id="467" r:id="rId9"/>
    <p:sldId id="461" r:id="rId10"/>
    <p:sldId id="482" r:id="rId11"/>
    <p:sldId id="479" r:id="rId12"/>
    <p:sldId id="480" r:id="rId13"/>
    <p:sldId id="483" r:id="rId14"/>
    <p:sldId id="468" r:id="rId15"/>
    <p:sldId id="469" r:id="rId16"/>
    <p:sldId id="470" r:id="rId17"/>
    <p:sldId id="472" r:id="rId18"/>
    <p:sldId id="484" r:id="rId19"/>
    <p:sldId id="486" r:id="rId20"/>
    <p:sldId id="473" r:id="rId21"/>
    <p:sldId id="474" r:id="rId22"/>
    <p:sldId id="466" r:id="rId23"/>
    <p:sldId id="476" r:id="rId24"/>
    <p:sldId id="478" r:id="rId25"/>
    <p:sldId id="481" r:id="rId26"/>
    <p:sldId id="487" r:id="rId27"/>
    <p:sldId id="488" r:id="rId28"/>
    <p:sldId id="489" r:id="rId29"/>
    <p:sldId id="491" r:id="rId30"/>
    <p:sldId id="490" r:id="rId31"/>
    <p:sldId id="495" r:id="rId32"/>
    <p:sldId id="496" r:id="rId33"/>
    <p:sldId id="498" r:id="rId34"/>
    <p:sldId id="497" r:id="rId35"/>
    <p:sldId id="362" r:id="rId36"/>
    <p:sldId id="363" r:id="rId37"/>
    <p:sldId id="499" r:id="rId38"/>
  </p:sldIdLst>
  <p:sldSz cx="9753600" cy="7315200"/>
  <p:notesSz cx="6858000" cy="9144000"/>
  <p:embeddedFontLst>
    <p:embeddedFont>
      <p:font typeface="Century Gothic" panose="020B0502020202020204" pitchFamily="34" charset="0"/>
      <p:regular r:id="rId39"/>
      <p:bold r:id="rId40"/>
      <p:italic r:id="rId41"/>
      <p:boldItalic r:id="rId42"/>
    </p:embeddedFont>
    <p:embeddedFont>
      <p:font typeface="Segoe UI" panose="020B0502040204020203" pitchFamily="34" charset="0"/>
      <p:regular r:id="rId43"/>
      <p:bold r:id="rId44"/>
      <p:italic r:id="rId45"/>
      <p:boldItalic r:id="rId46"/>
    </p:embeddedFont>
    <p:embeddedFont>
      <p:font typeface="Wingdings 3" panose="05040102010807070707" pitchFamily="18" charset="2"/>
      <p:regular r:id="rId47"/>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40CC8"/>
    <a:srgbClr val="FF3399"/>
    <a:srgbClr val="3636FC"/>
    <a:srgbClr val="FF0000"/>
    <a:srgbClr val="4AE868"/>
    <a:srgbClr val="F6CA0E"/>
    <a:srgbClr val="FFCC00"/>
    <a:srgbClr val="C5FBCF"/>
    <a:srgbClr val="DAC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3" autoAdjust="0"/>
    <p:restoredTop sz="96283" autoAdjust="0"/>
  </p:normalViewPr>
  <p:slideViewPr>
    <p:cSldViewPr>
      <p:cViewPr varScale="1">
        <p:scale>
          <a:sx n="75" d="100"/>
          <a:sy n="75" d="100"/>
        </p:scale>
        <p:origin x="50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1.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4.fntdata"/><Relationship Id="rId47" Type="http://schemas.openxmlformats.org/officeDocument/2006/relationships/font" Target="fonts/font9.fntdata"/><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2.fntdata"/><Relationship Id="rId45"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5.fntdata"/><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8.fntdata"/><Relationship Id="rId20" Type="http://schemas.openxmlformats.org/officeDocument/2006/relationships/slide" Target="slides/slide19.xml"/><Relationship Id="rId41"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73565763765901"/>
          <c:y val="0.10691514182614269"/>
          <c:w val="0.61454965595888522"/>
          <c:h val="0.72957447316601232"/>
        </c:manualLayout>
      </c:layout>
      <c:barChart>
        <c:barDir val="col"/>
        <c:grouping val="clustered"/>
        <c:varyColors val="0"/>
        <c:ser>
          <c:idx val="0"/>
          <c:order val="0"/>
          <c:tx>
            <c:strRef>
              <c:f>Sheet1!$A$2</c:f>
              <c:strCache>
                <c:ptCount val="1"/>
              </c:strCache>
            </c:strRef>
          </c:tx>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50800" dist="38100" dir="5400000" rotWithShape="0">
                <a:srgbClr val="000000">
                  <a:alpha val="60000"/>
                </a:srgbClr>
              </a:outerShdw>
            </a:effectLst>
          </c:spPr>
          <c:invertIfNegative val="0"/>
          <c:dPt>
            <c:idx val="0"/>
            <c:invertIfNegative val="0"/>
            <c:bubble3D val="0"/>
            <c:extLst>
              <c:ext xmlns:c16="http://schemas.microsoft.com/office/drawing/2014/chart" uri="{C3380CC4-5D6E-409C-BE32-E72D297353CC}">
                <c16:uniqueId val="{00000000-29E7-4B41-BD7D-55939BAAF3B2}"/>
              </c:ext>
            </c:extLst>
          </c:dPt>
          <c:dPt>
            <c:idx val="1"/>
            <c:invertIfNegative val="0"/>
            <c:bubble3D val="0"/>
            <c:extLst>
              <c:ext xmlns:c16="http://schemas.microsoft.com/office/drawing/2014/chart" uri="{C3380CC4-5D6E-409C-BE32-E72D297353CC}">
                <c16:uniqueId val="{00000001-29E7-4B41-BD7D-55939BAAF3B2}"/>
              </c:ext>
            </c:extLst>
          </c:dPt>
          <c:dPt>
            <c:idx val="2"/>
            <c:invertIfNegative val="0"/>
            <c:bubble3D val="0"/>
            <c:extLst>
              <c:ext xmlns:c16="http://schemas.microsoft.com/office/drawing/2014/chart" uri="{C3380CC4-5D6E-409C-BE32-E72D297353CC}">
                <c16:uniqueId val="{00000002-29E7-4B41-BD7D-55939BAAF3B2}"/>
              </c:ext>
            </c:extLst>
          </c:dPt>
          <c:dPt>
            <c:idx val="3"/>
            <c:invertIfNegative val="0"/>
            <c:bubble3D val="0"/>
            <c:extLst>
              <c:ext xmlns:c16="http://schemas.microsoft.com/office/drawing/2014/chart" uri="{C3380CC4-5D6E-409C-BE32-E72D297353CC}">
                <c16:uniqueId val="{00000003-29E7-4B41-BD7D-55939BAAF3B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Bosna i Hercegovina</c:v>
                </c:pt>
                <c:pt idx="1">
                  <c:v>Srbija</c:v>
                </c:pt>
                <c:pt idx="2">
                  <c:v>Hrvatska</c:v>
                </c:pt>
                <c:pt idx="3">
                  <c:v>Crna Gora</c:v>
                </c:pt>
              </c:strCache>
            </c:strRef>
          </c:cat>
          <c:val>
            <c:numRef>
              <c:f>Sheet1!$B$2:$E$2</c:f>
              <c:numCache>
                <c:formatCode>General</c:formatCode>
                <c:ptCount val="4"/>
                <c:pt idx="0" formatCode="0">
                  <c:v>3230</c:v>
                </c:pt>
                <c:pt idx="1">
                  <c:v>1744</c:v>
                </c:pt>
                <c:pt idx="2">
                  <c:v>1194</c:v>
                </c:pt>
                <c:pt idx="3">
                  <c:v>340</c:v>
                </c:pt>
              </c:numCache>
            </c:numRef>
          </c:val>
          <c:extLst>
            <c:ext xmlns:c16="http://schemas.microsoft.com/office/drawing/2014/chart" uri="{C3380CC4-5D6E-409C-BE32-E72D297353CC}">
              <c16:uniqueId val="{00000004-29E7-4B41-BD7D-55939BAAF3B2}"/>
            </c:ext>
          </c:extLst>
        </c:ser>
        <c:ser>
          <c:idx val="1"/>
          <c:order val="1"/>
          <c:tx>
            <c:strRef>
              <c:f>Sheet1!$A$3</c:f>
              <c:strCache>
                <c:ptCount val="1"/>
              </c:strCache>
            </c:strRef>
          </c:tx>
          <c:spPr>
            <a:gradFill rotWithShape="1">
              <a:gsLst>
                <a:gs pos="0">
                  <a:schemeClr val="accent2">
                    <a:tint val="96000"/>
                    <a:lumMod val="104000"/>
                  </a:schemeClr>
                </a:gs>
                <a:gs pos="100000">
                  <a:schemeClr val="accent2">
                    <a:shade val="98000"/>
                    <a:lumMod val="94000"/>
                  </a:schemeClr>
                </a:gs>
              </a:gsLst>
              <a:lin ang="5400000" scaled="0"/>
            </a:gradFill>
            <a:ln>
              <a:noFill/>
            </a:ln>
            <a:effectLst>
              <a:outerShdw blurRad="50800" dist="38100" dir="5400000" rotWithShape="0">
                <a:srgbClr val="000000">
                  <a:alpha val="60000"/>
                </a:srgbClr>
              </a:outerShdw>
            </a:effectLst>
          </c:spPr>
          <c:invertIfNegative val="0"/>
          <c:dPt>
            <c:idx val="0"/>
            <c:invertIfNegative val="0"/>
            <c:bubble3D val="0"/>
            <c:extLst>
              <c:ext xmlns:c16="http://schemas.microsoft.com/office/drawing/2014/chart" uri="{C3380CC4-5D6E-409C-BE32-E72D297353CC}">
                <c16:uniqueId val="{00000005-29E7-4B41-BD7D-55939BAAF3B2}"/>
              </c:ext>
            </c:extLst>
          </c:dPt>
          <c:dPt>
            <c:idx val="1"/>
            <c:invertIfNegative val="0"/>
            <c:bubble3D val="0"/>
            <c:extLst>
              <c:ext xmlns:c16="http://schemas.microsoft.com/office/drawing/2014/chart" uri="{C3380CC4-5D6E-409C-BE32-E72D297353CC}">
                <c16:uniqueId val="{00000006-29E7-4B41-BD7D-55939BAAF3B2}"/>
              </c:ext>
            </c:extLst>
          </c:dPt>
          <c:dPt>
            <c:idx val="2"/>
            <c:invertIfNegative val="0"/>
            <c:bubble3D val="0"/>
            <c:extLst>
              <c:ext xmlns:c16="http://schemas.microsoft.com/office/drawing/2014/chart" uri="{C3380CC4-5D6E-409C-BE32-E72D297353CC}">
                <c16:uniqueId val="{00000007-29E7-4B41-BD7D-55939BAAF3B2}"/>
              </c:ext>
            </c:extLst>
          </c:dPt>
          <c:dPt>
            <c:idx val="3"/>
            <c:invertIfNegative val="0"/>
            <c:bubble3D val="0"/>
            <c:extLst>
              <c:ext xmlns:c16="http://schemas.microsoft.com/office/drawing/2014/chart" uri="{C3380CC4-5D6E-409C-BE32-E72D297353CC}">
                <c16:uniqueId val="{00000008-29E7-4B41-BD7D-55939BAAF3B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Bosna i Hercegovina</c:v>
                </c:pt>
                <c:pt idx="1">
                  <c:v>Srbija</c:v>
                </c:pt>
                <c:pt idx="2">
                  <c:v>Hrvatska</c:v>
                </c:pt>
                <c:pt idx="3">
                  <c:v>Crna Gora</c:v>
                </c:pt>
              </c:strCache>
            </c:strRef>
          </c:cat>
          <c:val>
            <c:numRef>
              <c:f>Sheet1!$B$3:$E$3</c:f>
              <c:numCache>
                <c:formatCode>General</c:formatCode>
                <c:ptCount val="4"/>
              </c:numCache>
            </c:numRef>
          </c:val>
          <c:extLst>
            <c:ext xmlns:c16="http://schemas.microsoft.com/office/drawing/2014/chart" uri="{C3380CC4-5D6E-409C-BE32-E72D297353CC}">
              <c16:uniqueId val="{00000009-29E7-4B41-BD7D-55939BAAF3B2}"/>
            </c:ext>
          </c:extLst>
        </c:ser>
        <c:ser>
          <c:idx val="2"/>
          <c:order val="2"/>
          <c:tx>
            <c:strRef>
              <c:f>Sheet1!$A$4</c:f>
              <c:strCache>
                <c:ptCount val="1"/>
              </c:strCache>
            </c:strRef>
          </c:tx>
          <c:spPr>
            <a:gradFill rotWithShape="1">
              <a:gsLst>
                <a:gs pos="0">
                  <a:schemeClr val="accent3">
                    <a:tint val="96000"/>
                    <a:lumMod val="104000"/>
                  </a:schemeClr>
                </a:gs>
                <a:gs pos="100000">
                  <a:schemeClr val="accent3">
                    <a:shade val="98000"/>
                    <a:lumMod val="94000"/>
                  </a:schemeClr>
                </a:gs>
              </a:gsLst>
              <a:lin ang="5400000" scaled="0"/>
            </a:gradFill>
            <a:ln>
              <a:noFill/>
            </a:ln>
            <a:effectLst>
              <a:outerShdw blurRad="50800" dist="38100" dir="5400000" rotWithShape="0">
                <a:srgbClr val="000000">
                  <a:alpha val="60000"/>
                </a:srgbClr>
              </a:outerShdw>
            </a:effectLst>
          </c:spPr>
          <c:invertIfNegative val="0"/>
          <c:dPt>
            <c:idx val="0"/>
            <c:invertIfNegative val="0"/>
            <c:bubble3D val="0"/>
            <c:extLst>
              <c:ext xmlns:c16="http://schemas.microsoft.com/office/drawing/2014/chart" uri="{C3380CC4-5D6E-409C-BE32-E72D297353CC}">
                <c16:uniqueId val="{0000000A-29E7-4B41-BD7D-55939BAAF3B2}"/>
              </c:ext>
            </c:extLst>
          </c:dPt>
          <c:dPt>
            <c:idx val="1"/>
            <c:invertIfNegative val="0"/>
            <c:bubble3D val="0"/>
            <c:extLst>
              <c:ext xmlns:c16="http://schemas.microsoft.com/office/drawing/2014/chart" uri="{C3380CC4-5D6E-409C-BE32-E72D297353CC}">
                <c16:uniqueId val="{0000000B-29E7-4B41-BD7D-55939BAAF3B2}"/>
              </c:ext>
            </c:extLst>
          </c:dPt>
          <c:dPt>
            <c:idx val="2"/>
            <c:invertIfNegative val="0"/>
            <c:bubble3D val="0"/>
            <c:extLst>
              <c:ext xmlns:c16="http://schemas.microsoft.com/office/drawing/2014/chart" uri="{C3380CC4-5D6E-409C-BE32-E72D297353CC}">
                <c16:uniqueId val="{0000000C-29E7-4B41-BD7D-55939BAAF3B2}"/>
              </c:ext>
            </c:extLst>
          </c:dPt>
          <c:dPt>
            <c:idx val="3"/>
            <c:invertIfNegative val="0"/>
            <c:bubble3D val="0"/>
            <c:extLst>
              <c:ext xmlns:c16="http://schemas.microsoft.com/office/drawing/2014/chart" uri="{C3380CC4-5D6E-409C-BE32-E72D297353CC}">
                <c16:uniqueId val="{0000000D-29E7-4B41-BD7D-55939BAAF3B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Bosna i Hercegovina</c:v>
                </c:pt>
                <c:pt idx="1">
                  <c:v>Srbija</c:v>
                </c:pt>
                <c:pt idx="2">
                  <c:v>Hrvatska</c:v>
                </c:pt>
                <c:pt idx="3">
                  <c:v>Crna Gora</c:v>
                </c:pt>
              </c:strCache>
            </c:strRef>
          </c:cat>
          <c:val>
            <c:numRef>
              <c:f>Sheet1!$B$4:$E$4</c:f>
              <c:numCache>
                <c:formatCode>General</c:formatCode>
                <c:ptCount val="4"/>
              </c:numCache>
            </c:numRef>
          </c:val>
          <c:extLst>
            <c:ext xmlns:c16="http://schemas.microsoft.com/office/drawing/2014/chart" uri="{C3380CC4-5D6E-409C-BE32-E72D297353CC}">
              <c16:uniqueId val="{0000000E-29E7-4B41-BD7D-55939BAAF3B2}"/>
            </c:ext>
          </c:extLst>
        </c:ser>
        <c:ser>
          <c:idx val="3"/>
          <c:order val="3"/>
          <c:tx>
            <c:strRef>
              <c:f>Sheet1!$A$5</c:f>
              <c:strCache>
                <c:ptCount val="1"/>
              </c:strCache>
            </c:strRef>
          </c:tx>
          <c:spPr>
            <a:gradFill rotWithShape="1">
              <a:gsLst>
                <a:gs pos="0">
                  <a:schemeClr val="accent4">
                    <a:tint val="96000"/>
                    <a:lumMod val="104000"/>
                  </a:schemeClr>
                </a:gs>
                <a:gs pos="100000">
                  <a:schemeClr val="accent4">
                    <a:shade val="98000"/>
                    <a:lumMod val="94000"/>
                  </a:schemeClr>
                </a:gs>
              </a:gsLst>
              <a:lin ang="5400000" scaled="0"/>
            </a:gradFill>
            <a:ln>
              <a:noFill/>
            </a:ln>
            <a:effectLst>
              <a:outerShdw blurRad="50800" dist="38100" dir="5400000" rotWithShape="0">
                <a:srgbClr val="000000">
                  <a:alpha val="60000"/>
                </a:srgbClr>
              </a:outerShdw>
            </a:effectLst>
          </c:spPr>
          <c:invertIfNegative val="0"/>
          <c:dPt>
            <c:idx val="0"/>
            <c:invertIfNegative val="0"/>
            <c:bubble3D val="0"/>
            <c:extLst>
              <c:ext xmlns:c16="http://schemas.microsoft.com/office/drawing/2014/chart" uri="{C3380CC4-5D6E-409C-BE32-E72D297353CC}">
                <c16:uniqueId val="{0000000F-29E7-4B41-BD7D-55939BAAF3B2}"/>
              </c:ext>
            </c:extLst>
          </c:dPt>
          <c:dPt>
            <c:idx val="1"/>
            <c:invertIfNegative val="0"/>
            <c:bubble3D val="0"/>
            <c:extLst>
              <c:ext xmlns:c16="http://schemas.microsoft.com/office/drawing/2014/chart" uri="{C3380CC4-5D6E-409C-BE32-E72D297353CC}">
                <c16:uniqueId val="{00000010-29E7-4B41-BD7D-55939BAAF3B2}"/>
              </c:ext>
            </c:extLst>
          </c:dPt>
          <c:dPt>
            <c:idx val="2"/>
            <c:invertIfNegative val="0"/>
            <c:bubble3D val="0"/>
            <c:extLst>
              <c:ext xmlns:c16="http://schemas.microsoft.com/office/drawing/2014/chart" uri="{C3380CC4-5D6E-409C-BE32-E72D297353CC}">
                <c16:uniqueId val="{00000011-29E7-4B41-BD7D-55939BAAF3B2}"/>
              </c:ext>
            </c:extLst>
          </c:dPt>
          <c:dPt>
            <c:idx val="3"/>
            <c:invertIfNegative val="0"/>
            <c:bubble3D val="0"/>
            <c:extLst>
              <c:ext xmlns:c16="http://schemas.microsoft.com/office/drawing/2014/chart" uri="{C3380CC4-5D6E-409C-BE32-E72D297353CC}">
                <c16:uniqueId val="{00000012-29E7-4B41-BD7D-55939BAAF3B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Bosna i Hercegovina</c:v>
                </c:pt>
                <c:pt idx="1">
                  <c:v>Srbija</c:v>
                </c:pt>
                <c:pt idx="2">
                  <c:v>Hrvatska</c:v>
                </c:pt>
                <c:pt idx="3">
                  <c:v>Crna Gora</c:v>
                </c:pt>
              </c:strCache>
            </c:strRef>
          </c:cat>
          <c:val>
            <c:numRef>
              <c:f>Sheet1!$B$5:$E$5</c:f>
              <c:numCache>
                <c:formatCode>General</c:formatCode>
                <c:ptCount val="4"/>
              </c:numCache>
            </c:numRef>
          </c:val>
          <c:extLst>
            <c:ext xmlns:c16="http://schemas.microsoft.com/office/drawing/2014/chart" uri="{C3380CC4-5D6E-409C-BE32-E72D297353CC}">
              <c16:uniqueId val="{00000013-29E7-4B41-BD7D-55939BAAF3B2}"/>
            </c:ext>
          </c:extLst>
        </c:ser>
        <c:dLbls>
          <c:showLegendKey val="0"/>
          <c:showVal val="0"/>
          <c:showCatName val="0"/>
          <c:showSerName val="0"/>
          <c:showPercent val="0"/>
          <c:showBubbleSize val="0"/>
        </c:dLbls>
        <c:gapWidth val="100"/>
        <c:axId val="680211168"/>
        <c:axId val="680210208"/>
      </c:barChart>
      <c:catAx>
        <c:axId val="680211168"/>
        <c:scaling>
          <c:orientation val="minMax"/>
        </c:scaling>
        <c:delete val="0"/>
        <c:axPos val="b"/>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0210208"/>
        <c:crosses val="autoZero"/>
        <c:auto val="1"/>
        <c:lblAlgn val="ctr"/>
        <c:lblOffset val="100"/>
        <c:noMultiLvlLbl val="0"/>
      </c:catAx>
      <c:valAx>
        <c:axId val="6802102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0211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100"/>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1595942399092005"/>
          <c:y val="4.0358711549977486E-2"/>
          <c:w val="0.69075488874701463"/>
          <c:h val="0.81165919282511212"/>
        </c:manualLayout>
      </c:layout>
      <c:bar3DChart>
        <c:barDir val="bar"/>
        <c:grouping val="percentStacked"/>
        <c:varyColors val="0"/>
        <c:ser>
          <c:idx val="0"/>
          <c:order val="0"/>
          <c:tx>
            <c:strRef>
              <c:f>Sheet1!$A$2</c:f>
              <c:strCache>
                <c:ptCount val="1"/>
                <c:pt idx="0">
                  <c:v>BROJ DODJELJENIH UGOVORA</c:v>
                </c:pt>
              </c:strCache>
            </c:strRef>
          </c:tx>
          <c:spPr>
            <a:gradFill rotWithShape="1">
              <a:gsLst>
                <a:gs pos="0">
                  <a:schemeClr val="accent1">
                    <a:tint val="96000"/>
                    <a:lumMod val="104000"/>
                  </a:schemeClr>
                </a:gs>
                <a:gs pos="100000">
                  <a:schemeClr val="accent1">
                    <a:shade val="98000"/>
                    <a:lumMod val="94000"/>
                  </a:schemeClr>
                </a:gs>
              </a:gsLst>
              <a:lin ang="5400000" scaled="0"/>
            </a:gradFill>
            <a:ln>
              <a:noFill/>
            </a:ln>
            <a:effectLst>
              <a:outerShdw blurRad="38100" dist="25400" dir="5400000" rotWithShape="0">
                <a:srgbClr val="000000">
                  <a:alpha val="25000"/>
                </a:srgbClr>
              </a:outerShdw>
            </a:effectLst>
            <a:sp3d/>
          </c:spPr>
          <c:invertIfNegative val="0"/>
          <c:cat>
            <c:strRef>
              <c:f>Sheet1!$B$1:$E$1</c:f>
              <c:strCache>
                <c:ptCount val="4"/>
                <c:pt idx="0">
                  <c:v>Bosna i Hercegovina</c:v>
                </c:pt>
                <c:pt idx="1">
                  <c:v>Republika Srbija</c:v>
                </c:pt>
                <c:pt idx="2">
                  <c:v>Republika Hrvatska</c:v>
                </c:pt>
                <c:pt idx="3">
                  <c:v>Crna Gora</c:v>
                </c:pt>
              </c:strCache>
            </c:strRef>
          </c:cat>
          <c:val>
            <c:numRef>
              <c:f>Sheet1!$B$2:$E$2</c:f>
              <c:numCache>
                <c:formatCode>General</c:formatCode>
                <c:ptCount val="4"/>
                <c:pt idx="0">
                  <c:v>10343</c:v>
                </c:pt>
                <c:pt idx="1">
                  <c:v>122066</c:v>
                </c:pt>
                <c:pt idx="2">
                  <c:v>24354</c:v>
                </c:pt>
                <c:pt idx="3">
                  <c:v>6203</c:v>
                </c:pt>
              </c:numCache>
            </c:numRef>
          </c:val>
          <c:extLst>
            <c:ext xmlns:c16="http://schemas.microsoft.com/office/drawing/2014/chart" uri="{C3380CC4-5D6E-409C-BE32-E72D297353CC}">
              <c16:uniqueId val="{00000000-614B-4EF1-BC15-AA3ADC20C135}"/>
            </c:ext>
          </c:extLst>
        </c:ser>
        <c:ser>
          <c:idx val="1"/>
          <c:order val="1"/>
          <c:tx>
            <c:strRef>
              <c:f>Sheet1!$A$3</c:f>
              <c:strCache>
                <c:ptCount val="1"/>
                <c:pt idx="0">
                  <c:v>BROJ ULOŽENIH ŽALBI</c:v>
                </c:pt>
              </c:strCache>
            </c:strRef>
          </c:tx>
          <c:spPr>
            <a:gradFill rotWithShape="1">
              <a:gsLst>
                <a:gs pos="0">
                  <a:schemeClr val="accent2">
                    <a:tint val="96000"/>
                    <a:lumMod val="104000"/>
                  </a:schemeClr>
                </a:gs>
                <a:gs pos="100000">
                  <a:schemeClr val="accent2">
                    <a:shade val="98000"/>
                    <a:lumMod val="94000"/>
                  </a:schemeClr>
                </a:gs>
              </a:gsLst>
              <a:lin ang="5400000" scaled="0"/>
            </a:gradFill>
            <a:ln>
              <a:noFill/>
            </a:ln>
            <a:effectLst>
              <a:outerShdw blurRad="38100" dist="25400" dir="5400000" rotWithShape="0">
                <a:srgbClr val="000000">
                  <a:alpha val="25000"/>
                </a:srgbClr>
              </a:outerShdw>
            </a:effectLst>
            <a:sp3d/>
          </c:spPr>
          <c:invertIfNegative val="0"/>
          <c:cat>
            <c:strRef>
              <c:f>Sheet1!$B$1:$E$1</c:f>
              <c:strCache>
                <c:ptCount val="4"/>
                <c:pt idx="0">
                  <c:v>Bosna i Hercegovina</c:v>
                </c:pt>
                <c:pt idx="1">
                  <c:v>Republika Srbija</c:v>
                </c:pt>
                <c:pt idx="2">
                  <c:v>Republika Hrvatska</c:v>
                </c:pt>
                <c:pt idx="3">
                  <c:v>Crna Gora</c:v>
                </c:pt>
              </c:strCache>
            </c:strRef>
          </c:cat>
          <c:val>
            <c:numRef>
              <c:f>Sheet1!$B$3:$E$3</c:f>
              <c:numCache>
                <c:formatCode>General</c:formatCode>
                <c:ptCount val="4"/>
                <c:pt idx="0">
                  <c:v>3230</c:v>
                </c:pt>
                <c:pt idx="1">
                  <c:v>1744</c:v>
                </c:pt>
                <c:pt idx="2">
                  <c:v>1194</c:v>
                </c:pt>
                <c:pt idx="3">
                  <c:v>31.6</c:v>
                </c:pt>
              </c:numCache>
            </c:numRef>
          </c:val>
          <c:extLst>
            <c:ext xmlns:c16="http://schemas.microsoft.com/office/drawing/2014/chart" uri="{C3380CC4-5D6E-409C-BE32-E72D297353CC}">
              <c16:uniqueId val="{00000001-614B-4EF1-BC15-AA3ADC20C135}"/>
            </c:ext>
          </c:extLst>
        </c:ser>
        <c:dLbls>
          <c:showLegendKey val="0"/>
          <c:showVal val="0"/>
          <c:showCatName val="0"/>
          <c:showSerName val="0"/>
          <c:showPercent val="0"/>
          <c:showBubbleSize val="0"/>
        </c:dLbls>
        <c:gapWidth val="150"/>
        <c:shape val="box"/>
        <c:axId val="560524607"/>
        <c:axId val="1"/>
        <c:axId val="0"/>
      </c:bar3DChart>
      <c:catAx>
        <c:axId val="560524607"/>
        <c:scaling>
          <c:orientation val="minMax"/>
        </c:scaling>
        <c:delete val="0"/>
        <c:axPos val="l"/>
        <c:numFmt formatCode="General" sourceLinked="1"/>
        <c:majorTickMark val="none"/>
        <c:minorTickMark val="none"/>
        <c:tickLblPos val="low"/>
        <c:spPr>
          <a:noFill/>
          <a:ln w="9525" cap="flat" cmpd="sng" algn="ctr">
            <a:solidFill>
              <a:schemeClr val="tx2">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2"/>
                </a:solidFill>
                <a:latin typeface="+mn-lt"/>
                <a:ea typeface="+mn-ea"/>
                <a:cs typeface="+mn-cs"/>
              </a:defRPr>
            </a:pPr>
            <a:endParaRPr lang="en-US"/>
          </a:p>
        </c:txPr>
        <c:crossAx val="1"/>
        <c:crosses val="autoZero"/>
        <c:auto val="1"/>
        <c:lblAlgn val="ctr"/>
        <c:lblOffset val="100"/>
        <c:tickLblSkip val="1"/>
        <c:tickMarkSkip val="1"/>
        <c:noMultiLvlLbl val="0"/>
      </c:catAx>
      <c:valAx>
        <c:axId val="1"/>
        <c:scaling>
          <c:orientation val="minMax"/>
        </c:scaling>
        <c:delete val="0"/>
        <c:axPos val="b"/>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0" spcFirstLastPara="1" vertOverflow="ellipsis" wrap="square" anchor="ctr" anchorCtr="1"/>
          <a:lstStyle/>
          <a:p>
            <a:pPr>
              <a:defRPr sz="1197" b="0" i="0" u="none" strike="noStrike" kern="1200" baseline="0">
                <a:solidFill>
                  <a:schemeClr val="tx2"/>
                </a:solidFill>
                <a:latin typeface="+mn-lt"/>
                <a:ea typeface="+mn-ea"/>
                <a:cs typeface="+mn-cs"/>
              </a:defRPr>
            </a:pPr>
            <a:endParaRPr lang="en-US"/>
          </a:p>
        </c:txPr>
        <c:crossAx val="5605246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71911" y="2682242"/>
            <a:ext cx="7040481" cy="2413633"/>
          </a:xfrm>
        </p:spPr>
        <p:txBody>
          <a:bodyPr anchor="b">
            <a:normAutofit/>
          </a:bodyPr>
          <a:lstStyle>
            <a:lvl1pPr>
              <a:defRPr sz="5760"/>
            </a:lvl1pPr>
          </a:lstStyle>
          <a:p>
            <a:r>
              <a:rPr lang="en-US"/>
              <a:t>Click to edit Master title style</a:t>
            </a:r>
            <a:endParaRPr lang="en-US" dirty="0"/>
          </a:p>
        </p:txBody>
      </p:sp>
      <p:sp>
        <p:nvSpPr>
          <p:cNvPr id="3" name="Subtitle 2"/>
          <p:cNvSpPr>
            <a:spLocks noGrp="1"/>
          </p:cNvSpPr>
          <p:nvPr>
            <p:ph type="subTitle" idx="1"/>
          </p:nvPr>
        </p:nvSpPr>
        <p:spPr>
          <a:xfrm>
            <a:off x="2071911" y="5095872"/>
            <a:ext cx="7040481" cy="1201369"/>
          </a:xfrm>
        </p:spPr>
        <p:txBody>
          <a:bodyPr anchor="t"/>
          <a:lstStyle>
            <a:lvl1pPr marL="0" indent="0" algn="l">
              <a:buNone/>
              <a:defRPr>
                <a:solidFill>
                  <a:schemeClr val="tx1">
                    <a:lumMod val="65000"/>
                    <a:lumOff val="35000"/>
                  </a:schemeClr>
                </a:solidFill>
              </a:defRPr>
            </a:lvl1pPr>
            <a:lvl2pPr marL="487695" indent="0" algn="ctr">
              <a:buNone/>
              <a:defRPr>
                <a:solidFill>
                  <a:schemeClr val="tx1">
                    <a:tint val="75000"/>
                  </a:schemeClr>
                </a:solidFill>
              </a:defRPr>
            </a:lvl2pPr>
            <a:lvl3pPr marL="975390" indent="0" algn="ctr">
              <a:buNone/>
              <a:defRPr>
                <a:solidFill>
                  <a:schemeClr val="tx1">
                    <a:tint val="75000"/>
                  </a:schemeClr>
                </a:solidFill>
              </a:defRPr>
            </a:lvl3pPr>
            <a:lvl4pPr marL="1463086" indent="0" algn="ctr">
              <a:buNone/>
              <a:defRPr>
                <a:solidFill>
                  <a:schemeClr val="tx1">
                    <a:tint val="75000"/>
                  </a:schemeClr>
                </a:solidFill>
              </a:defRPr>
            </a:lvl4pPr>
            <a:lvl5pPr marL="1950781" indent="0" algn="ctr">
              <a:buNone/>
              <a:defRPr>
                <a:solidFill>
                  <a:schemeClr val="tx1">
                    <a:tint val="75000"/>
                  </a:schemeClr>
                </a:solidFill>
              </a:defRPr>
            </a:lvl5pPr>
            <a:lvl6pPr marL="2438476" indent="0" algn="ctr">
              <a:buNone/>
              <a:defRPr>
                <a:solidFill>
                  <a:schemeClr val="tx1">
                    <a:tint val="75000"/>
                  </a:schemeClr>
                </a:solidFill>
              </a:defRPr>
            </a:lvl6pPr>
            <a:lvl7pPr marL="2926171" indent="0" algn="ctr">
              <a:buNone/>
              <a:defRPr>
                <a:solidFill>
                  <a:schemeClr val="tx1">
                    <a:tint val="75000"/>
                  </a:schemeClr>
                </a:solidFill>
              </a:defRPr>
            </a:lvl7pPr>
            <a:lvl8pPr marL="3413867" indent="0" algn="ctr">
              <a:buNone/>
              <a:defRPr>
                <a:solidFill>
                  <a:schemeClr val="tx1">
                    <a:tint val="75000"/>
                  </a:schemeClr>
                </a:solidFill>
              </a:defRPr>
            </a:lvl8pPr>
            <a:lvl9pPr marL="3901562"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10-Oct-24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3833" y="4609236"/>
            <a:ext cx="1488505" cy="833900"/>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51556" y="4831511"/>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298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071910" y="650240"/>
            <a:ext cx="7031451" cy="3324843"/>
          </a:xfrm>
        </p:spPr>
        <p:txBody>
          <a:bodyPr anchor="ctr">
            <a:normAutofit/>
          </a:bodyPr>
          <a:lstStyle>
            <a:lvl1pPr algn="l">
              <a:defRPr sz="5120" b="0" cap="none"/>
            </a:lvl1pPr>
          </a:lstStyle>
          <a:p>
            <a:r>
              <a:rPr lang="en-US"/>
              <a:t>Click to edit Master title style</a:t>
            </a:r>
            <a:endParaRPr lang="en-US" dirty="0"/>
          </a:p>
        </p:txBody>
      </p:sp>
      <p:sp>
        <p:nvSpPr>
          <p:cNvPr id="3" name="Text Placeholder 2"/>
          <p:cNvSpPr>
            <a:spLocks noGrp="1"/>
          </p:cNvSpPr>
          <p:nvPr>
            <p:ph type="body" idx="1"/>
          </p:nvPr>
        </p:nvSpPr>
        <p:spPr>
          <a:xfrm>
            <a:off x="2071910" y="4644316"/>
            <a:ext cx="7031451" cy="1659588"/>
          </a:xfrm>
        </p:spPr>
        <p:txBody>
          <a:bodyPr anchor="ctr">
            <a:normAutofit/>
          </a:bodyPr>
          <a:lstStyle>
            <a:lvl1pPr marL="0" indent="0" algn="l">
              <a:buNone/>
              <a:defRPr sz="1920">
                <a:solidFill>
                  <a:schemeClr val="tx1">
                    <a:lumMod val="65000"/>
                    <a:lumOff val="3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10-Oct-24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62" y="3377629"/>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45310" y="3460416"/>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4066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33998" y="650240"/>
            <a:ext cx="6516893" cy="3088640"/>
          </a:xfrm>
        </p:spPr>
        <p:txBody>
          <a:bodyPr anchor="ctr">
            <a:normAutofit/>
          </a:bodyPr>
          <a:lstStyle>
            <a:lvl1pPr algn="l">
              <a:defRPr sz="512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577037" y="3738880"/>
            <a:ext cx="6030814" cy="406400"/>
          </a:xfrm>
        </p:spPr>
        <p:txBody>
          <a:bodyPr anchor="ctr">
            <a:noAutofit/>
          </a:bodyPr>
          <a:lstStyle>
            <a:lvl1pPr marL="0" indent="0">
              <a:buFontTx/>
              <a:buNone/>
              <a:defRPr sz="1707">
                <a:solidFill>
                  <a:schemeClr val="tx1">
                    <a:lumMod val="50000"/>
                    <a:lumOff val="50000"/>
                  </a:schemeClr>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3" name="Text Placeholder 2"/>
          <p:cNvSpPr>
            <a:spLocks noGrp="1"/>
          </p:cNvSpPr>
          <p:nvPr>
            <p:ph type="body" idx="1"/>
          </p:nvPr>
        </p:nvSpPr>
        <p:spPr>
          <a:xfrm>
            <a:off x="2071910" y="4644316"/>
            <a:ext cx="7031451" cy="1659588"/>
          </a:xfrm>
        </p:spPr>
        <p:txBody>
          <a:bodyPr anchor="ctr">
            <a:normAutofit/>
          </a:bodyPr>
          <a:lstStyle>
            <a:lvl1pPr marL="0" indent="0" algn="l">
              <a:buNone/>
              <a:defRPr sz="1920">
                <a:solidFill>
                  <a:schemeClr val="tx1">
                    <a:lumMod val="65000"/>
                    <a:lumOff val="3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10-Oct-24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62" y="3377629"/>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45310" y="3460416"/>
            <a:ext cx="623977" cy="389467"/>
          </a:xfrm>
        </p:spPr>
        <p:txBody>
          <a:bodyPr/>
          <a:lstStyle/>
          <a:p>
            <a:fld id="{B6F15528-21DE-4FAA-801E-634DDDAF4B2B}" type="slidenum">
              <a:rPr lang="en-US" smtClean="0"/>
              <a:pPr/>
              <a:t>‹#›</a:t>
            </a:fld>
            <a:endParaRPr lang="en-US"/>
          </a:p>
        </p:txBody>
      </p:sp>
      <p:sp>
        <p:nvSpPr>
          <p:cNvPr id="14" name="TextBox 13"/>
          <p:cNvSpPr txBox="1"/>
          <p:nvPr/>
        </p:nvSpPr>
        <p:spPr>
          <a:xfrm>
            <a:off x="1928871" y="691205"/>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solidFill>
                <a:effectLst/>
                <a:latin typeface="Arial"/>
              </a:rPr>
              <a:t>“</a:t>
            </a:r>
          </a:p>
        </p:txBody>
      </p:sp>
      <p:sp>
        <p:nvSpPr>
          <p:cNvPr id="15" name="TextBox 14"/>
          <p:cNvSpPr txBox="1"/>
          <p:nvPr/>
        </p:nvSpPr>
        <p:spPr>
          <a:xfrm>
            <a:off x="8714169" y="3098993"/>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69226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071910" y="2600962"/>
            <a:ext cx="7031451" cy="2906501"/>
          </a:xfrm>
        </p:spPr>
        <p:txBody>
          <a:bodyPr anchor="b">
            <a:normAutofit/>
          </a:bodyPr>
          <a:lstStyle>
            <a:lvl1pPr algn="l">
              <a:defRPr sz="5120" b="0"/>
            </a:lvl1pPr>
          </a:lstStyle>
          <a:p>
            <a:r>
              <a:rPr lang="en-US"/>
              <a:t>Click to edit Master title style</a:t>
            </a:r>
            <a:endParaRPr lang="en-US" dirty="0"/>
          </a:p>
        </p:txBody>
      </p:sp>
      <p:sp>
        <p:nvSpPr>
          <p:cNvPr id="4" name="Text Placeholder 3"/>
          <p:cNvSpPr>
            <a:spLocks noGrp="1"/>
          </p:cNvSpPr>
          <p:nvPr>
            <p:ph type="body" sz="half" idx="2"/>
          </p:nvPr>
        </p:nvSpPr>
        <p:spPr>
          <a:xfrm>
            <a:off x="2071910" y="5527040"/>
            <a:ext cx="7031451" cy="7782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10-Oct-24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62" y="5238038"/>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45310" y="5315294"/>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6022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333998" y="650240"/>
            <a:ext cx="6516893" cy="3088640"/>
          </a:xfrm>
        </p:spPr>
        <p:txBody>
          <a:bodyPr anchor="ctr">
            <a:normAutofit/>
          </a:bodyPr>
          <a:lstStyle>
            <a:lvl1pPr algn="l">
              <a:defRPr sz="512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071909" y="4632960"/>
            <a:ext cx="7134178" cy="894080"/>
          </a:xfrm>
        </p:spPr>
        <p:txBody>
          <a:bodyPr anchor="b">
            <a:noAutofit/>
          </a:bodyPr>
          <a:lstStyle>
            <a:lvl1pPr marL="0" indent="0">
              <a:buFontTx/>
              <a:buNone/>
              <a:defRPr sz="2560">
                <a:solidFill>
                  <a:schemeClr val="accent1"/>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071909" y="5527040"/>
            <a:ext cx="7134178" cy="7782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10-Oct-24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62" y="5238038"/>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45310" y="5315294"/>
            <a:ext cx="623977" cy="389467"/>
          </a:xfrm>
        </p:spPr>
        <p:txBody>
          <a:bodyPr/>
          <a:lstStyle/>
          <a:p>
            <a:fld id="{B6F15528-21DE-4FAA-801E-634DDDAF4B2B}" type="slidenum">
              <a:rPr lang="en-US" smtClean="0"/>
              <a:pPr/>
              <a:t>‹#›</a:t>
            </a:fld>
            <a:endParaRPr lang="en-US"/>
          </a:p>
        </p:txBody>
      </p:sp>
      <p:sp>
        <p:nvSpPr>
          <p:cNvPr id="11" name="TextBox 10"/>
          <p:cNvSpPr txBox="1"/>
          <p:nvPr/>
        </p:nvSpPr>
        <p:spPr>
          <a:xfrm>
            <a:off x="1928871" y="691205"/>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solidFill>
                <a:effectLst/>
                <a:latin typeface="Arial"/>
              </a:rPr>
              <a:t>“</a:t>
            </a:r>
          </a:p>
        </p:txBody>
      </p:sp>
      <p:sp>
        <p:nvSpPr>
          <p:cNvPr id="12" name="TextBox 11"/>
          <p:cNvSpPr txBox="1"/>
          <p:nvPr/>
        </p:nvSpPr>
        <p:spPr>
          <a:xfrm>
            <a:off x="8714169" y="3098993"/>
            <a:ext cx="487807"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0894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071910" y="669234"/>
            <a:ext cx="7031450" cy="3072021"/>
          </a:xfrm>
        </p:spPr>
        <p:txBody>
          <a:bodyPr anchor="ctr">
            <a:normAutofit/>
          </a:bodyPr>
          <a:lstStyle>
            <a:lvl1pPr algn="l">
              <a:defRPr sz="5120" b="0"/>
            </a:lvl1pPr>
          </a:lstStyle>
          <a:p>
            <a:r>
              <a:rPr lang="en-US"/>
              <a:t>Click to edit Master title style</a:t>
            </a:r>
            <a:endParaRPr lang="en-US" dirty="0"/>
          </a:p>
        </p:txBody>
      </p:sp>
      <p:sp>
        <p:nvSpPr>
          <p:cNvPr id="21" name="Text Placeholder 9"/>
          <p:cNvSpPr>
            <a:spLocks noGrp="1"/>
          </p:cNvSpPr>
          <p:nvPr>
            <p:ph type="body" sz="quarter" idx="13"/>
          </p:nvPr>
        </p:nvSpPr>
        <p:spPr>
          <a:xfrm>
            <a:off x="2071910" y="4632960"/>
            <a:ext cx="7031451" cy="894080"/>
          </a:xfrm>
        </p:spPr>
        <p:txBody>
          <a:bodyPr anchor="b">
            <a:noAutofit/>
          </a:bodyPr>
          <a:lstStyle>
            <a:lvl1pPr marL="0" indent="0">
              <a:buFontTx/>
              <a:buNone/>
              <a:defRPr sz="2560">
                <a:solidFill>
                  <a:schemeClr val="accent1"/>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071910" y="5527040"/>
            <a:ext cx="7031451" cy="7782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10-Oct-24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62" y="5238038"/>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45310" y="5315294"/>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4714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10-Oct-24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6690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37104" y="669234"/>
            <a:ext cx="1766541" cy="563607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071911" y="669234"/>
            <a:ext cx="5030771" cy="563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10-Oct-24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0184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74882" y="665717"/>
            <a:ext cx="7028479" cy="1366283"/>
          </a:xfrm>
        </p:spPr>
        <p:txBody>
          <a:bodyPr/>
          <a:lstStyle/>
          <a:p>
            <a:r>
              <a:rPr lang="en-US"/>
              <a:t>Click to edit Master title style</a:t>
            </a:r>
            <a:endParaRPr lang="en-US" dirty="0"/>
          </a:p>
        </p:txBody>
      </p:sp>
      <p:sp>
        <p:nvSpPr>
          <p:cNvPr id="3" name="Content Placeholder 2"/>
          <p:cNvSpPr>
            <a:spLocks noGrp="1"/>
          </p:cNvSpPr>
          <p:nvPr>
            <p:ph idx="1"/>
          </p:nvPr>
        </p:nvSpPr>
        <p:spPr>
          <a:xfrm>
            <a:off x="2071910" y="2275840"/>
            <a:ext cx="7031451" cy="4029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10-Oct-24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92111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71910" y="2212866"/>
            <a:ext cx="7031451" cy="1566720"/>
          </a:xfrm>
        </p:spPr>
        <p:txBody>
          <a:bodyPr anchor="b"/>
          <a:lstStyle>
            <a:lvl1pPr algn="l">
              <a:defRPr sz="4267" b="0" cap="none"/>
            </a:lvl1pPr>
          </a:lstStyle>
          <a:p>
            <a:r>
              <a:rPr lang="en-US"/>
              <a:t>Click to edit Master title style</a:t>
            </a:r>
            <a:endParaRPr lang="en-US" dirty="0"/>
          </a:p>
        </p:txBody>
      </p:sp>
      <p:sp>
        <p:nvSpPr>
          <p:cNvPr id="3" name="Text Placeholder 2"/>
          <p:cNvSpPr>
            <a:spLocks noGrp="1"/>
          </p:cNvSpPr>
          <p:nvPr>
            <p:ph type="body" idx="1"/>
          </p:nvPr>
        </p:nvSpPr>
        <p:spPr>
          <a:xfrm>
            <a:off x="2071910" y="3820160"/>
            <a:ext cx="7031451" cy="917760"/>
          </a:xfrm>
        </p:spPr>
        <p:txBody>
          <a:bodyPr anchor="t"/>
          <a:lstStyle>
            <a:lvl1pPr marL="0" indent="0" algn="l">
              <a:buNone/>
              <a:defRPr sz="2133">
                <a:solidFill>
                  <a:schemeClr val="tx1">
                    <a:lumMod val="65000"/>
                    <a:lumOff val="3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10-Oct-24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62" y="3377629"/>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45310" y="3460416"/>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59236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71911" y="2279154"/>
            <a:ext cx="3410700" cy="401855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93128" y="2279154"/>
            <a:ext cx="3410233" cy="401855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10-Oct-24</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45310" y="840302"/>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22915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416375" y="2375068"/>
            <a:ext cx="3066236"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4" name="Content Placeholder 3"/>
          <p:cNvSpPr>
            <a:spLocks noGrp="1"/>
          </p:cNvSpPr>
          <p:nvPr>
            <p:ph sz="half" idx="2"/>
          </p:nvPr>
        </p:nvSpPr>
        <p:spPr>
          <a:xfrm>
            <a:off x="2071909" y="2989748"/>
            <a:ext cx="3410701" cy="331275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33232" y="2371625"/>
            <a:ext cx="3064788"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6" name="Content Placeholder 5"/>
          <p:cNvSpPr>
            <a:spLocks noGrp="1"/>
          </p:cNvSpPr>
          <p:nvPr>
            <p:ph sz="quarter" idx="4"/>
          </p:nvPr>
        </p:nvSpPr>
        <p:spPr>
          <a:xfrm>
            <a:off x="5689296" y="2986304"/>
            <a:ext cx="3408725" cy="331275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10-Oct-24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45310" y="840302"/>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3360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74880" y="665717"/>
            <a:ext cx="7028480" cy="1366283"/>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10-Oct-24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45688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10-Oct-24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15677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71909" y="475827"/>
            <a:ext cx="2804890" cy="1041399"/>
          </a:xfrm>
        </p:spPr>
        <p:txBody>
          <a:bodyPr anchor="b"/>
          <a:lstStyle>
            <a:lvl1pPr algn="l">
              <a:defRPr sz="2133" b="0"/>
            </a:lvl1pPr>
          </a:lstStyle>
          <a:p>
            <a:r>
              <a:rPr lang="en-US"/>
              <a:t>Click to edit Master title style</a:t>
            </a:r>
            <a:endParaRPr lang="en-US" dirty="0"/>
          </a:p>
        </p:txBody>
      </p:sp>
      <p:sp>
        <p:nvSpPr>
          <p:cNvPr id="3" name="Content Placeholder 2"/>
          <p:cNvSpPr>
            <a:spLocks noGrp="1"/>
          </p:cNvSpPr>
          <p:nvPr>
            <p:ph idx="1"/>
          </p:nvPr>
        </p:nvSpPr>
        <p:spPr>
          <a:xfrm>
            <a:off x="5059727" y="475829"/>
            <a:ext cx="4043633" cy="5775961"/>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71909" y="1705187"/>
            <a:ext cx="2804890" cy="4546598"/>
          </a:xfrm>
        </p:spPr>
        <p:txBody>
          <a:bodyPr/>
          <a:lstStyle>
            <a:lvl1pPr marL="0" indent="0">
              <a:buNone/>
              <a:defRPr sz="1493"/>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10-Oct-24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62" y="758607"/>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65094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71910" y="5120640"/>
            <a:ext cx="7031451" cy="604521"/>
          </a:xfrm>
        </p:spPr>
        <p:txBody>
          <a:bodyPr anchor="b">
            <a:normAutofit/>
          </a:bodyPr>
          <a:lstStyle>
            <a:lvl1pPr algn="l">
              <a:defRPr sz="25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71910" y="677296"/>
            <a:ext cx="7031451" cy="4111968"/>
          </a:xfrm>
        </p:spPr>
        <p:txBody>
          <a:bodyPr anchor="t">
            <a:normAutofit/>
          </a:bodyPr>
          <a:lstStyle>
            <a:lvl1pPr marL="0" indent="0" algn="ctr">
              <a:buNone/>
              <a:defRPr sz="1707"/>
            </a:lvl1pPr>
            <a:lvl2pPr marL="487695" indent="0">
              <a:buNone/>
              <a:defRPr sz="1707"/>
            </a:lvl2pPr>
            <a:lvl3pPr marL="975390" indent="0">
              <a:buNone/>
              <a:defRPr sz="1707"/>
            </a:lvl3pPr>
            <a:lvl4pPr marL="1463086" indent="0">
              <a:buNone/>
              <a:defRPr sz="1707"/>
            </a:lvl4pPr>
            <a:lvl5pPr marL="1950781" indent="0">
              <a:buNone/>
              <a:defRPr sz="1707"/>
            </a:lvl5pPr>
            <a:lvl6pPr marL="2438476" indent="0">
              <a:buNone/>
              <a:defRPr sz="1707"/>
            </a:lvl6pPr>
            <a:lvl7pPr marL="2926171" indent="0">
              <a:buNone/>
              <a:defRPr sz="1707"/>
            </a:lvl7pPr>
            <a:lvl8pPr marL="3413867" indent="0">
              <a:buNone/>
              <a:defRPr sz="1707"/>
            </a:lvl8pPr>
            <a:lvl9pPr marL="3901562" indent="0">
              <a:buNone/>
              <a:defRPr sz="1707"/>
            </a:lvl9pPr>
          </a:lstStyle>
          <a:p>
            <a:r>
              <a:rPr lang="en-US"/>
              <a:t>Click icon to add picture</a:t>
            </a:r>
            <a:endParaRPr lang="en-US" dirty="0"/>
          </a:p>
        </p:txBody>
      </p:sp>
      <p:sp>
        <p:nvSpPr>
          <p:cNvPr id="4" name="Text Placeholder 3"/>
          <p:cNvSpPr>
            <a:spLocks noGrp="1"/>
          </p:cNvSpPr>
          <p:nvPr>
            <p:ph type="body" sz="half" idx="2"/>
          </p:nvPr>
        </p:nvSpPr>
        <p:spPr>
          <a:xfrm>
            <a:off x="2071910" y="5725161"/>
            <a:ext cx="7031451" cy="526626"/>
          </a:xfrm>
        </p:spPr>
        <p:txBody>
          <a:bodyPr>
            <a:normAutofit/>
          </a:bodyPr>
          <a:lstStyle>
            <a:lvl1pPr marL="0" indent="0">
              <a:buNone/>
              <a:defRPr sz="1280"/>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10-Oct-24</a:t>
            </a:fld>
            <a:endParaRPr lang="en-US"/>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62" y="5238038"/>
            <a:ext cx="1448913" cy="541872"/>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45310" y="5315294"/>
            <a:ext cx="623977" cy="389467"/>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33873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43840"/>
            <a:ext cx="2113280" cy="7081203"/>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1783" y="218"/>
            <a:ext cx="2082423" cy="730991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95072" cy="73152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074880" y="665717"/>
            <a:ext cx="7028480" cy="136628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071910" y="2275840"/>
            <a:ext cx="7031451" cy="41452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90560" y="6544096"/>
            <a:ext cx="817472" cy="394849"/>
          </a:xfrm>
          <a:prstGeom prst="rect">
            <a:avLst/>
          </a:prstGeom>
        </p:spPr>
        <p:txBody>
          <a:bodyPr vert="horz" lIns="91440" tIns="45720" rIns="91440" bIns="45720" rtlCol="0" anchor="ctr"/>
          <a:lstStyle>
            <a:lvl1pPr algn="r">
              <a:defRPr sz="960">
                <a:solidFill>
                  <a:schemeClr val="tx1">
                    <a:tint val="75000"/>
                  </a:schemeClr>
                </a:solidFill>
              </a:defRPr>
            </a:lvl1pPr>
          </a:lstStyle>
          <a:p>
            <a:fld id="{1D8BD707-D9CF-40AE-B4C6-C98DA3205C09}" type="datetimeFigureOut">
              <a:rPr lang="en-US" smtClean="0"/>
              <a:pPr/>
              <a:t>10-Oct-24</a:t>
            </a:fld>
            <a:endParaRPr lang="en-US"/>
          </a:p>
        </p:txBody>
      </p:sp>
      <p:sp>
        <p:nvSpPr>
          <p:cNvPr id="5" name="Footer Placeholder 4"/>
          <p:cNvSpPr>
            <a:spLocks noGrp="1"/>
          </p:cNvSpPr>
          <p:nvPr>
            <p:ph type="ftr" sz="quarter" idx="3"/>
          </p:nvPr>
        </p:nvSpPr>
        <p:spPr>
          <a:xfrm>
            <a:off x="2071909" y="6544863"/>
            <a:ext cx="6097587" cy="389467"/>
          </a:xfrm>
          <a:prstGeom prst="rect">
            <a:avLst/>
          </a:prstGeom>
        </p:spPr>
        <p:txBody>
          <a:bodyPr vert="horz" lIns="91440" tIns="45720" rIns="91440" bIns="45720" rtlCol="0" anchor="ctr"/>
          <a:lstStyle>
            <a:lvl1pPr algn="l">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5310" y="840302"/>
            <a:ext cx="623977" cy="389467"/>
          </a:xfrm>
          <a:prstGeom prst="rect">
            <a:avLst/>
          </a:prstGeom>
        </p:spPr>
        <p:txBody>
          <a:bodyPr vert="horz" lIns="91440" tIns="45720" rIns="91440" bIns="45720" rtlCol="0" anchor="ctr"/>
          <a:lstStyle>
            <a:lvl1pPr algn="r">
              <a:defRPr sz="2133">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371423788"/>
      </p:ext>
    </p:extLst>
  </p:cSld>
  <p:clrMap bg1="lt1" tx1="dk1" bg2="lt2" tx2="dk2" accent1="accent1" accent2="accent2" accent3="accent3" accent4="accent4" accent5="accent5" accent6="accent6" hlink="hlink" folHlink="folHlink"/>
  <p:sldLayoutIdLst>
    <p:sldLayoutId id="2147484871" r:id="rId1"/>
    <p:sldLayoutId id="2147484872" r:id="rId2"/>
    <p:sldLayoutId id="2147484873" r:id="rId3"/>
    <p:sldLayoutId id="2147484874" r:id="rId4"/>
    <p:sldLayoutId id="2147484875" r:id="rId5"/>
    <p:sldLayoutId id="2147484876" r:id="rId6"/>
    <p:sldLayoutId id="2147484877" r:id="rId7"/>
    <p:sldLayoutId id="2147484878" r:id="rId8"/>
    <p:sldLayoutId id="2147484879" r:id="rId9"/>
    <p:sldLayoutId id="2147484880" r:id="rId10"/>
    <p:sldLayoutId id="2147484881" r:id="rId11"/>
    <p:sldLayoutId id="2147484882" r:id="rId12"/>
    <p:sldLayoutId id="2147484883" r:id="rId13"/>
    <p:sldLayoutId id="2147484884" r:id="rId14"/>
    <p:sldLayoutId id="2147484885" r:id="rId15"/>
    <p:sldLayoutId id="2147484886" r:id="rId16"/>
  </p:sldLayoutIdLst>
  <p:txStyles>
    <p:titleStyle>
      <a:lvl1pPr algn="l" defTabSz="487695" rtl="0" eaLnBrk="1" latinLnBrk="0" hangingPunct="1">
        <a:spcBef>
          <a:spcPct val="0"/>
        </a:spcBef>
        <a:buNone/>
        <a:defRPr sz="384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71" indent="-365771" algn="l" defTabSz="487695" rtl="0" eaLnBrk="1" latinLnBrk="0" hangingPunct="1">
        <a:spcBef>
          <a:spcPts val="1067"/>
        </a:spcBef>
        <a:spcAft>
          <a:spcPts val="0"/>
        </a:spcAft>
        <a:buClr>
          <a:schemeClr val="accent1"/>
        </a:buClr>
        <a:buFont typeface="Wingdings 3" charset="2"/>
        <a:buChar char=""/>
        <a:defRPr sz="1920" kern="1200">
          <a:solidFill>
            <a:schemeClr val="tx1">
              <a:lumMod val="75000"/>
              <a:lumOff val="25000"/>
            </a:schemeClr>
          </a:solidFill>
          <a:latin typeface="+mn-lt"/>
          <a:ea typeface="+mn-ea"/>
          <a:cs typeface="+mn-cs"/>
        </a:defRPr>
      </a:lvl1pPr>
      <a:lvl2pPr marL="792505" indent="-304810" algn="l" defTabSz="487695" rtl="0" eaLnBrk="1" latinLnBrk="0" hangingPunct="1">
        <a:spcBef>
          <a:spcPts val="1067"/>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2pPr>
      <a:lvl3pPr marL="1219238" indent="-243848" algn="l" defTabSz="487695" rtl="0" eaLnBrk="1" latinLnBrk="0" hangingPunct="1">
        <a:spcBef>
          <a:spcPts val="1067"/>
        </a:spcBef>
        <a:spcAft>
          <a:spcPts val="0"/>
        </a:spcAft>
        <a:buClr>
          <a:schemeClr val="accent1"/>
        </a:buClr>
        <a:buFont typeface="Wingdings 3" charset="2"/>
        <a:buChar char=""/>
        <a:defRPr sz="1493" kern="1200">
          <a:solidFill>
            <a:schemeClr val="tx1">
              <a:lumMod val="75000"/>
              <a:lumOff val="25000"/>
            </a:schemeClr>
          </a:solidFill>
          <a:latin typeface="+mn-lt"/>
          <a:ea typeface="+mn-ea"/>
          <a:cs typeface="+mn-cs"/>
        </a:defRPr>
      </a:lvl3pPr>
      <a:lvl4pPr marL="1706933"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4pPr>
      <a:lvl5pPr marL="2194629"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5pPr>
      <a:lvl6pPr marL="2682324"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6pPr>
      <a:lvl7pPr marL="3170019"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7pPr>
      <a:lvl8pPr marL="3657714"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8pPr>
      <a:lvl9pPr marL="4145410"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9pPr>
    </p:bodyStyle>
    <p:otherStyle>
      <a:defPPr>
        <a:defRPr lang="en-US"/>
      </a:defPPr>
      <a:lvl1pPr marL="0" algn="l" defTabSz="487695" rtl="0" eaLnBrk="1" latinLnBrk="0" hangingPunct="1">
        <a:defRPr sz="1920" kern="1200">
          <a:solidFill>
            <a:schemeClr val="tx1"/>
          </a:solidFill>
          <a:latin typeface="+mn-lt"/>
          <a:ea typeface="+mn-ea"/>
          <a:cs typeface="+mn-cs"/>
        </a:defRPr>
      </a:lvl1pPr>
      <a:lvl2pPr marL="487695" algn="l" defTabSz="487695" rtl="0" eaLnBrk="1" latinLnBrk="0" hangingPunct="1">
        <a:defRPr sz="1920" kern="1200">
          <a:solidFill>
            <a:schemeClr val="tx1"/>
          </a:solidFill>
          <a:latin typeface="+mn-lt"/>
          <a:ea typeface="+mn-ea"/>
          <a:cs typeface="+mn-cs"/>
        </a:defRPr>
      </a:lvl2pPr>
      <a:lvl3pPr marL="975390" algn="l" defTabSz="487695" rtl="0" eaLnBrk="1" latinLnBrk="0" hangingPunct="1">
        <a:defRPr sz="1920" kern="1200">
          <a:solidFill>
            <a:schemeClr val="tx1"/>
          </a:solidFill>
          <a:latin typeface="+mn-lt"/>
          <a:ea typeface="+mn-ea"/>
          <a:cs typeface="+mn-cs"/>
        </a:defRPr>
      </a:lvl3pPr>
      <a:lvl4pPr marL="1463086" algn="l" defTabSz="487695" rtl="0" eaLnBrk="1" latinLnBrk="0" hangingPunct="1">
        <a:defRPr sz="1920" kern="1200">
          <a:solidFill>
            <a:schemeClr val="tx1"/>
          </a:solidFill>
          <a:latin typeface="+mn-lt"/>
          <a:ea typeface="+mn-ea"/>
          <a:cs typeface="+mn-cs"/>
        </a:defRPr>
      </a:lvl4pPr>
      <a:lvl5pPr marL="1950781" algn="l" defTabSz="487695" rtl="0" eaLnBrk="1" latinLnBrk="0" hangingPunct="1">
        <a:defRPr sz="1920" kern="1200">
          <a:solidFill>
            <a:schemeClr val="tx1"/>
          </a:solidFill>
          <a:latin typeface="+mn-lt"/>
          <a:ea typeface="+mn-ea"/>
          <a:cs typeface="+mn-cs"/>
        </a:defRPr>
      </a:lvl5pPr>
      <a:lvl6pPr marL="2438476" algn="l" defTabSz="487695" rtl="0" eaLnBrk="1" latinLnBrk="0" hangingPunct="1">
        <a:defRPr sz="1920" kern="1200">
          <a:solidFill>
            <a:schemeClr val="tx1"/>
          </a:solidFill>
          <a:latin typeface="+mn-lt"/>
          <a:ea typeface="+mn-ea"/>
          <a:cs typeface="+mn-cs"/>
        </a:defRPr>
      </a:lvl6pPr>
      <a:lvl7pPr marL="2926171" algn="l" defTabSz="487695" rtl="0" eaLnBrk="1" latinLnBrk="0" hangingPunct="1">
        <a:defRPr sz="1920" kern="1200">
          <a:solidFill>
            <a:schemeClr val="tx1"/>
          </a:solidFill>
          <a:latin typeface="+mn-lt"/>
          <a:ea typeface="+mn-ea"/>
          <a:cs typeface="+mn-cs"/>
        </a:defRPr>
      </a:lvl7pPr>
      <a:lvl8pPr marL="3413867" algn="l" defTabSz="487695" rtl="0" eaLnBrk="1" latinLnBrk="0" hangingPunct="1">
        <a:defRPr sz="1920" kern="1200">
          <a:solidFill>
            <a:schemeClr val="tx1"/>
          </a:solidFill>
          <a:latin typeface="+mn-lt"/>
          <a:ea typeface="+mn-ea"/>
          <a:cs typeface="+mn-cs"/>
        </a:defRPr>
      </a:lvl8pPr>
      <a:lvl9pPr marL="3901562" algn="l" defTabSz="48769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2326-39A5-AF3A-3CB4-CE75244A0C1F}"/>
              </a:ext>
            </a:extLst>
          </p:cNvPr>
          <p:cNvSpPr txBox="1">
            <a:spLocks/>
          </p:cNvSpPr>
          <p:nvPr/>
        </p:nvSpPr>
        <p:spPr>
          <a:xfrm>
            <a:off x="1143000" y="2333557"/>
            <a:ext cx="7772400" cy="88269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bs-Latn-BA" sz="4000" dirty="0">
                <a:ln w="0"/>
                <a:solidFill>
                  <a:schemeClr val="bg2">
                    <a:lumMod val="25000"/>
                  </a:schemeClr>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Obuka službenika za javne nabavke</a:t>
            </a:r>
            <a:endParaRPr lang="en-US" sz="4000" dirty="0">
              <a:ln w="0"/>
              <a:solidFill>
                <a:schemeClr val="bg2">
                  <a:lumMod val="25000"/>
                </a:schemeClr>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3" name="Title 1">
            <a:extLst>
              <a:ext uri="{FF2B5EF4-FFF2-40B4-BE49-F238E27FC236}">
                <a16:creationId xmlns:a16="http://schemas.microsoft.com/office/drawing/2014/main" id="{3ED3B0AA-4689-D8BF-D74F-F2656C4746AD}"/>
              </a:ext>
            </a:extLst>
          </p:cNvPr>
          <p:cNvSpPr txBox="1">
            <a:spLocks/>
          </p:cNvSpPr>
          <p:nvPr/>
        </p:nvSpPr>
        <p:spPr>
          <a:xfrm>
            <a:off x="184597" y="2774905"/>
            <a:ext cx="9569003" cy="88269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bs-Latn-BA" sz="3600" dirty="0">
                <a:ln w="0"/>
                <a:solidFill>
                  <a:schemeClr val="bg2">
                    <a:lumMod val="25000"/>
                  </a:schemeClr>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POSTUPAK PRAVNE ZAŠTITE</a:t>
            </a:r>
            <a:endParaRPr lang="en-US" sz="3600" dirty="0">
              <a:ln w="0"/>
              <a:solidFill>
                <a:schemeClr val="bg2">
                  <a:lumMod val="25000"/>
                </a:schemeClr>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4" name="Subtitle 2">
            <a:extLst>
              <a:ext uri="{FF2B5EF4-FFF2-40B4-BE49-F238E27FC236}">
                <a16:creationId xmlns:a16="http://schemas.microsoft.com/office/drawing/2014/main" id="{DF917E4B-00A0-E09D-62AA-EA5F61C0F810}"/>
              </a:ext>
            </a:extLst>
          </p:cNvPr>
          <p:cNvSpPr txBox="1">
            <a:spLocks/>
          </p:cNvSpPr>
          <p:nvPr/>
        </p:nvSpPr>
        <p:spPr>
          <a:xfrm>
            <a:off x="533400" y="5410200"/>
            <a:ext cx="8120149" cy="1143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a:buNone/>
            </a:pPr>
            <a:r>
              <a:rPr lang="bs-Latn-BA" sz="2000" dirty="0">
                <a:latin typeface="Calibri" panose="020F0502020204030204" pitchFamily="34" charset="0"/>
                <a:cs typeface="Calibri" panose="020F0502020204030204" pitchFamily="34" charset="0"/>
              </a:rPr>
              <a:t>Elma Šenderović, ma. iur.</a:t>
            </a:r>
          </a:p>
          <a:p>
            <a:pPr marL="0" indent="0" algn="r">
              <a:buNone/>
            </a:pPr>
            <a:r>
              <a:rPr lang="bs-Latn-BA" sz="2000" dirty="0">
                <a:latin typeface="Calibri" panose="020F0502020204030204" pitchFamily="34" charset="0"/>
                <a:cs typeface="Calibri" panose="020F0502020204030204" pitchFamily="34" charset="0"/>
              </a:rPr>
              <a:t>Sarajevo, oktobar 2024. godine</a:t>
            </a: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53881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836532-F041-C66D-0C7F-018DDE00377D}"/>
              </a:ext>
            </a:extLst>
          </p:cNvPr>
          <p:cNvSpPr/>
          <p:nvPr/>
        </p:nvSpPr>
        <p:spPr>
          <a:xfrm>
            <a:off x="1176876" y="1405916"/>
            <a:ext cx="2513829" cy="830997"/>
          </a:xfrm>
          <a:prstGeom prst="rect">
            <a:avLst/>
          </a:prstGeom>
          <a:noFill/>
        </p:spPr>
        <p:txBody>
          <a:bodyPr wrap="none" lIns="91440" tIns="45720" rIns="91440" bIns="45720">
            <a:spAutoFit/>
          </a:bodyPr>
          <a:lstStyle/>
          <a:p>
            <a:pPr algn="ctr"/>
            <a:r>
              <a:rPr lang="bs-Latn-BA" sz="1600" b="1" cap="none" spc="0" dirty="0">
                <a:ln w="0"/>
                <a:solidFill>
                  <a:schemeClr val="accent1"/>
                </a:solidFill>
                <a:effectLst>
                  <a:outerShdw blurRad="38100" dist="19050" dir="2700000" algn="tl" rotWithShape="0">
                    <a:schemeClr val="dk1">
                      <a:alpha val="40000"/>
                    </a:schemeClr>
                  </a:outerShdw>
                </a:effectLst>
              </a:rPr>
              <a:t>ŽALBA SE</a:t>
            </a:r>
          </a:p>
          <a:p>
            <a:pPr algn="ctr"/>
            <a:r>
              <a:rPr lang="bs-Latn-BA" sz="1600" b="1" cap="none" spc="0" dirty="0">
                <a:ln w="0"/>
                <a:solidFill>
                  <a:schemeClr val="accent1"/>
                </a:solidFill>
                <a:effectLst>
                  <a:outerShdw blurRad="38100" dist="19050" dir="2700000" algn="tl" rotWithShape="0">
                    <a:schemeClr val="dk1">
                      <a:alpha val="40000"/>
                    </a:schemeClr>
                  </a:outerShdw>
                </a:effectLst>
              </a:rPr>
              <a:t> SMATRA OSNOVANOM</a:t>
            </a:r>
          </a:p>
          <a:p>
            <a:pPr algn="ctr"/>
            <a:endParaRPr lang="en-US" sz="1600" b="1" cap="none" spc="0" dirty="0">
              <a:ln w="0"/>
              <a:solidFill>
                <a:schemeClr val="accent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FA99630C-638E-A2D5-FC13-1422DE6CE39F}"/>
              </a:ext>
            </a:extLst>
          </p:cNvPr>
          <p:cNvSpPr/>
          <p:nvPr/>
        </p:nvSpPr>
        <p:spPr>
          <a:xfrm>
            <a:off x="6304385" y="1432063"/>
            <a:ext cx="2773516" cy="584775"/>
          </a:xfrm>
          <a:prstGeom prst="rect">
            <a:avLst/>
          </a:prstGeom>
          <a:noFill/>
        </p:spPr>
        <p:txBody>
          <a:bodyPr wrap="none" lIns="91440" tIns="45720" rIns="91440" bIns="45720">
            <a:spAutoFit/>
          </a:bodyPr>
          <a:lstStyle/>
          <a:p>
            <a:pPr algn="ctr"/>
            <a:r>
              <a:rPr lang="bs-Latn-BA" sz="1600" b="1" cap="none" spc="0" dirty="0">
                <a:ln w="0"/>
                <a:solidFill>
                  <a:schemeClr val="accent1"/>
                </a:solidFill>
                <a:effectLst>
                  <a:outerShdw blurRad="38100" dist="19050" dir="2700000" algn="tl" rotWithShape="0">
                    <a:schemeClr val="dk1">
                      <a:alpha val="40000"/>
                    </a:schemeClr>
                  </a:outerShdw>
                </a:effectLst>
              </a:rPr>
              <a:t>ŽALBA SE</a:t>
            </a:r>
          </a:p>
          <a:p>
            <a:pPr algn="ctr"/>
            <a:r>
              <a:rPr lang="bs-Latn-BA" sz="1600" b="1" cap="none" spc="0" dirty="0">
                <a:ln w="0"/>
                <a:solidFill>
                  <a:schemeClr val="accent1"/>
                </a:solidFill>
                <a:effectLst>
                  <a:outerShdw blurRad="38100" dist="19050" dir="2700000" algn="tl" rotWithShape="0">
                    <a:schemeClr val="dk1">
                      <a:alpha val="40000"/>
                    </a:schemeClr>
                  </a:outerShdw>
                </a:effectLst>
              </a:rPr>
              <a:t> SMATRA NEOSNOVANOM</a:t>
            </a:r>
            <a:endParaRPr lang="en-US" sz="1600" b="1" cap="none" spc="0" dirty="0">
              <a:ln w="0"/>
              <a:solidFill>
                <a:schemeClr val="accent1"/>
              </a:solidFill>
              <a:effectLst>
                <a:outerShdw blurRad="38100" dist="19050" dir="2700000" algn="tl" rotWithShape="0">
                  <a:schemeClr val="dk1">
                    <a:alpha val="40000"/>
                  </a:schemeClr>
                </a:outerShdw>
              </a:effectLst>
            </a:endParaRPr>
          </a:p>
        </p:txBody>
      </p:sp>
      <p:sp>
        <p:nvSpPr>
          <p:cNvPr id="43" name="Rectangle 42">
            <a:extLst>
              <a:ext uri="{FF2B5EF4-FFF2-40B4-BE49-F238E27FC236}">
                <a16:creationId xmlns:a16="http://schemas.microsoft.com/office/drawing/2014/main" id="{67E65872-B53A-6C7D-EB32-F6FF4802EA4A}"/>
              </a:ext>
            </a:extLst>
          </p:cNvPr>
          <p:cNvSpPr/>
          <p:nvPr/>
        </p:nvSpPr>
        <p:spPr>
          <a:xfrm>
            <a:off x="0" y="2301916"/>
            <a:ext cx="4886015" cy="954107"/>
          </a:xfrm>
          <a:prstGeom prst="rect">
            <a:avLst/>
          </a:prstGeom>
          <a:noFill/>
        </p:spPr>
        <p:txBody>
          <a:bodyPr wrap="square" lIns="91440" tIns="45720" rIns="91440" bIns="45720">
            <a:spAutoFit/>
          </a:bodyPr>
          <a:lstStyle/>
          <a:p>
            <a:pPr algn="ctr"/>
            <a:r>
              <a:rPr lang="bs-Latn-BA" sz="1400" b="0" cap="none" spc="0" dirty="0">
                <a:ln w="0"/>
                <a:solidFill>
                  <a:schemeClr val="tx1"/>
                </a:solidFill>
                <a:effectLst>
                  <a:outerShdw blurRad="38100" dist="19050" dir="2700000" algn="tl" rotWithShape="0">
                    <a:schemeClr val="dk1">
                      <a:alpha val="40000"/>
                    </a:schemeClr>
                  </a:outerShdw>
                </a:effectLst>
              </a:rPr>
              <a:t>ŽALBA SE USVAJA</a:t>
            </a:r>
          </a:p>
          <a:p>
            <a:pPr algn="ctr"/>
            <a:r>
              <a:rPr lang="bs-Latn-BA" sz="1400" dirty="0">
                <a:ln w="0"/>
                <a:effectLst>
                  <a:outerShdw blurRad="38100" dist="19050" dir="2700000" algn="tl" rotWithShape="0">
                    <a:schemeClr val="dk1">
                      <a:alpha val="40000"/>
                    </a:schemeClr>
                  </a:outerShdw>
                </a:effectLst>
              </a:rPr>
              <a:t>POTPUNO ILI DJELIMIČNO</a:t>
            </a:r>
          </a:p>
          <a:p>
            <a:pPr algn="ctr"/>
            <a:r>
              <a:rPr lang="bs-Latn-BA" sz="1400" b="0" cap="none" spc="0" dirty="0">
                <a:ln w="0"/>
                <a:solidFill>
                  <a:schemeClr val="tx1"/>
                </a:solidFill>
                <a:effectLst>
                  <a:outerShdw blurRad="38100" dist="19050" dir="2700000" algn="tl" rotWithShape="0">
                    <a:schemeClr val="dk1">
                      <a:alpha val="40000"/>
                    </a:schemeClr>
                  </a:outerShdw>
                </a:effectLst>
              </a:rPr>
              <a:t>UČESNICI U POSTUPKU SE OBAVIJEŠTAVAJU O ISTOM</a:t>
            </a:r>
          </a:p>
          <a:p>
            <a:pPr algn="ctr"/>
            <a:r>
              <a:rPr lang="bs-Latn-BA" sz="1400" b="0" cap="none" spc="0" dirty="0">
                <a:ln w="0"/>
                <a:solidFill>
                  <a:schemeClr val="tx1"/>
                </a:solidFill>
                <a:effectLst>
                  <a:outerShdw blurRad="38100" dist="19050" dir="2700000" algn="tl" rotWithShape="0">
                    <a:schemeClr val="dk1">
                      <a:alpha val="40000"/>
                    </a:schemeClr>
                  </a:outerShdw>
                </a:effectLst>
              </a:rPr>
              <a:t> </a:t>
            </a:r>
            <a:r>
              <a:rPr lang="bs-Latn-BA" sz="1400" dirty="0">
                <a:ln w="0"/>
                <a:effectLst>
                  <a:outerShdw blurRad="38100" dist="19050" dir="2700000" algn="tl" rotWithShape="0">
                    <a:schemeClr val="dk1">
                      <a:alpha val="40000"/>
                    </a:schemeClr>
                  </a:outerShdw>
                </a:effectLst>
              </a:rPr>
              <a:t>U ROKU OD 5 DANA OD DANA PRIJEMA ŽALBE</a:t>
            </a:r>
            <a:endParaRPr lang="en-US" sz="1400" b="0" cap="none" spc="0" dirty="0">
              <a:ln w="0"/>
              <a:solidFill>
                <a:schemeClr val="tx1"/>
              </a:solidFill>
              <a:effectLst>
                <a:outerShdw blurRad="38100" dist="19050" dir="2700000" algn="tl" rotWithShape="0">
                  <a:schemeClr val="dk1">
                    <a:alpha val="40000"/>
                  </a:schemeClr>
                </a:outerShdw>
              </a:effectLst>
            </a:endParaRPr>
          </a:p>
        </p:txBody>
      </p:sp>
      <p:sp>
        <p:nvSpPr>
          <p:cNvPr id="3" name="Rectangle 2">
            <a:extLst>
              <a:ext uri="{FF2B5EF4-FFF2-40B4-BE49-F238E27FC236}">
                <a16:creationId xmlns:a16="http://schemas.microsoft.com/office/drawing/2014/main" id="{1FA1FEBF-306A-CE6F-1405-DC8CD4F6195F}"/>
              </a:ext>
            </a:extLst>
          </p:cNvPr>
          <p:cNvSpPr/>
          <p:nvPr/>
        </p:nvSpPr>
        <p:spPr>
          <a:xfrm>
            <a:off x="6323621" y="2376285"/>
            <a:ext cx="2754280" cy="954107"/>
          </a:xfrm>
          <a:prstGeom prst="rect">
            <a:avLst/>
          </a:prstGeom>
          <a:noFill/>
        </p:spPr>
        <p:txBody>
          <a:bodyPr wrap="none" lIns="91440" tIns="45720" rIns="91440" bIns="45720">
            <a:spAutoFit/>
          </a:bodyPr>
          <a:lstStyle/>
          <a:p>
            <a:pPr algn="ctr"/>
            <a:r>
              <a:rPr lang="bs-Latn-BA" sz="1400" b="0" cap="none" spc="0" dirty="0">
                <a:ln w="0"/>
                <a:solidFill>
                  <a:schemeClr val="tx1"/>
                </a:solidFill>
                <a:effectLst>
                  <a:outerShdw blurRad="38100" dist="19050" dir="2700000" algn="tl" rotWithShape="0">
                    <a:schemeClr val="dk1">
                      <a:alpha val="40000"/>
                    </a:schemeClr>
                  </a:outerShdw>
                </a:effectLst>
              </a:rPr>
              <a:t>ŽALBA SE PROSLIJEĐUJE URŽ-U</a:t>
            </a:r>
          </a:p>
          <a:p>
            <a:pPr algn="ctr"/>
            <a:r>
              <a:rPr lang="bs-Latn-BA" sz="1400" b="0" cap="none" spc="0" dirty="0">
                <a:ln w="0"/>
                <a:solidFill>
                  <a:schemeClr val="tx1"/>
                </a:solidFill>
                <a:effectLst>
                  <a:outerShdw blurRad="38100" dist="19050" dir="2700000" algn="tl" rotWithShape="0">
                    <a:schemeClr val="dk1">
                      <a:alpha val="40000"/>
                    </a:schemeClr>
                  </a:outerShdw>
                </a:effectLst>
              </a:rPr>
              <a:t>SA IZJAŠNJENJEM</a:t>
            </a:r>
          </a:p>
          <a:p>
            <a:pPr algn="ctr"/>
            <a:r>
              <a:rPr lang="bs-Latn-BA" sz="1400" b="0" cap="none" spc="0" dirty="0">
                <a:ln w="0"/>
                <a:solidFill>
                  <a:schemeClr val="tx1"/>
                </a:solidFill>
                <a:effectLst>
                  <a:outerShdw blurRad="38100" dist="19050" dir="2700000" algn="tl" rotWithShape="0">
                    <a:schemeClr val="dk1">
                      <a:alpha val="40000"/>
                    </a:schemeClr>
                  </a:outerShdw>
                </a:effectLst>
              </a:rPr>
              <a:t> I DOKUMENTACIJOM</a:t>
            </a:r>
          </a:p>
          <a:p>
            <a:pPr algn="ctr"/>
            <a:r>
              <a:rPr lang="bs-Latn-BA" sz="1400" b="1" dirty="0">
                <a:ln w="0"/>
                <a:solidFill>
                  <a:schemeClr val="accent1"/>
                </a:solidFill>
                <a:effectLst>
                  <a:outerShdw blurRad="38100" dist="19050" dir="2700000" algn="tl" rotWithShape="0">
                    <a:schemeClr val="dk1">
                      <a:alpha val="40000"/>
                    </a:schemeClr>
                  </a:outerShdw>
                </a:effectLst>
              </a:rPr>
              <a:t>ROK 5 DANA</a:t>
            </a:r>
            <a:endParaRPr lang="en-US" sz="1400" b="1" cap="none" spc="0" dirty="0">
              <a:ln w="0"/>
              <a:solidFill>
                <a:schemeClr val="accent1"/>
              </a:solidFill>
              <a:effectLst>
                <a:outerShdw blurRad="38100" dist="19050" dir="2700000" algn="tl" rotWithShape="0">
                  <a:schemeClr val="dk1">
                    <a:alpha val="40000"/>
                  </a:schemeClr>
                </a:outerShdw>
              </a:effectLst>
            </a:endParaRPr>
          </a:p>
        </p:txBody>
      </p:sp>
      <p:sp>
        <p:nvSpPr>
          <p:cNvPr id="44" name="Rectangle 43">
            <a:extLst>
              <a:ext uri="{FF2B5EF4-FFF2-40B4-BE49-F238E27FC236}">
                <a16:creationId xmlns:a16="http://schemas.microsoft.com/office/drawing/2014/main" id="{CF2E1826-E14D-F2A0-44D5-536EAB38E3DA}"/>
              </a:ext>
            </a:extLst>
          </p:cNvPr>
          <p:cNvSpPr/>
          <p:nvPr/>
        </p:nvSpPr>
        <p:spPr>
          <a:xfrm>
            <a:off x="524825" y="3642613"/>
            <a:ext cx="3741730" cy="738664"/>
          </a:xfrm>
          <a:prstGeom prst="rect">
            <a:avLst/>
          </a:prstGeom>
          <a:noFill/>
        </p:spPr>
        <p:txBody>
          <a:bodyPr wrap="none" lIns="91440" tIns="45720" rIns="91440" bIns="45720">
            <a:spAutoFit/>
          </a:bodyPr>
          <a:lstStyle/>
          <a:p>
            <a:pPr algn="ctr"/>
            <a:r>
              <a:rPr lang="bs-Latn-BA" sz="1400" dirty="0">
                <a:ln w="0"/>
                <a:effectLst>
                  <a:outerShdw blurRad="38100" dist="19050" dir="2700000" algn="tl" rotWithShape="0">
                    <a:schemeClr val="dk1">
                      <a:alpha val="40000"/>
                    </a:schemeClr>
                  </a:outerShdw>
                </a:effectLst>
              </a:rPr>
              <a:t>NA RJEŠENJE O USVAJANJU ŽALBE</a:t>
            </a:r>
          </a:p>
          <a:p>
            <a:pPr algn="ctr"/>
            <a:r>
              <a:rPr lang="bs-Latn-BA" sz="1400" dirty="0">
                <a:ln w="0"/>
                <a:effectLst>
                  <a:outerShdw blurRad="38100" dist="19050" dir="2700000" algn="tl" rotWithShape="0">
                    <a:schemeClr val="dk1">
                      <a:alpha val="40000"/>
                    </a:schemeClr>
                  </a:outerShdw>
                </a:effectLst>
              </a:rPr>
              <a:t>PODNOSI SE ŽABA URŽ-U</a:t>
            </a:r>
          </a:p>
          <a:p>
            <a:pPr algn="ctr"/>
            <a:r>
              <a:rPr lang="bs-Latn-BA" sz="1400" b="1" dirty="0">
                <a:ln w="0"/>
                <a:solidFill>
                  <a:schemeClr val="accent1"/>
                </a:solidFill>
                <a:effectLst>
                  <a:outerShdw blurRad="38100" dist="19050" dir="2700000" algn="tl" rotWithShape="0">
                    <a:schemeClr val="dk1">
                      <a:alpha val="40000"/>
                    </a:schemeClr>
                  </a:outerShdw>
                </a:effectLst>
              </a:rPr>
              <a:t>ROK 10 DANA </a:t>
            </a:r>
            <a:r>
              <a:rPr lang="bs-Latn-BA" sz="1400" dirty="0">
                <a:ln w="0"/>
                <a:effectLst>
                  <a:outerShdw blurRad="38100" dist="19050" dir="2700000" algn="tl" rotWithShape="0">
                    <a:schemeClr val="dk1">
                      <a:alpha val="40000"/>
                    </a:schemeClr>
                  </a:outerShdw>
                </a:effectLst>
              </a:rPr>
              <a:t>OD ZAPRIMANJE RJEŠENJA</a:t>
            </a:r>
          </a:p>
        </p:txBody>
      </p:sp>
      <p:sp>
        <p:nvSpPr>
          <p:cNvPr id="40" name="Rectangle 39">
            <a:extLst>
              <a:ext uri="{FF2B5EF4-FFF2-40B4-BE49-F238E27FC236}">
                <a16:creationId xmlns:a16="http://schemas.microsoft.com/office/drawing/2014/main" id="{4DFBE111-5A0B-39C7-4DE3-F6CF7B797A8D}"/>
              </a:ext>
            </a:extLst>
          </p:cNvPr>
          <p:cNvSpPr/>
          <p:nvPr/>
        </p:nvSpPr>
        <p:spPr>
          <a:xfrm>
            <a:off x="986474" y="6074604"/>
            <a:ext cx="8142287" cy="861774"/>
          </a:xfrm>
          <a:prstGeom prst="rect">
            <a:avLst/>
          </a:prstGeom>
          <a:noFill/>
        </p:spPr>
        <p:txBody>
          <a:bodyPr wrap="square" lIns="91440" tIns="45720" rIns="91440" bIns="45720">
            <a:spAutoFit/>
          </a:bodyPr>
          <a:lstStyle/>
          <a:p>
            <a:pPr algn="ctr"/>
            <a:r>
              <a:rPr lang="bs-Latn-BA" sz="1600" b="0" cap="none" spc="0" dirty="0">
                <a:ln w="0"/>
                <a:solidFill>
                  <a:schemeClr val="bg2">
                    <a:lumMod val="25000"/>
                  </a:schemeClr>
                </a:solidFill>
                <a:effectLst>
                  <a:outerShdw blurRad="38100" dist="38100" dir="2700000" algn="tl">
                    <a:srgbClr val="000000">
                      <a:alpha val="43137"/>
                    </a:srgbClr>
                  </a:outerShdw>
                </a:effectLst>
              </a:rPr>
              <a:t>URŽ DONOSI ZAKLJUČAK ILI RJEŠENJE PO ŽALBI </a:t>
            </a:r>
          </a:p>
          <a:p>
            <a:pPr algn="ctr"/>
            <a:r>
              <a:rPr lang="bs-Latn-BA" sz="1600" b="1" dirty="0">
                <a:ln w="0"/>
                <a:solidFill>
                  <a:schemeClr val="accent1"/>
                </a:solidFill>
                <a:effectLst>
                  <a:outerShdw blurRad="38100" dist="25400" dir="5400000" algn="ctr" rotWithShape="0">
                    <a:srgbClr val="6E747A">
                      <a:alpha val="43000"/>
                    </a:srgbClr>
                  </a:outerShdw>
                </a:effectLst>
              </a:rPr>
              <a:t>U ROKU OD 15 DANA </a:t>
            </a:r>
            <a:r>
              <a:rPr lang="bs-Latn-BA" sz="1600" dirty="0">
                <a:ln w="0"/>
                <a:solidFill>
                  <a:schemeClr val="bg2">
                    <a:lumMod val="25000"/>
                  </a:schemeClr>
                </a:solidFill>
                <a:effectLst>
                  <a:outerShdw blurRad="38100" dist="38100" dir="2700000" algn="tl">
                    <a:srgbClr val="000000">
                      <a:alpha val="43137"/>
                    </a:srgbClr>
                  </a:outerShdw>
                </a:effectLst>
              </a:rPr>
              <a:t>OD KOMPLETIRANJA ŽALBE;</a:t>
            </a:r>
          </a:p>
          <a:p>
            <a:pPr algn="ctr"/>
            <a:r>
              <a:rPr lang="bs-Latn-BA" sz="1600" b="1" dirty="0">
                <a:ln w="0"/>
                <a:solidFill>
                  <a:schemeClr val="accent1"/>
                </a:solidFill>
                <a:effectLst>
                  <a:outerShdw blurRad="38100" dist="25400" dir="5400000" algn="ctr" rotWithShape="0">
                    <a:srgbClr val="6E747A">
                      <a:alpha val="43000"/>
                    </a:srgbClr>
                  </a:outerShdw>
                </a:effectLst>
              </a:rPr>
              <a:t>NAJKASNIJE 30 DANA </a:t>
            </a:r>
            <a:r>
              <a:rPr lang="bs-Latn-BA" sz="1600" b="0" cap="none" spc="0" dirty="0">
                <a:ln w="0"/>
                <a:solidFill>
                  <a:schemeClr val="bg2">
                    <a:lumMod val="25000"/>
                  </a:schemeClr>
                </a:solidFill>
                <a:effectLst>
                  <a:outerShdw blurRad="38100" dist="38100" dir="2700000" algn="tl">
                    <a:srgbClr val="000000">
                      <a:alpha val="43137"/>
                    </a:srgbClr>
                  </a:outerShdw>
                </a:effectLst>
              </a:rPr>
              <a:t>OD DANA KOMPLETIRANJA ŽALBE</a:t>
            </a:r>
            <a:endParaRPr lang="en-US" sz="1600" b="0" cap="none" spc="0" dirty="0">
              <a:ln w="0"/>
              <a:solidFill>
                <a:schemeClr val="bg2">
                  <a:lumMod val="25000"/>
                </a:schemeClr>
              </a:solidFill>
              <a:effectLst>
                <a:outerShdw blurRad="38100" dist="38100" dir="2700000" algn="tl">
                  <a:srgbClr val="000000">
                    <a:alpha val="43137"/>
                  </a:srgbClr>
                </a:outerShdw>
              </a:effectLst>
            </a:endParaRPr>
          </a:p>
        </p:txBody>
      </p:sp>
      <p:sp>
        <p:nvSpPr>
          <p:cNvPr id="4" name="Rectangle 3">
            <a:extLst>
              <a:ext uri="{FF2B5EF4-FFF2-40B4-BE49-F238E27FC236}">
                <a16:creationId xmlns:a16="http://schemas.microsoft.com/office/drawing/2014/main" id="{322693E1-5D5C-7E5F-6828-C6CDE4E9B012}"/>
              </a:ext>
            </a:extLst>
          </p:cNvPr>
          <p:cNvSpPr/>
          <p:nvPr/>
        </p:nvSpPr>
        <p:spPr>
          <a:xfrm>
            <a:off x="333218" y="197610"/>
            <a:ext cx="9448800" cy="861774"/>
          </a:xfrm>
          <a:prstGeom prst="rect">
            <a:avLst/>
          </a:prstGeom>
          <a:noFill/>
        </p:spPr>
        <p:txBody>
          <a:bodyPr wrap="square" lIns="91440" tIns="45720" rIns="91440" bIns="45720">
            <a:spAutoFit/>
          </a:bodyPr>
          <a:lstStyle/>
          <a:p>
            <a:pPr algn="ctr"/>
            <a:endParaRPr lang="hr-BA" sz="1400" dirty="0">
              <a:solidFill>
                <a:schemeClr val="bg2">
                  <a:lumMod val="1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ctr"/>
            <a:r>
              <a:rPr lang="hr-BA" sz="1400" dirty="0">
                <a:solidFill>
                  <a:schemeClr val="bg2">
                    <a:lumMod val="25000"/>
                  </a:schemeClr>
                </a:solidFill>
                <a:effectLst/>
                <a:latin typeface="+mj-lt"/>
                <a:ea typeface="Times New Roman" panose="02020603050405020304" pitchFamily="18" charset="0"/>
                <a:cs typeface="Calibri" panose="020F0502020204030204" pitchFamily="34" charset="0"/>
              </a:rPr>
              <a:t> </a:t>
            </a:r>
            <a:r>
              <a:rPr lang="hr-BA" dirty="0">
                <a:solidFill>
                  <a:schemeClr val="bg2">
                    <a:lumMod val="25000"/>
                  </a:schemeClr>
                </a:solidFill>
                <a:effectLst>
                  <a:outerShdw blurRad="38100" dist="38100" dir="2700000" algn="tl">
                    <a:srgbClr val="000000">
                      <a:alpha val="43137"/>
                    </a:srgbClr>
                  </a:outerShdw>
                </a:effectLst>
                <a:latin typeface="+mj-lt"/>
                <a:ea typeface="Times New Roman" panose="02020603050405020304" pitchFamily="18" charset="0"/>
                <a:cs typeface="Calibri" panose="020F0502020204030204" pitchFamily="34" charset="0"/>
              </a:rPr>
              <a:t>BLAGOVREMENA, DOPUŠTENA, UREDNA I IZJAVLJENA OD OVLAŠTENOG LICA I OD LICA KOJE IMA AKTIVNU LEGITIMACIJU</a:t>
            </a:r>
            <a:endParaRPr lang="en-US" sz="1600" cap="none" spc="0" dirty="0">
              <a:ln w="0"/>
              <a:solidFill>
                <a:schemeClr val="bg2">
                  <a:lumMod val="25000"/>
                </a:schemeClr>
              </a:solidFill>
              <a:effectLst>
                <a:outerShdw blurRad="38100" dist="38100" dir="2700000" algn="tl">
                  <a:srgbClr val="000000">
                    <a:alpha val="43137"/>
                  </a:srgbClr>
                </a:outerShdw>
              </a:effectLst>
              <a:latin typeface="+mj-lt"/>
              <a:cs typeface="Calibri" panose="020F0502020204030204" pitchFamily="34" charset="0"/>
            </a:endParaRPr>
          </a:p>
        </p:txBody>
      </p:sp>
      <p:sp>
        <p:nvSpPr>
          <p:cNvPr id="6" name="Rectangle 5">
            <a:extLst>
              <a:ext uri="{FF2B5EF4-FFF2-40B4-BE49-F238E27FC236}">
                <a16:creationId xmlns:a16="http://schemas.microsoft.com/office/drawing/2014/main" id="{D3CC685E-00D1-EBA1-47CC-7E0F090D6261}"/>
              </a:ext>
            </a:extLst>
          </p:cNvPr>
          <p:cNvSpPr/>
          <p:nvPr/>
        </p:nvSpPr>
        <p:spPr>
          <a:xfrm>
            <a:off x="0" y="4883627"/>
            <a:ext cx="4847274" cy="738664"/>
          </a:xfrm>
          <a:prstGeom prst="rect">
            <a:avLst/>
          </a:prstGeom>
          <a:noFill/>
        </p:spPr>
        <p:txBody>
          <a:bodyPr wrap="square" lIns="91440" tIns="45720" rIns="91440" bIns="45720">
            <a:spAutoFit/>
          </a:bodyPr>
          <a:lstStyle/>
          <a:p>
            <a:pPr algn="ctr"/>
            <a:r>
              <a:rPr lang="bs-Latn-BA" sz="1400" b="0" cap="none" spc="0" dirty="0">
                <a:ln w="0"/>
                <a:solidFill>
                  <a:schemeClr val="tx1"/>
                </a:solidFill>
                <a:effectLst>
                  <a:outerShdw blurRad="38100" dist="19050" dir="2700000" algn="tl" rotWithShape="0">
                    <a:schemeClr val="dk1">
                      <a:alpha val="40000"/>
                    </a:schemeClr>
                  </a:outerShdw>
                </a:effectLst>
              </a:rPr>
              <a:t>ŽALBA SE PROSLIJEĐUJE URŽ-U SA IZJAŠNJENJEM</a:t>
            </a:r>
          </a:p>
          <a:p>
            <a:pPr algn="ctr"/>
            <a:r>
              <a:rPr lang="bs-Latn-BA" sz="1400" b="0" cap="none" spc="0" dirty="0">
                <a:ln w="0"/>
                <a:solidFill>
                  <a:schemeClr val="tx1"/>
                </a:solidFill>
                <a:effectLst>
                  <a:outerShdw blurRad="38100" dist="19050" dir="2700000" algn="tl" rotWithShape="0">
                    <a:schemeClr val="dk1">
                      <a:alpha val="40000"/>
                    </a:schemeClr>
                  </a:outerShdw>
                </a:effectLst>
              </a:rPr>
              <a:t> I DOKUMENTACIJOM</a:t>
            </a:r>
          </a:p>
          <a:p>
            <a:pPr algn="ctr"/>
            <a:r>
              <a:rPr lang="bs-Latn-BA" sz="1400" b="1" dirty="0">
                <a:ln w="0"/>
                <a:solidFill>
                  <a:schemeClr val="accent1"/>
                </a:solidFill>
                <a:effectLst>
                  <a:outerShdw blurRad="38100" dist="19050" dir="2700000" algn="tl" rotWithShape="0">
                    <a:schemeClr val="dk1">
                      <a:alpha val="40000"/>
                    </a:schemeClr>
                  </a:outerShdw>
                </a:effectLst>
              </a:rPr>
              <a:t>ROK 5 DANA</a:t>
            </a:r>
            <a:endParaRPr lang="en-US" sz="1400" b="1" cap="none" spc="0" dirty="0">
              <a:ln w="0"/>
              <a:solidFill>
                <a:schemeClr val="accent1"/>
              </a:solidFill>
              <a:effectLst>
                <a:outerShdw blurRad="38100" dist="19050" dir="2700000" algn="tl" rotWithShape="0">
                  <a:schemeClr val="dk1">
                    <a:alpha val="40000"/>
                  </a:schemeClr>
                </a:outerShdw>
              </a:effectLst>
            </a:endParaRPr>
          </a:p>
        </p:txBody>
      </p:sp>
      <p:cxnSp>
        <p:nvCxnSpPr>
          <p:cNvPr id="12" name="Straight Arrow Connector 11">
            <a:extLst>
              <a:ext uri="{FF2B5EF4-FFF2-40B4-BE49-F238E27FC236}">
                <a16:creationId xmlns:a16="http://schemas.microsoft.com/office/drawing/2014/main" id="{42BFFAF4-F075-FAF9-AD5E-BC8F1799BCB7}"/>
              </a:ext>
            </a:extLst>
          </p:cNvPr>
          <p:cNvCxnSpPr/>
          <p:nvPr/>
        </p:nvCxnSpPr>
        <p:spPr>
          <a:xfrm flipH="1">
            <a:off x="3200400" y="1168529"/>
            <a:ext cx="304800" cy="3091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956E43E-F28E-B21A-A841-9DD5483D191D}"/>
              </a:ext>
            </a:extLst>
          </p:cNvPr>
          <p:cNvCxnSpPr/>
          <p:nvPr/>
        </p:nvCxnSpPr>
        <p:spPr>
          <a:xfrm>
            <a:off x="6172200" y="1132868"/>
            <a:ext cx="337099" cy="3805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Arrow: Down 15">
            <a:extLst>
              <a:ext uri="{FF2B5EF4-FFF2-40B4-BE49-F238E27FC236}">
                <a16:creationId xmlns:a16="http://schemas.microsoft.com/office/drawing/2014/main" id="{318B884F-C066-961E-9C7A-56822398C6A0}"/>
              </a:ext>
            </a:extLst>
          </p:cNvPr>
          <p:cNvSpPr/>
          <p:nvPr/>
        </p:nvSpPr>
        <p:spPr>
          <a:xfrm>
            <a:off x="2395690" y="2062012"/>
            <a:ext cx="76200" cy="174901"/>
          </a:xfrm>
          <a:prstGeom prst="down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B88A186D-C1CD-C3C4-7613-94D2C5018CB1}"/>
              </a:ext>
            </a:extLst>
          </p:cNvPr>
          <p:cNvSpPr/>
          <p:nvPr/>
        </p:nvSpPr>
        <p:spPr>
          <a:xfrm>
            <a:off x="2362200" y="3316649"/>
            <a:ext cx="76200" cy="263742"/>
          </a:xfrm>
          <a:prstGeom prst="down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Down 17">
            <a:extLst>
              <a:ext uri="{FF2B5EF4-FFF2-40B4-BE49-F238E27FC236}">
                <a16:creationId xmlns:a16="http://schemas.microsoft.com/office/drawing/2014/main" id="{CAAACD18-B83B-EF77-A6FE-28973F6ED0A9}"/>
              </a:ext>
            </a:extLst>
          </p:cNvPr>
          <p:cNvSpPr/>
          <p:nvPr/>
        </p:nvSpPr>
        <p:spPr>
          <a:xfrm>
            <a:off x="7691143" y="2033432"/>
            <a:ext cx="76200" cy="263742"/>
          </a:xfrm>
          <a:prstGeom prst="down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Down 18">
            <a:extLst>
              <a:ext uri="{FF2B5EF4-FFF2-40B4-BE49-F238E27FC236}">
                <a16:creationId xmlns:a16="http://schemas.microsoft.com/office/drawing/2014/main" id="{5CE6F5FC-1F31-E8A0-2271-E4A35E97FA38}"/>
              </a:ext>
            </a:extLst>
          </p:cNvPr>
          <p:cNvSpPr/>
          <p:nvPr/>
        </p:nvSpPr>
        <p:spPr>
          <a:xfrm>
            <a:off x="2362200" y="4527552"/>
            <a:ext cx="76200" cy="263742"/>
          </a:xfrm>
          <a:prstGeom prst="down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a:extLst>
              <a:ext uri="{FF2B5EF4-FFF2-40B4-BE49-F238E27FC236}">
                <a16:creationId xmlns:a16="http://schemas.microsoft.com/office/drawing/2014/main" id="{A5AB15A0-0D4D-19B4-B08A-1A8140641632}"/>
              </a:ext>
            </a:extLst>
          </p:cNvPr>
          <p:cNvCxnSpPr>
            <a:cxnSpLocks/>
          </p:cNvCxnSpPr>
          <p:nvPr/>
        </p:nvCxnSpPr>
        <p:spPr>
          <a:xfrm>
            <a:off x="2471890" y="5687174"/>
            <a:ext cx="271311" cy="313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4D084EC-5F0D-4E89-6518-F62036AC8827}"/>
              </a:ext>
            </a:extLst>
          </p:cNvPr>
          <p:cNvCxnSpPr>
            <a:cxnSpLocks/>
          </p:cNvCxnSpPr>
          <p:nvPr/>
        </p:nvCxnSpPr>
        <p:spPr>
          <a:xfrm flipH="1">
            <a:off x="7010400" y="3381074"/>
            <a:ext cx="622632" cy="2410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6472444"/>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5A91829-3629-7C4E-C39B-CD568F7175EA}"/>
              </a:ext>
            </a:extLst>
          </p:cNvPr>
          <p:cNvGraphicFramePr>
            <a:graphicFrameLocks noGrp="1"/>
          </p:cNvGraphicFramePr>
          <p:nvPr>
            <p:extLst>
              <p:ext uri="{D42A27DB-BD31-4B8C-83A1-F6EECF244321}">
                <p14:modId xmlns:p14="http://schemas.microsoft.com/office/powerpoint/2010/main" val="24068756"/>
              </p:ext>
            </p:extLst>
          </p:nvPr>
        </p:nvGraphicFramePr>
        <p:xfrm>
          <a:off x="304800" y="1371600"/>
          <a:ext cx="9372600" cy="5797417"/>
        </p:xfrm>
        <a:graphic>
          <a:graphicData uri="http://schemas.openxmlformats.org/drawingml/2006/table">
            <a:tbl>
              <a:tblPr firstRow="1" firstCol="1" bandRow="1">
                <a:tableStyleId>{912C8C85-51F0-491E-9774-3900AFEF0FD7}</a:tableStyleId>
              </a:tblPr>
              <a:tblGrid>
                <a:gridCol w="3870466">
                  <a:extLst>
                    <a:ext uri="{9D8B030D-6E8A-4147-A177-3AD203B41FA5}">
                      <a16:colId xmlns:a16="http://schemas.microsoft.com/office/drawing/2014/main" val="2360864075"/>
                    </a:ext>
                  </a:extLst>
                </a:gridCol>
                <a:gridCol w="5502134">
                  <a:extLst>
                    <a:ext uri="{9D8B030D-6E8A-4147-A177-3AD203B41FA5}">
                      <a16:colId xmlns:a16="http://schemas.microsoft.com/office/drawing/2014/main" val="4273031"/>
                    </a:ext>
                  </a:extLst>
                </a:gridCol>
              </a:tblGrid>
              <a:tr h="302107">
                <a:tc>
                  <a:txBody>
                    <a:bodyPr/>
                    <a:lstStyle/>
                    <a:p>
                      <a:pPr algn="just">
                        <a:lnSpc>
                          <a:spcPct val="150000"/>
                        </a:lnSpc>
                      </a:pPr>
                      <a:r>
                        <a:rPr lang="hr-BA" sz="1400" dirty="0">
                          <a:effectLst/>
                        </a:rPr>
                        <a:t>FAZA POSTUPKA</a:t>
                      </a:r>
                      <a:endParaRPr lang="bs-Latn-BA" sz="1400" dirty="0">
                        <a:effectLst/>
                        <a:latin typeface="Arial" panose="020B0604020202020204" pitchFamily="34" charset="0"/>
                        <a:ea typeface="Times New Roman" panose="02020603050405020304" pitchFamily="18" charset="0"/>
                        <a:cs typeface="Arial" panose="020B0604020202020204" pitchFamily="34" charset="0"/>
                      </a:endParaRPr>
                    </a:p>
                  </a:txBody>
                  <a:tcPr marL="63948" marR="63948" marT="0" marB="0"/>
                </a:tc>
                <a:tc>
                  <a:txBody>
                    <a:bodyPr/>
                    <a:lstStyle/>
                    <a:p>
                      <a:pPr algn="just">
                        <a:lnSpc>
                          <a:spcPct val="150000"/>
                        </a:lnSpc>
                      </a:pPr>
                      <a:r>
                        <a:rPr lang="hr-BA" sz="1400" dirty="0">
                          <a:effectLst/>
                        </a:rPr>
                        <a:t>ROK ZA ULAGANJE ŽALBE</a:t>
                      </a:r>
                      <a:endParaRPr lang="bs-Latn-BA" sz="1400" dirty="0">
                        <a:effectLst/>
                        <a:latin typeface="Arial" panose="020B0604020202020204" pitchFamily="34" charset="0"/>
                        <a:ea typeface="Times New Roman" panose="02020603050405020304" pitchFamily="18" charset="0"/>
                        <a:cs typeface="Arial" panose="020B0604020202020204" pitchFamily="34" charset="0"/>
                      </a:endParaRPr>
                    </a:p>
                  </a:txBody>
                  <a:tcPr marL="63948" marR="63948" marT="0" marB="0"/>
                </a:tc>
                <a:extLst>
                  <a:ext uri="{0D108BD9-81ED-4DB2-BD59-A6C34878D82A}">
                    <a16:rowId xmlns:a16="http://schemas.microsoft.com/office/drawing/2014/main" val="399398104"/>
                  </a:ext>
                </a:extLst>
              </a:tr>
              <a:tr h="675699">
                <a:tc>
                  <a:txBody>
                    <a:bodyPr/>
                    <a:lstStyle/>
                    <a:p>
                      <a:pPr algn="just">
                        <a:lnSpc>
                          <a:spcPct val="115000"/>
                        </a:lnSpc>
                      </a:pPr>
                      <a:r>
                        <a:rPr lang="hr-BA" sz="1600" dirty="0">
                          <a:effectLst/>
                          <a:latin typeface="Calibri" panose="020F0502020204030204" pitchFamily="34" charset="0"/>
                          <a:cs typeface="Calibri" panose="020F0502020204030204" pitchFamily="34" charset="0"/>
                        </a:rPr>
                        <a:t>Objava Obavještenja o nabavci</a:t>
                      </a:r>
                      <a:endParaRPr lang="bs-Latn-BA" sz="1600" dirty="0">
                        <a:effectLst/>
                        <a:latin typeface="Calibri" panose="020F0502020204030204" pitchFamily="34" charset="0"/>
                        <a:cs typeface="Calibri" panose="020F0502020204030204" pitchFamily="34" charset="0"/>
                      </a:endParaRPr>
                    </a:p>
                    <a:p>
                      <a:pPr algn="just">
                        <a:lnSpc>
                          <a:spcPct val="150000"/>
                        </a:lnSpc>
                      </a:pPr>
                      <a:r>
                        <a:rPr lang="hr-BA" sz="1600" dirty="0">
                          <a:effectLst/>
                          <a:latin typeface="Calibri" panose="020F0502020204030204" pitchFamily="34" charset="0"/>
                          <a:cs typeface="Calibri" panose="020F0502020204030204" pitchFamily="34" charset="0"/>
                        </a:rPr>
                        <a:t> </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tc>
                  <a:txBody>
                    <a:bodyPr/>
                    <a:lstStyle/>
                    <a:p>
                      <a:pPr marL="342900" lvl="0" indent="-342900" algn="just">
                        <a:lnSpc>
                          <a:spcPct val="150000"/>
                        </a:lnSpc>
                        <a:buFont typeface="Wingdings" panose="05000000000000000000" pitchFamily="2" charset="2"/>
                        <a:buChar char=""/>
                      </a:pPr>
                      <a:r>
                        <a:rPr lang="hr-BA" sz="1600" dirty="0">
                          <a:effectLst/>
                          <a:latin typeface="Calibri" panose="020F0502020204030204" pitchFamily="34" charset="0"/>
                          <a:cs typeface="Calibri" panose="020F0502020204030204" pitchFamily="34" charset="0"/>
                        </a:rPr>
                        <a:t>10 dana od objave, može se uložiti žalba na podatke iz Obavještenja</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extLst>
                  <a:ext uri="{0D108BD9-81ED-4DB2-BD59-A6C34878D82A}">
                    <a16:rowId xmlns:a16="http://schemas.microsoft.com/office/drawing/2014/main" val="2590750369"/>
                  </a:ext>
                </a:extLst>
              </a:tr>
              <a:tr h="904844">
                <a:tc>
                  <a:txBody>
                    <a:bodyPr/>
                    <a:lstStyle/>
                    <a:p>
                      <a:pPr algn="just">
                        <a:lnSpc>
                          <a:spcPct val="115000"/>
                        </a:lnSpc>
                      </a:pPr>
                      <a:r>
                        <a:rPr lang="hr-BA" sz="1600" dirty="0">
                          <a:effectLst/>
                          <a:latin typeface="Calibri" panose="020F0502020204030204" pitchFamily="34" charset="0"/>
                          <a:cs typeface="Calibri" panose="020F0502020204030204" pitchFamily="34" charset="0"/>
                        </a:rPr>
                        <a:t>Objava tenderske dokumentacije na sadržaj tenderske dokumentacije;</a:t>
                      </a:r>
                      <a:endParaRPr lang="bs-Latn-BA" sz="1600" dirty="0">
                        <a:effectLst/>
                        <a:latin typeface="Calibri" panose="020F0502020204030204" pitchFamily="34" charset="0"/>
                        <a:cs typeface="Calibri" panose="020F0502020204030204" pitchFamily="34" charset="0"/>
                      </a:endParaRPr>
                    </a:p>
                    <a:p>
                      <a:pPr algn="just">
                        <a:lnSpc>
                          <a:spcPct val="150000"/>
                        </a:lnSpc>
                      </a:pPr>
                      <a:r>
                        <a:rPr lang="hr-BA" sz="1600" dirty="0">
                          <a:effectLst/>
                          <a:latin typeface="Calibri" panose="020F0502020204030204" pitchFamily="34" charset="0"/>
                          <a:cs typeface="Calibri" panose="020F0502020204030204" pitchFamily="34" charset="0"/>
                        </a:rPr>
                        <a:t> </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tc>
                  <a:txBody>
                    <a:bodyPr/>
                    <a:lstStyle/>
                    <a:p>
                      <a:pPr marL="342900" lvl="0" indent="-342900" algn="just">
                        <a:lnSpc>
                          <a:spcPct val="150000"/>
                        </a:lnSpc>
                        <a:buFont typeface="Wingdings" panose="05000000000000000000" pitchFamily="2" charset="2"/>
                        <a:buChar char=""/>
                      </a:pPr>
                      <a:r>
                        <a:rPr lang="hr-BA" sz="1600" dirty="0">
                          <a:effectLst/>
                          <a:latin typeface="Calibri" panose="020F0502020204030204" pitchFamily="34" charset="0"/>
                          <a:cs typeface="Calibri" panose="020F0502020204030204" pitchFamily="34" charset="0"/>
                        </a:rPr>
                        <a:t>10 dana od objave, može se uložiti žalba na tendersku dokumentaciju</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extLst>
                  <a:ext uri="{0D108BD9-81ED-4DB2-BD59-A6C34878D82A}">
                    <a16:rowId xmlns:a16="http://schemas.microsoft.com/office/drawing/2014/main" val="2715620272"/>
                  </a:ext>
                </a:extLst>
              </a:tr>
              <a:tr h="865716">
                <a:tc>
                  <a:txBody>
                    <a:bodyPr/>
                    <a:lstStyle/>
                    <a:p>
                      <a:pPr algn="just">
                        <a:lnSpc>
                          <a:spcPct val="115000"/>
                        </a:lnSpc>
                      </a:pPr>
                      <a:r>
                        <a:rPr lang="hr-BA" sz="1600" dirty="0">
                          <a:effectLst/>
                          <a:latin typeface="Calibri" panose="020F0502020204030204" pitchFamily="34" charset="0"/>
                          <a:cs typeface="Calibri" panose="020F0502020204030204" pitchFamily="34" charset="0"/>
                        </a:rPr>
                        <a:t>Objave izmjene i/ili dopune tenderske dokumentacije</a:t>
                      </a:r>
                      <a:endParaRPr lang="bs-Latn-BA" sz="1600" dirty="0">
                        <a:effectLst/>
                        <a:latin typeface="Calibri" panose="020F0502020204030204" pitchFamily="34" charset="0"/>
                        <a:cs typeface="Calibri" panose="020F0502020204030204" pitchFamily="34" charset="0"/>
                      </a:endParaRPr>
                    </a:p>
                    <a:p>
                      <a:pPr algn="just">
                        <a:lnSpc>
                          <a:spcPct val="150000"/>
                        </a:lnSpc>
                      </a:pPr>
                      <a:r>
                        <a:rPr lang="hr-BA" sz="1600" dirty="0">
                          <a:effectLst/>
                          <a:latin typeface="Calibri" panose="020F0502020204030204" pitchFamily="34" charset="0"/>
                          <a:cs typeface="Calibri" panose="020F0502020204030204" pitchFamily="34" charset="0"/>
                        </a:rPr>
                        <a:t> </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tc>
                  <a:txBody>
                    <a:bodyPr/>
                    <a:lstStyle/>
                    <a:p>
                      <a:pPr marL="342900" lvl="0" indent="-342900" algn="just">
                        <a:lnSpc>
                          <a:spcPct val="150000"/>
                        </a:lnSpc>
                        <a:buFont typeface="Wingdings" panose="05000000000000000000" pitchFamily="2" charset="2"/>
                        <a:buChar char=""/>
                      </a:pPr>
                      <a:r>
                        <a:rPr lang="hr-BA" sz="1600" dirty="0">
                          <a:effectLst/>
                          <a:latin typeface="Calibri" panose="020F0502020204030204" pitchFamily="34" charset="0"/>
                          <a:cs typeface="Calibri" panose="020F0502020204030204" pitchFamily="34" charset="0"/>
                        </a:rPr>
                        <a:t>10 dana od objave, može se uložiti žalba na sadržaj izmjene i/ili dopune tenderske dokumentacije;</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extLst>
                  <a:ext uri="{0D108BD9-81ED-4DB2-BD59-A6C34878D82A}">
                    <a16:rowId xmlns:a16="http://schemas.microsoft.com/office/drawing/2014/main" val="3760402029"/>
                  </a:ext>
                </a:extLst>
              </a:tr>
              <a:tr h="1031982">
                <a:tc>
                  <a:txBody>
                    <a:bodyPr/>
                    <a:lstStyle/>
                    <a:p>
                      <a:pPr algn="just">
                        <a:lnSpc>
                          <a:spcPct val="150000"/>
                        </a:lnSpc>
                      </a:pPr>
                      <a:r>
                        <a:rPr lang="hr-BA" sz="1600" dirty="0">
                          <a:effectLst/>
                          <a:latin typeface="Calibri" panose="020F0502020204030204" pitchFamily="34" charset="0"/>
                          <a:cs typeface="Calibri" panose="020F0502020204030204" pitchFamily="34" charset="0"/>
                        </a:rPr>
                        <a:t>Dostavljanje Zapisnika sa otvaranja ponuda</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tc>
                  <a:txBody>
                    <a:bodyPr/>
                    <a:lstStyle/>
                    <a:p>
                      <a:pPr marL="342900" lvl="0" indent="-342900" algn="just">
                        <a:lnSpc>
                          <a:spcPct val="150000"/>
                        </a:lnSpc>
                        <a:buFont typeface="Wingdings" panose="05000000000000000000" pitchFamily="2" charset="2"/>
                        <a:buChar char=""/>
                      </a:pPr>
                      <a:r>
                        <a:rPr lang="hr-BA" sz="1600" dirty="0">
                          <a:effectLst/>
                          <a:latin typeface="Calibri" panose="020F0502020204030204" pitchFamily="34" charset="0"/>
                          <a:cs typeface="Calibri" panose="020F0502020204030204" pitchFamily="34" charset="0"/>
                        </a:rPr>
                        <a:t>5 dana po prijemu zapisnika, može se uložiti žalba na radnje, postupanja, nečinjenja ili propuštanja u postupku otvaranja ponuda;</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extLst>
                  <a:ext uri="{0D108BD9-81ED-4DB2-BD59-A6C34878D82A}">
                    <a16:rowId xmlns:a16="http://schemas.microsoft.com/office/drawing/2014/main" val="678381484"/>
                  </a:ext>
                </a:extLst>
              </a:tr>
              <a:tr h="1118429">
                <a:tc>
                  <a:txBody>
                    <a:bodyPr/>
                    <a:lstStyle/>
                    <a:p>
                      <a:pPr algn="just">
                        <a:lnSpc>
                          <a:spcPct val="150000"/>
                        </a:lnSpc>
                      </a:pPr>
                      <a:r>
                        <a:rPr lang="hr-BA" sz="1600">
                          <a:effectLst/>
                          <a:latin typeface="Calibri" panose="020F0502020204030204" pitchFamily="34" charset="0"/>
                          <a:cs typeface="Calibri" panose="020F0502020204030204" pitchFamily="34" charset="0"/>
                        </a:rPr>
                        <a:t>Dostava Odluke o kvalifikaciji ili Odluke o izboru najpovoljnijeg ponuđača ili Odluke o poništenju postupka</a:t>
                      </a:r>
                      <a:endParaRPr lang="bs-Latn-BA" sz="160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tc>
                  <a:txBody>
                    <a:bodyPr/>
                    <a:lstStyle/>
                    <a:p>
                      <a:pPr marL="342900" lvl="0" indent="-342900" algn="just">
                        <a:lnSpc>
                          <a:spcPct val="150000"/>
                        </a:lnSpc>
                        <a:buFont typeface="Wingdings" panose="05000000000000000000" pitchFamily="2" charset="2"/>
                        <a:buChar char=""/>
                      </a:pPr>
                      <a:r>
                        <a:rPr lang="hr-BA" sz="1600" dirty="0">
                          <a:effectLst/>
                          <a:latin typeface="Calibri" panose="020F0502020204030204" pitchFamily="34" charset="0"/>
                          <a:cs typeface="Calibri" panose="020F0502020204030204" pitchFamily="34" charset="0"/>
                        </a:rPr>
                        <a:t>10 dana od prijema Odluke o kvalifikaciji ili Odluke o izboru najpovoljnijeg ponuđača ili Odluke o poništenju postupka</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extLst>
                  <a:ext uri="{0D108BD9-81ED-4DB2-BD59-A6C34878D82A}">
                    <a16:rowId xmlns:a16="http://schemas.microsoft.com/office/drawing/2014/main" val="3557076047"/>
                  </a:ext>
                </a:extLst>
              </a:tr>
              <a:tr h="830183">
                <a:tc>
                  <a:txBody>
                    <a:bodyPr/>
                    <a:lstStyle/>
                    <a:p>
                      <a:pPr algn="just">
                        <a:lnSpc>
                          <a:spcPct val="150000"/>
                        </a:lnSpc>
                      </a:pPr>
                      <a:r>
                        <a:rPr lang="hr-BA" sz="1600">
                          <a:effectLst/>
                          <a:latin typeface="Calibri" panose="020F0502020204030204" pitchFamily="34" charset="0"/>
                          <a:cs typeface="Calibri" panose="020F0502020204030204" pitchFamily="34" charset="0"/>
                        </a:rPr>
                        <a:t>Ukoliko Ugovorni organ ne donese odluku iz postupka</a:t>
                      </a:r>
                      <a:endParaRPr lang="bs-Latn-BA" sz="160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tc>
                  <a:txBody>
                    <a:bodyPr/>
                    <a:lstStyle/>
                    <a:p>
                      <a:pPr marL="342900" lvl="0" indent="-342900" algn="just">
                        <a:lnSpc>
                          <a:spcPct val="150000"/>
                        </a:lnSpc>
                        <a:buFont typeface="Wingdings" panose="05000000000000000000" pitchFamily="2" charset="2"/>
                        <a:buChar char=""/>
                      </a:pPr>
                      <a:r>
                        <a:rPr lang="hr-BA" sz="1600" dirty="0">
                          <a:effectLst/>
                          <a:latin typeface="Calibri" panose="020F0502020204030204" pitchFamily="34" charset="0"/>
                          <a:cs typeface="Calibri" panose="020F0502020204030204" pitchFamily="34" charset="0"/>
                        </a:rPr>
                        <a:t>10 dana od dana kada je ugovorni organ trebao donijeti odluku iz postupka, a propustio je da je donese</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txBody>
                  <a:tcPr marL="63948" marR="63948" marT="0" marB="0"/>
                </a:tc>
                <a:extLst>
                  <a:ext uri="{0D108BD9-81ED-4DB2-BD59-A6C34878D82A}">
                    <a16:rowId xmlns:a16="http://schemas.microsoft.com/office/drawing/2014/main" val="547493267"/>
                  </a:ext>
                </a:extLst>
              </a:tr>
            </a:tbl>
          </a:graphicData>
        </a:graphic>
      </p:graphicFrame>
      <p:sp>
        <p:nvSpPr>
          <p:cNvPr id="4" name="TextBox 3">
            <a:extLst>
              <a:ext uri="{FF2B5EF4-FFF2-40B4-BE49-F238E27FC236}">
                <a16:creationId xmlns:a16="http://schemas.microsoft.com/office/drawing/2014/main" id="{8B3E743C-9445-D8BF-EC01-394BE46B182C}"/>
              </a:ext>
            </a:extLst>
          </p:cNvPr>
          <p:cNvSpPr txBox="1"/>
          <p:nvPr/>
        </p:nvSpPr>
        <p:spPr>
          <a:xfrm>
            <a:off x="1066800" y="557906"/>
            <a:ext cx="8153400" cy="506292"/>
          </a:xfrm>
          <a:prstGeom prst="rect">
            <a:avLst/>
          </a:prstGeom>
          <a:noFill/>
        </p:spPr>
        <p:txBody>
          <a:bodyPr wrap="square">
            <a:spAutoFit/>
          </a:bodyPr>
          <a:lstStyle/>
          <a:p>
            <a:pPr algn="ctr">
              <a:lnSpc>
                <a:spcPct val="150000"/>
              </a:lnSpc>
            </a:pPr>
            <a:r>
              <a:rPr lang="hr-BA" sz="20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 OTVORENOM POSTUPKU TO SU SLJEDEĆI ROKOVI:</a:t>
            </a:r>
            <a:endParaRPr lang="bs-Latn-BA" sz="20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80111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3A49B7-E902-C04A-D681-5D4B62F75ADE}"/>
              </a:ext>
            </a:extLst>
          </p:cNvPr>
          <p:cNvSpPr txBox="1"/>
          <p:nvPr/>
        </p:nvSpPr>
        <p:spPr>
          <a:xfrm>
            <a:off x="381000" y="609600"/>
            <a:ext cx="9296400" cy="5386090"/>
          </a:xfrm>
          <a:prstGeom prst="rect">
            <a:avLst/>
          </a:prstGeom>
          <a:noFill/>
        </p:spPr>
        <p:txBody>
          <a:bodyPr wrap="square">
            <a:spAutoFit/>
          </a:bodyPr>
          <a:lstStyle/>
          <a:p>
            <a:pPr algn="just"/>
            <a:r>
              <a:rPr lang="hr-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p>
          <a:p>
            <a:pPr algn="just"/>
            <a:r>
              <a:rPr lang="hr-BA" sz="2000" dirty="0">
                <a:solidFill>
                  <a:schemeClr val="tx2">
                    <a:lumMod val="75000"/>
                  </a:schemeClr>
                </a:solidFill>
                <a:latin typeface="Calibri" panose="020F0502020204030204" pitchFamily="34" charset="0"/>
                <a:ea typeface="Times New Roman" panose="02020603050405020304" pitchFamily="18" charset="0"/>
                <a:cs typeface="Calibri" panose="020F0502020204030204" pitchFamily="34" charset="0"/>
              </a:rPr>
              <a:t>                     </a:t>
            </a:r>
            <a:r>
              <a:rPr lang="hr-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U slučaju dodjele ugovora na osnovu okvirnog sporazuma iz člana 32. stav (5) tačka b)</a:t>
            </a:r>
            <a:r>
              <a:rPr lang="hr-BA" sz="2400"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t>*</a:t>
            </a:r>
            <a:r>
              <a:rPr lang="hr-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ovog zakona ili u okviru dinamičkog sistema kupovine iz člana 123. ovog zakona, žalba se izjavljuje u roku od </a:t>
            </a:r>
            <a:r>
              <a:rPr lang="sr-Latn-BA"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10 DANA </a:t>
            </a:r>
            <a:r>
              <a:rPr lang="hr-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nakon što ugovorni organ obavijesti ponuđače da je ugovor na osnovu okvirnog sporazuma ili dinamičkog sistema kupovine zaključen u odnosu na postupak dodjele ugovora u sklopu okvirnog sporazuma ili dinamičkog sistema kupovine.</a:t>
            </a:r>
            <a:endPar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endParaRPr lang="bs-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Kada se provodi pregovarački postupak bez objave obavještenja ili se dodjeljuje ugovor o nabavci usluga iz Aneksa II, onda se žalba izjavljuje </a:t>
            </a:r>
            <a:r>
              <a:rPr lang="hr-BA"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NAJKASNIJE </a:t>
            </a:r>
            <a:r>
              <a:rPr lang="sr-Latn-BA"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10 DANA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od dana objave dobrovoljnog </a:t>
            </a:r>
            <a:r>
              <a:rPr lang="sr-Latn-BA"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ex</a:t>
            </a:r>
            <a:r>
              <a:rPr lang="sr-Latn-BA"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ante</a:t>
            </a:r>
            <a:r>
              <a:rPr lang="sr-Latn-BA"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obavještenja o transparentnosti, ako je ovo obavještenje objavljeno odnosno </a:t>
            </a:r>
            <a:r>
              <a:rPr lang="sr-Latn-BA"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30 DANA OD DANA </a:t>
            </a: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objave obavještenja o dodjeli ugovora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ako dobrovoljno </a:t>
            </a:r>
            <a:r>
              <a:rPr lang="sr-Latn-BA"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ex</a:t>
            </a:r>
            <a:r>
              <a:rPr lang="sr-Latn-BA"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ante</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obavještenje o transparentnosti nije objavljeno.  </a:t>
            </a:r>
          </a:p>
          <a:p>
            <a:pPr algn="just"/>
            <a:endParaRPr lang="bs-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tabLst>
                <a:tab pos="457200" algn="l"/>
              </a:tabLst>
            </a:pP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t>
            </a:r>
            <a:endParaRPr lang="en-US" dirty="0"/>
          </a:p>
        </p:txBody>
      </p:sp>
      <p:sp>
        <p:nvSpPr>
          <p:cNvPr id="7" name="TextBox 6">
            <a:extLst>
              <a:ext uri="{FF2B5EF4-FFF2-40B4-BE49-F238E27FC236}">
                <a16:creationId xmlns:a16="http://schemas.microsoft.com/office/drawing/2014/main" id="{93A5BF22-28D6-447B-066E-07D0C835FFD4}"/>
              </a:ext>
            </a:extLst>
          </p:cNvPr>
          <p:cNvSpPr txBox="1"/>
          <p:nvPr/>
        </p:nvSpPr>
        <p:spPr>
          <a:xfrm>
            <a:off x="228600" y="6096000"/>
            <a:ext cx="9448800" cy="1064650"/>
          </a:xfrm>
          <a:prstGeom prst="rect">
            <a:avLst/>
          </a:prstGeom>
          <a:noFill/>
        </p:spPr>
        <p:txBody>
          <a:bodyPr wrap="square">
            <a:spAutoFit/>
          </a:bodyPr>
          <a:lstStyle/>
          <a:p>
            <a:pPr marR="0" lvl="0" algn="just">
              <a:lnSpc>
                <a:spcPct val="115000"/>
              </a:lnSpc>
              <a:spcBef>
                <a:spcPts val="140"/>
              </a:spcBef>
              <a:spcAft>
                <a:spcPts val="140"/>
              </a:spcAft>
              <a:tabLst>
                <a:tab pos="457200" algn="l"/>
                <a:tab pos="228600" algn="l"/>
                <a:tab pos="457200" algn="l"/>
              </a:tabLst>
            </a:pPr>
            <a:r>
              <a:rPr lang="hr-BA" sz="2000" b="1" dirty="0">
                <a:solidFill>
                  <a:schemeClr val="accent1"/>
                </a:solidFill>
                <a:effectLst/>
                <a:latin typeface="Calibri" panose="020F0502020204030204" pitchFamily="34" charset="0"/>
                <a:ea typeface="Times New Roman" panose="02020603050405020304" pitchFamily="18" charset="0"/>
                <a:cs typeface="Calibri" panose="020F0502020204030204" pitchFamily="34" charset="0"/>
              </a:rPr>
              <a:t>*</a:t>
            </a:r>
            <a:r>
              <a:rPr lang="sr-Latn-BA" sz="1800"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Ugovori koji se zaključuju s ponuđačima s kojima je zaključen okvirni sporazum, a svi uslovi nisu utvrđeni u okvirnom sporazumu i kada se ponuđači pozivaju da ponovo dostave ponude na osnovu istih ili preciznije definiranih uslova u okviru uslova iz okvirnog sporazuma</a:t>
            </a:r>
            <a:endParaRPr lang="en-US" sz="1800"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13304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3F6C179-4BA7-D47F-A1A0-5CD7D6BA625C}"/>
              </a:ext>
            </a:extLst>
          </p:cNvPr>
          <p:cNvSpPr txBox="1"/>
          <p:nvPr/>
        </p:nvSpPr>
        <p:spPr>
          <a:xfrm>
            <a:off x="304800" y="838200"/>
            <a:ext cx="9144000" cy="5601533"/>
          </a:xfrm>
          <a:prstGeom prst="rect">
            <a:avLst/>
          </a:prstGeom>
          <a:noFill/>
        </p:spPr>
        <p:txBody>
          <a:bodyPr wrap="square">
            <a:spAutoFit/>
          </a:bodyPr>
          <a:lstStyle/>
          <a:p>
            <a:pPr algn="just">
              <a:tabLst>
                <a:tab pos="457200" algn="l"/>
              </a:tabLst>
            </a:pP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postupku nabavke koji se provodi putem konkurentskog zahtjeva žalba        </a:t>
            </a:r>
          </a:p>
          <a:p>
            <a:pPr algn="just">
              <a:tabLst>
                <a:tab pos="457200" algn="l"/>
              </a:tabLst>
            </a:pPr>
            <a:r>
              <a:rPr lang="hr-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se izjavljuje </a:t>
            </a:r>
            <a:r>
              <a:rPr lang="hr-BA"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 ROKU OD PET DANA </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od:</a:t>
            </a:r>
          </a:p>
          <a:p>
            <a:pPr algn="just">
              <a:tabLst>
                <a:tab pos="457200" algn="l"/>
              </a:tabLst>
            </a:pPr>
            <a:endParaRPr lang="bs-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1257300" lvl="2" indent="-342900" algn="just">
              <a:buFont typeface="+mj-lt"/>
              <a:buAutoNum type="alphaLcParenR"/>
            </a:pP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objave konkurentskog zahtjeva</a:t>
            </a:r>
            <a:endParaRPr lang="bs-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1257300" lvl="2" indent="-342900" algn="just">
              <a:buFont typeface="+mj-lt"/>
              <a:buAutoNum type="alphaLcParenR"/>
            </a:pP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prijema zapisnika o otvaranju ponuda</a:t>
            </a:r>
            <a:endParaRPr lang="bs-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1257300" lvl="2" indent="-342900" algn="just">
              <a:buFont typeface="+mj-lt"/>
              <a:buAutoNum type="alphaLcParenR"/>
            </a:pP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prijema odluke o izboru najpovoljnijeg ponuđača ili prijema odluke o poništenju postupka nabavke</a:t>
            </a:r>
            <a:endParaRPr lang="bs-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lvl="1"/>
            <a:endParaRPr lang="bs-Latn-BA" sz="2000" b="1"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lvl="1"/>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POSTUPKU DIREKTNOG SPORAZUMA ŽALBA NIJE DOPUŠTENA.</a:t>
            </a:r>
          </a:p>
          <a:p>
            <a:pPr lvl="1"/>
            <a:endParaRPr lang="sr-Latn-BA" sz="2000" dirty="0">
              <a:solidFill>
                <a:schemeClr val="bg2">
                  <a:lumMod val="25000"/>
                </a:schemeClr>
              </a:solidFill>
              <a:latin typeface="Calibri" panose="020F0502020204030204" pitchFamily="34" charset="0"/>
              <a:cs typeface="Calibri" panose="020F0502020204030204" pitchFamily="34" charset="0"/>
            </a:endParaRPr>
          </a:p>
          <a:p>
            <a:pPr lvl="1"/>
            <a:endParaRPr lang="sr-Latn-BA" sz="2000" dirty="0">
              <a:solidFill>
                <a:schemeClr val="bg2">
                  <a:lumMod val="25000"/>
                </a:schemeClr>
              </a:solidFill>
              <a:latin typeface="Calibri" panose="020F0502020204030204" pitchFamily="34" charset="0"/>
              <a:cs typeface="Calibri" panose="020F0502020204030204" pitchFamily="34" charset="0"/>
            </a:endParaRPr>
          </a:p>
          <a:p>
            <a:pPr lvl="1" algn="just"/>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Naravno zakonodavac je predvidio pravnu zaštitu u svim postupcima, ali je </a:t>
            </a:r>
            <a:r>
              <a:rPr lang="hr-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predvidio i mogućnost izjavljivanja žalbe u slučaju da je ugovor zaključen bez </a:t>
            </a:r>
            <a:r>
              <a:rPr lang="hr-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provedenog postupka javne nabavke i to </a:t>
            </a:r>
            <a:r>
              <a:rPr lang="hr-BA"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 </a:t>
            </a:r>
            <a:r>
              <a:rPr lang="en-US"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RO</a:t>
            </a:r>
            <a:r>
              <a:rPr lang="hr-BA" sz="2000" b="1"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KU OD 30 DANA </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od saznanja za tu činjenicu, odnosno </a:t>
            </a:r>
            <a:r>
              <a:rPr lang="hr-BA" sz="2000" dirty="0">
                <a:solidFill>
                  <a:schemeClr val="accent1"/>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NAJKASNIJE U ROKU OD JEDNE GODINE</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od dana zaključenja ugovora.</a:t>
            </a:r>
            <a:r>
              <a:rPr lang="en-US"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a:t>
            </a:r>
          </a:p>
          <a:p>
            <a:pPr lvl="1"/>
            <a:endParaRPr lang="sr-Latn-BA" sz="2000" dirty="0">
              <a:solidFill>
                <a:schemeClr val="bg2">
                  <a:lumMod val="25000"/>
                </a:schemeClr>
              </a:solidFill>
              <a:latin typeface="Calibri" panose="020F0502020204030204" pitchFamily="34" charset="0"/>
              <a:cs typeface="Calibri" panose="020F0502020204030204" pitchFamily="34" charset="0"/>
            </a:endParaRPr>
          </a:p>
          <a:p>
            <a:pPr lvl="1"/>
            <a:endParaRPr lang="en-US" dirty="0"/>
          </a:p>
        </p:txBody>
      </p:sp>
      <p:pic>
        <p:nvPicPr>
          <p:cNvPr id="5" name="Graphic 4" descr="Close with solid fill">
            <a:extLst>
              <a:ext uri="{FF2B5EF4-FFF2-40B4-BE49-F238E27FC236}">
                <a16:creationId xmlns:a16="http://schemas.microsoft.com/office/drawing/2014/main" id="{2D87DE6C-5DEB-1952-C5ED-36C377305CB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8200" y="3200400"/>
            <a:ext cx="533400" cy="533400"/>
          </a:xfrm>
          <a:prstGeom prst="rect">
            <a:avLst/>
          </a:prstGeom>
        </p:spPr>
      </p:pic>
    </p:spTree>
    <p:extLst>
      <p:ext uri="{BB962C8B-B14F-4D97-AF65-F5344CB8AC3E}">
        <p14:creationId xmlns:p14="http://schemas.microsoft.com/office/powerpoint/2010/main" val="4283732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856EDC-88C7-5A06-084B-C3DBF8822A10}"/>
              </a:ext>
            </a:extLst>
          </p:cNvPr>
          <p:cNvSpPr txBox="1"/>
          <p:nvPr/>
        </p:nvSpPr>
        <p:spPr>
          <a:xfrm>
            <a:off x="812800" y="2133600"/>
            <a:ext cx="8534400" cy="1866921"/>
          </a:xfrm>
          <a:prstGeom prst="rect">
            <a:avLst/>
          </a:prstGeom>
          <a:noFill/>
        </p:spPr>
        <p:txBody>
          <a:bodyPr wrap="square">
            <a:spAutoFit/>
          </a:bodyPr>
          <a:lstStyle/>
          <a:p>
            <a:pPr marL="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Žalilac je dužan dokazati ili bar učiniti vjerovatnim postojanje činjenica i razloga koji se tiču pravnog interesa na podnošenje žalbe,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povreda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postupka ili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povreda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primjene materijalnog prava, koje su istaknute u žalbi, za koje zna ili bi trebalo da zna.</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5" name="TextBox 4">
            <a:extLst>
              <a:ext uri="{FF2B5EF4-FFF2-40B4-BE49-F238E27FC236}">
                <a16:creationId xmlns:a16="http://schemas.microsoft.com/office/drawing/2014/main" id="{AED3627B-B6D1-39D5-ED00-0E7ACEB52E5F}"/>
              </a:ext>
            </a:extLst>
          </p:cNvPr>
          <p:cNvSpPr txBox="1"/>
          <p:nvPr/>
        </p:nvSpPr>
        <p:spPr>
          <a:xfrm>
            <a:off x="698500" y="4572000"/>
            <a:ext cx="8763000" cy="1680204"/>
          </a:xfrm>
          <a:prstGeom prst="rect">
            <a:avLst/>
          </a:prstGeom>
          <a:noFill/>
        </p:spPr>
        <p:txBody>
          <a:bodyPr wrap="square">
            <a:spAutoFit/>
          </a:bodyPr>
          <a:lstStyle/>
          <a:p>
            <a:pPr marL="0" marR="0" algn="just">
              <a:lnSpc>
                <a:spcPct val="115000"/>
              </a:lnSpc>
              <a:spcBef>
                <a:spcPts val="140"/>
              </a:spcBef>
              <a:spcAft>
                <a:spcPts val="140"/>
              </a:spcAft>
              <a:tabLst>
                <a:tab pos="457200" algn="l"/>
              </a:tabLst>
            </a:pPr>
            <a:endPar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140"/>
              </a:spcBef>
              <a:spcAft>
                <a:spcPts val="140"/>
              </a:spcAft>
              <a:buFont typeface="Wingdings" panose="05000000000000000000" pitchFamily="2" charset="2"/>
              <a:buChar char="q"/>
              <a:tabLst>
                <a:tab pos="457200" algn="l"/>
              </a:tabLst>
            </a:pPr>
            <a:r>
              <a:rPr lang="sr-Latn-BA"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URŽ u postupku pravne zaštite postupa u granicama zahtjeva iz žalbe, a po službenoj dužnosti  u odnosu na </a:t>
            </a:r>
            <a:r>
              <a:rPr lang="sr-Latn-BA" sz="24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iz zakona</a:t>
            </a:r>
            <a:endParaRPr lang="en-US"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TextBox 3">
            <a:extLst>
              <a:ext uri="{FF2B5EF4-FFF2-40B4-BE49-F238E27FC236}">
                <a16:creationId xmlns:a16="http://schemas.microsoft.com/office/drawing/2014/main" id="{B6023DA2-BADC-1E1A-06CD-5539A1C30C91}"/>
              </a:ext>
            </a:extLst>
          </p:cNvPr>
          <p:cNvSpPr txBox="1"/>
          <p:nvPr/>
        </p:nvSpPr>
        <p:spPr>
          <a:xfrm>
            <a:off x="1536700" y="762000"/>
            <a:ext cx="7772400" cy="1133387"/>
          </a:xfrm>
          <a:prstGeom prst="rect">
            <a:avLst/>
          </a:prstGeom>
          <a:noFill/>
        </p:spPr>
        <p:txBody>
          <a:bodyPr wrap="square">
            <a:spAutoFit/>
          </a:bodyPr>
          <a:lstStyle/>
          <a:p>
            <a:pPr marL="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Ugovorni organ je dužan dokazati postojanje činjenica i okolnosti na osnovu kojih je donio odluku o pravima, preduzeo radnje ili propuštanja te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proveo</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postupke, koji su predmet postupka po žalbi.</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796472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C924B6-E8D3-2AB9-0514-5B11828D7130}"/>
              </a:ext>
            </a:extLst>
          </p:cNvPr>
          <p:cNvSpPr txBox="1"/>
          <p:nvPr/>
        </p:nvSpPr>
        <p:spPr>
          <a:xfrm>
            <a:off x="228600" y="685800"/>
            <a:ext cx="9296400" cy="6521081"/>
          </a:xfrm>
          <a:prstGeom prst="rect">
            <a:avLst/>
          </a:prstGeom>
          <a:noFill/>
        </p:spPr>
        <p:txBody>
          <a:bodyPr wrap="square">
            <a:spAutoFit/>
          </a:bodyPr>
          <a:lstStyle/>
          <a:p>
            <a:pPr marL="0" marR="0" algn="just">
              <a:lnSpc>
                <a:spcPct val="150000"/>
              </a:lnSpc>
              <a:spcBef>
                <a:spcPts val="140"/>
              </a:spcBef>
              <a:spcAft>
                <a:spcPts val="14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U postupcima javne nabavke </a:t>
            </a:r>
            <a:r>
              <a:rPr lang="sr-Latn-BA" sz="2000" b="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apsolutno bitne </a:t>
            </a:r>
            <a:r>
              <a:rPr lang="sr-Latn-BA" sz="2000" b="1"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2000" b="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zakona </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su one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o kojima URŽ vodi računa po službenoj dužnosti i koje mogu dovesti do poništenja postupka u potpunosti ili djelimično, i to:</a:t>
            </a:r>
          </a:p>
          <a:p>
            <a:pPr marL="0" marR="0" algn="just">
              <a:lnSpc>
                <a:spcPct val="115000"/>
              </a:lnSpc>
              <a:spcBef>
                <a:spcPts val="140"/>
              </a:spcBef>
              <a:spcAft>
                <a:spcPts val="140"/>
              </a:spcAft>
              <a:tabLst>
                <a:tab pos="457200" algn="l"/>
              </a:tabLst>
            </a:pP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457200" marR="0" lvl="0" indent="-457200" algn="just">
              <a:lnSpc>
                <a:spcPct val="115000"/>
              </a:lnSpc>
              <a:spcBef>
                <a:spcPts val="140"/>
              </a:spcBef>
              <a:spcAft>
                <a:spcPts val="140"/>
              </a:spcAft>
              <a:buFont typeface="+mj-lt"/>
              <a:buAutoNum type="alphaLcParenR"/>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neusklađenost tenderske dokumentacije s ZJN ili podzakonskim aktima, koja je uslijed nedorečenosti, protivrječnosti ili nejasnosti dovela do nemogućnosti utvrđivanja osnovanosti žalbenih navoda ili koja je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usljed</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bitnih propusta dovela do narušavanja osnovnih principa ovog zakona, odnosno nezakonite dodjele ugovora;</a:t>
            </a:r>
          </a:p>
          <a:p>
            <a:pPr marL="457200" marR="0" lvl="0" indent="-457200" algn="just">
              <a:lnSpc>
                <a:spcPct val="115000"/>
              </a:lnSpc>
              <a:spcBef>
                <a:spcPts val="140"/>
              </a:spcBef>
              <a:spcAft>
                <a:spcPts val="140"/>
              </a:spcAft>
              <a:buFont typeface="+mj-lt"/>
              <a:buAutoNum type="alphaLcParenR"/>
              <a:tabLst>
                <a:tab pos="457200" algn="l"/>
              </a:tabLst>
            </a:pP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postupka prilikom otvaranja ponuda, zahtjeva za učešće;</a:t>
            </a:r>
          </a:p>
          <a:p>
            <a:pPr marL="457200" marR="0" lvl="0" indent="-457200" algn="just">
              <a:lnSpc>
                <a:spcPct val="115000"/>
              </a:lnSpc>
              <a:spcBef>
                <a:spcPts val="140"/>
              </a:spcBef>
              <a:spcAft>
                <a:spcPts val="140"/>
              </a:spcAft>
              <a:buFont typeface="+mj-lt"/>
              <a:buAutoNum type="alphaLcParenR" startAt="3"/>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rok za dostavljanje ponuda ili zahtjeva za učešće nije produžen, a postojala je obaveza u skladu odredbama ovoga zakona;</a:t>
            </a:r>
          </a:p>
          <a:p>
            <a:pPr marL="457200" marR="0" lvl="0" indent="-457200" algn="just">
              <a:lnSpc>
                <a:spcPct val="115000"/>
              </a:lnSpc>
              <a:spcBef>
                <a:spcPts val="140"/>
              </a:spcBef>
              <a:spcAft>
                <a:spcPts val="140"/>
              </a:spcAft>
              <a:buFont typeface="+mj-lt"/>
              <a:buAutoNum type="alphaLcParenR" startAt="3"/>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nakon isteka roka za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dostavlanje</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ponuda u postupcima u kojima nije dozvoljeno pregovaranje ugovorni organ je vodio pregovore ili je ponuđač izmijenio svoju ponudu suprotno odredbama ovoga zakona.</a:t>
            </a:r>
          </a:p>
          <a:p>
            <a:pPr marR="0" lvl="0" algn="just">
              <a:lnSpc>
                <a:spcPct val="115000"/>
              </a:lnSpc>
              <a:spcBef>
                <a:spcPts val="140"/>
              </a:spcBef>
              <a:spcAft>
                <a:spcPts val="140"/>
              </a:spcAft>
              <a:tabLst>
                <a:tab pos="457200" algn="l"/>
              </a:tabLst>
            </a:pPr>
            <a:endPar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R="0" lvl="0" algn="just">
              <a:lnSpc>
                <a:spcPct val="115000"/>
              </a:lnSpc>
              <a:spcBef>
                <a:spcPts val="140"/>
              </a:spcBef>
              <a:spcAft>
                <a:spcPts val="140"/>
              </a:spcAft>
              <a:tabLst>
                <a:tab pos="457200" algn="l"/>
              </a:tabLst>
            </a:pPr>
            <a:r>
              <a:rPr lang="sr-Latn-BA" sz="1800" b="1"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Relativno bitne </a:t>
            </a:r>
            <a:r>
              <a:rPr lang="sr-Latn-BA" sz="1800" b="1" i="1"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1800" b="1"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zakona su </a:t>
            </a:r>
            <a:r>
              <a:rPr lang="sr-Latn-BA" sz="1800" b="1" i="1"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1800" b="1"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koje mogu dovesti do poništenja postupka javne nabavke, ako se uspostavi direktna veza između </a:t>
            </a:r>
            <a:r>
              <a:rPr lang="sr-Latn-BA" sz="1800" b="1" i="1"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1800" b="1"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i ishoda postupka.</a:t>
            </a:r>
            <a:endParaRPr lang="en-US" sz="2000" b="1"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146962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AE56C1-7226-51E1-208F-4D1041326E3C}"/>
              </a:ext>
            </a:extLst>
          </p:cNvPr>
          <p:cNvSpPr txBox="1"/>
          <p:nvPr/>
        </p:nvSpPr>
        <p:spPr>
          <a:xfrm>
            <a:off x="152400" y="38100"/>
            <a:ext cx="9601200" cy="7823295"/>
          </a:xfrm>
          <a:prstGeom prst="rect">
            <a:avLst/>
          </a:prstGeom>
          <a:noFill/>
        </p:spPr>
        <p:txBody>
          <a:bodyPr wrap="square">
            <a:spAutoFit/>
          </a:bodyPr>
          <a:lstStyle/>
          <a:p>
            <a:pPr algn="ctr">
              <a:lnSpc>
                <a:spcPct val="115000"/>
              </a:lnSpc>
              <a:spcBef>
                <a:spcPts val="140"/>
              </a:spcBef>
              <a:spcAft>
                <a:spcPts val="140"/>
              </a:spcAft>
              <a:tabLst>
                <a:tab pos="457200" algn="l"/>
              </a:tabLst>
            </a:pPr>
            <a:endParaRPr lang="sr-Latn-BA"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Bef>
                <a:spcPts val="140"/>
              </a:spcBef>
              <a:spcAft>
                <a:spcPts val="140"/>
              </a:spcAft>
              <a:tabLst>
                <a:tab pos="457200" algn="l"/>
              </a:tabLst>
            </a:pPr>
            <a:r>
              <a:rPr lang="sr-Latn-BA" sz="2400" b="1"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 ŽALBA SADRŽI:</a:t>
            </a:r>
          </a:p>
          <a:p>
            <a:pPr marL="0" marR="0">
              <a:lnSpc>
                <a:spcPct val="115000"/>
              </a:lnSpc>
              <a:spcBef>
                <a:spcPts val="140"/>
              </a:spcBef>
              <a:spcAft>
                <a:spcPts val="140"/>
              </a:spcAft>
              <a:tabLst>
                <a:tab pos="457200" algn="l"/>
              </a:tabLst>
            </a:pPr>
            <a:endPar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ime ili naziv žalioca, prebivalište ili sjedište žalioca, ime zastupnika ili opunomoćenika žalioca ako ga im</a:t>
            </a: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a;</a:t>
            </a: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naziv ugovornog organa protiv kojeg se podnosi žalba; </a:t>
            </a:r>
            <a:endParaRPr lang="bs-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broj i datum postupka JN i podatke o objavljivanju obavještenja o </a:t>
            </a: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JN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ako je objavljeno;</a:t>
            </a:r>
            <a:endPar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broj i datum odluke o izboru ponude, poništenju postupka ili druge odluke ugovornog organa;</a:t>
            </a:r>
            <a:endParaRPr lang="bs-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druge podatke o radnji, propuštanju radnje ili postupcima ugovornog organa koji su predmet postupka ili o predmetu nabavke; </a:t>
            </a:r>
            <a:endParaRPr lang="bs-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opis činjeničnog stanja;</a:t>
            </a:r>
            <a:endPar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opis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povreda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ovog zakona i podzakonskih akata i obrazloženje;</a:t>
            </a:r>
            <a:endPar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prijedlog dokaza;</a:t>
            </a:r>
            <a:endParaRPr lang="bs-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dokaz o plaćenoj naknadi za pokretanje žalbenog postupka, u iznosu propisanom članom 108. ovog zakona, na osnovu kojeg se može nesumnjivo utvrditi da je transakcija izvršena;</a:t>
            </a:r>
            <a:endParaRPr lang="bs-Latn-BA" sz="2000" b="1"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140"/>
              </a:spcBef>
              <a:spcAft>
                <a:spcPts val="140"/>
              </a:spcAft>
              <a:buFont typeface="+mj-lt"/>
              <a:buAutoNum type="alphaLcParenR"/>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potpis žalioca ili potpis ovlaštenog lica odnosno opunomoćenika (ako ga žalilac ima) i pečat (ako ga žalilac ima).</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15000"/>
              </a:lnSpc>
              <a:spcBef>
                <a:spcPts val="140"/>
              </a:spcBef>
              <a:spcAft>
                <a:spcPts val="140"/>
              </a:spcAft>
              <a:tabLst>
                <a:tab pos="457200" algn="l"/>
              </a:tabLst>
            </a:pPr>
            <a:r>
              <a:rPr lang="sr-Latn-BA" sz="1800" dirty="0">
                <a:solidFill>
                  <a:srgbClr val="00000A"/>
                </a:solidFill>
                <a:effectLst/>
                <a:latin typeface="Times New Roman" panose="02020603050405020304" pitchFamily="18" charset="0"/>
                <a:ea typeface="Times New Roman" panose="02020603050405020304" pitchFamily="18" charset="0"/>
              </a:rPr>
              <a:t> </a:t>
            </a:r>
            <a:endParaRPr lang="en-US" sz="1800" dirty="0">
              <a:solidFill>
                <a:srgbClr val="00000A"/>
              </a:solidFill>
              <a:effectLst/>
              <a:latin typeface="Times New Roman" panose="02020603050405020304" pitchFamily="18" charset="0"/>
              <a:ea typeface="Times New Roman" panose="02020603050405020304" pitchFamily="18" charset="0"/>
            </a:endParaRPr>
          </a:p>
          <a:p>
            <a:pPr marL="0" marR="0">
              <a:lnSpc>
                <a:spcPct val="115000"/>
              </a:lnSpc>
              <a:spcBef>
                <a:spcPts val="140"/>
              </a:spcBef>
              <a:spcAft>
                <a:spcPts val="140"/>
              </a:spcAft>
              <a:tabLst>
                <a:tab pos="457200" algn="l"/>
              </a:tabLst>
            </a:pPr>
            <a:r>
              <a:rPr lang="en-US" sz="1800" dirty="0">
                <a:solidFill>
                  <a:srgbClr val="FF0000"/>
                </a:solidFill>
                <a:effectLst/>
                <a:latin typeface="Times New Roman" panose="02020603050405020304" pitchFamily="18" charset="0"/>
                <a:ea typeface="Times New Roman" panose="02020603050405020304" pitchFamily="18" charset="0"/>
              </a:rPr>
              <a:t>."</a:t>
            </a:r>
            <a:endParaRPr lang="en-US" sz="1800"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29829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DC8829-8D84-8594-385B-F196DAC2FC53}"/>
              </a:ext>
            </a:extLst>
          </p:cNvPr>
          <p:cNvSpPr txBox="1"/>
          <p:nvPr/>
        </p:nvSpPr>
        <p:spPr>
          <a:xfrm>
            <a:off x="1524000" y="228600"/>
            <a:ext cx="7772400" cy="1891287"/>
          </a:xfrm>
          <a:prstGeom prst="rect">
            <a:avLst/>
          </a:prstGeom>
          <a:noFill/>
        </p:spPr>
        <p:txBody>
          <a:bodyPr wrap="square">
            <a:spAutoFit/>
          </a:bodyPr>
          <a:lstStyle/>
          <a:p>
            <a:pPr algn="just">
              <a:lnSpc>
                <a:spcPct val="150000"/>
              </a:lnSpc>
            </a:pP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Dokaz</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stava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(1)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tačka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i)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ovog</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člana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plaćenoj</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naknadi</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pokretanje</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žalbenog</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postupka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iznosu</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propisanom</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članom</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108.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ovog</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zakona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osnovu</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kojeg</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može</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nesumnjivo</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utvrditi</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da je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transakcija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izvršena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obavezno</a:t>
            </a:r>
            <a:r>
              <a:rPr lang="en-US"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dostavlja</a:t>
            </a:r>
            <a:r>
              <a:rPr lang="en-US"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ugovornom</a:t>
            </a:r>
            <a:r>
              <a:rPr lang="en-US"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organu</a:t>
            </a:r>
            <a:r>
              <a:rPr lang="en-US"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roku</a:t>
            </a:r>
            <a:r>
              <a:rPr lang="en-US"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izjavljivanje</a:t>
            </a:r>
            <a:r>
              <a:rPr lang="en-US"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žalbe</a:t>
            </a:r>
            <a:endParaRPr lang="en-US" sz="2000" b="1" dirty="0">
              <a:solidFill>
                <a:schemeClr val="bg2">
                  <a:lumMod val="25000"/>
                </a:schemeClr>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C03B5866-10F9-0124-F938-8596A71BB396}"/>
              </a:ext>
            </a:extLst>
          </p:cNvPr>
          <p:cNvSpPr txBox="1"/>
          <p:nvPr/>
        </p:nvSpPr>
        <p:spPr>
          <a:xfrm>
            <a:off x="685800" y="2237143"/>
            <a:ext cx="8915400" cy="5078057"/>
          </a:xfrm>
          <a:prstGeom prst="rect">
            <a:avLst/>
          </a:prstGeom>
          <a:noFill/>
        </p:spPr>
        <p:txBody>
          <a:bodyPr wrap="square">
            <a:spAutoFit/>
          </a:bodyPr>
          <a:lstStyle/>
          <a:p>
            <a:pPr marR="0" lvl="0" algn="just">
              <a:lnSpc>
                <a:spcPct val="115000"/>
              </a:lnSpc>
              <a:spcBef>
                <a:spcPts val="140"/>
              </a:spcBef>
              <a:spcAft>
                <a:spcPts val="140"/>
              </a:spcAft>
              <a:tabLst>
                <a:tab pos="457200" algn="l"/>
              </a:tabLst>
            </a:pP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Ako</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dostavljena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ne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sadrži</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podatke</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i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dokaze</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člana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105.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ovog</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zakona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osim</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slučaju</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ako</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dostavljena</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žalba</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ne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sadrži</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podatak</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i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dokaz</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bs-Latn-BA"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 plaćenoj naknadi za pokretanje žalbenog postupka</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kada</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ugovorni</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organ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donosi</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zaključak</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skladu</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s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članom</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100.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stav</a:t>
            </a:r>
            <a:r>
              <a:rPr lang="en-US" sz="2000" i="1" u="sng"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(3) </a:t>
            </a:r>
            <a:r>
              <a:rPr lang="en-US" sz="2000" i="1" u="sng"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zakona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ugovorni</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organ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poziva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žalioca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da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upotpuni</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žalbu</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b="1"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 </a:t>
            </a:r>
            <a:r>
              <a:rPr lang="en-US" sz="2000" b="1"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roku</a:t>
            </a:r>
            <a:r>
              <a:rPr lang="en-US" sz="2000" b="1"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od tri dana od dana </a:t>
            </a:r>
            <a:r>
              <a:rPr lang="en-US" sz="2000" b="1"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prijema</a:t>
            </a:r>
            <a:r>
              <a:rPr lang="en-US" sz="2000" b="1"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b="1"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zahtjeva</a:t>
            </a:r>
            <a:r>
              <a:rPr lang="en-US" sz="2000" b="1"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b="1"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dopunu</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Ako</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žalilac</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ne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postupi</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po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zahtjevu</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ugovornog</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organa,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će</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biti</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odbačena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kao</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neuredna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skladu</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s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članom</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100.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stav</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(2)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ovog</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zakona</a:t>
            </a:r>
            <a:r>
              <a:rPr lang="en-US"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t>
            </a:r>
            <a:endParaRPr lang="bs-Latn-BA"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R="0" lvl="0" algn="just">
              <a:lnSpc>
                <a:spcPct val="115000"/>
              </a:lnSpc>
              <a:spcBef>
                <a:spcPts val="140"/>
              </a:spcBef>
              <a:spcAft>
                <a:spcPts val="140"/>
              </a:spcAft>
              <a:tabLst>
                <a:tab pos="457200" algn="l"/>
              </a:tabLst>
            </a:pPr>
            <a:endParaRPr lang="bs-Latn-BA" sz="2000" i="1"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R="0" lvl="0" algn="just">
              <a:lnSpc>
                <a:spcPct val="115000"/>
              </a:lnSpc>
              <a:spcBef>
                <a:spcPts val="140"/>
              </a:spcBef>
              <a:spcAft>
                <a:spcPts val="140"/>
              </a:spcAft>
              <a:tabLst>
                <a:tab pos="457200" algn="l"/>
              </a:tabLst>
            </a:pP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Prije</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razmatranja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žalbe</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ugovorni</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organ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dužan</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je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utvrditi</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da li je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žalilac</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uz</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izjavljenu</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žalbu</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dostavio</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dokaz</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člana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105.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stav</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(1)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tačka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i)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ovog</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zakona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plaćenoj</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naknadi</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pokretanje</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žalbenog</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postupka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iznosu</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propisanom</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ovim</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članom</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osnovu</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kojeg</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može</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nesumnjivo</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utvrditi</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da je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transakcija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izvršena</a:t>
            </a:r>
            <a:r>
              <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t>
            </a:r>
            <a:r>
              <a:rPr lang="en-US" sz="1800" dirty="0">
                <a:solidFill>
                  <a:srgbClr val="FF0000"/>
                </a:solidFill>
                <a:effectLst/>
                <a:latin typeface="Times New Roman" panose="02020603050405020304" pitchFamily="18" charset="0"/>
                <a:ea typeface="Times New Roman" panose="02020603050405020304" pitchFamily="18" charset="0"/>
              </a:rPr>
              <a:t> </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U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postupku</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pravne</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zaštite</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pred URŽ-om i URŽ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ispituje</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da li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dostavljena</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žalba</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sadrži</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podatke</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i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dokaze</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iz</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člana</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105.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ovog</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zakona</a:t>
            </a:r>
            <a:r>
              <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a:t>
            </a:r>
            <a:endParaRPr lang="en-US" sz="2000" i="1"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6" name="Arrow: Right 5">
            <a:extLst>
              <a:ext uri="{FF2B5EF4-FFF2-40B4-BE49-F238E27FC236}">
                <a16:creationId xmlns:a16="http://schemas.microsoft.com/office/drawing/2014/main" id="{02235E3F-9DDE-1E34-2E8F-9DCF34350E8A}"/>
              </a:ext>
            </a:extLst>
          </p:cNvPr>
          <p:cNvSpPr/>
          <p:nvPr/>
        </p:nvSpPr>
        <p:spPr>
          <a:xfrm>
            <a:off x="0" y="5257800"/>
            <a:ext cx="685800" cy="381000"/>
          </a:xfrm>
          <a:prstGeom prst="rightArrow">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8166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0582D9-E966-DB66-0C3D-0DBBB8376246}"/>
              </a:ext>
            </a:extLst>
          </p:cNvPr>
          <p:cNvSpPr txBox="1"/>
          <p:nvPr/>
        </p:nvSpPr>
        <p:spPr>
          <a:xfrm>
            <a:off x="381000" y="1321970"/>
            <a:ext cx="9372600" cy="5840830"/>
          </a:xfrm>
          <a:prstGeom prst="rect">
            <a:avLst/>
          </a:prstGeom>
          <a:noFill/>
        </p:spPr>
        <p:txBody>
          <a:bodyPr wrap="square">
            <a:spAutoFit/>
          </a:bodyPr>
          <a:lstStyle/>
          <a:p>
            <a:pPr marL="0" marR="0" algn="ctr">
              <a:lnSpc>
                <a:spcPct val="115000"/>
              </a:lnSpc>
              <a:spcBef>
                <a:spcPts val="0"/>
              </a:spcBef>
              <a:spcAft>
                <a:spcPts val="0"/>
              </a:spcAft>
              <a:tabLst>
                <a:tab pos="457200" algn="l"/>
              </a:tabLst>
            </a:pPr>
            <a:r>
              <a:rPr lang="hr-HR" b="1"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hr-HR" b="1"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rPr>
              <a:t>           </a:t>
            </a:r>
            <a:r>
              <a:rPr lang="hr-HR" sz="2000" b="1"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rPr>
              <a:t>ŽALILAC JE OBAVEZAN PLATITI NAKNADU ZA POKRETANJE ŽALBENOG POSTUPKA </a:t>
            </a:r>
          </a:p>
          <a:p>
            <a:pPr marL="0" marR="0" algn="ctr">
              <a:lnSpc>
                <a:spcPct val="115000"/>
              </a:lnSpc>
              <a:spcBef>
                <a:spcPts val="0"/>
              </a:spcBef>
              <a:spcAft>
                <a:spcPts val="0"/>
              </a:spcAft>
              <a:tabLst>
                <a:tab pos="457200" algn="l"/>
              </a:tabLst>
            </a:pPr>
            <a:r>
              <a:rPr lang="hr-HR" sz="2000" b="1"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rPr>
              <a:t>U IZNOSU OD: </a:t>
            </a:r>
            <a:endParaRPr lang="en-US" sz="2000"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r>
              <a:rPr lang="hr-HR" sz="2000" b="1"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AutoNum type="alphaLcParenR"/>
              <a:tabLst>
                <a:tab pos="457200" algn="l"/>
              </a:tabLst>
            </a:pP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750,00 KM za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procijenjenu</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vrijednost</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nabavke</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do 50.000,00 KM;</a:t>
            </a:r>
            <a:endParaRPr lang="bs-Latn-BA"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AutoNum type="alphaLcParenR"/>
              <a:tabLst>
                <a:tab pos="457200" algn="l"/>
              </a:tabLst>
            </a:pP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1.200,00 KM za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procijenjenu</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vrijednost</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nabavke</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50.001,00 KM do 80.000,00 KM;</a:t>
            </a:r>
            <a:endParaRPr lang="bs-Latn-BA"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AutoNum type="alphaLcParenR"/>
              <a:tabLst>
                <a:tab pos="457200" algn="l"/>
              </a:tabLst>
            </a:pP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3.000,00 KM za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procijenjenu</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vrijednost</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nabavke</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80.001,00 KM do 250.000,00 KM;</a:t>
            </a:r>
            <a:endParaRPr lang="bs-Latn-BA"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AutoNum type="alphaLcParenR"/>
              <a:tabLst>
                <a:tab pos="457200" algn="l"/>
              </a:tabLst>
            </a:pP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5.250,00 KM za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procijenjenu</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vrijednost</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nabavke</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250.001,00 KM do 400.000,00 KM;</a:t>
            </a:r>
            <a:endParaRPr lang="bs-Latn-BA"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AutoNum type="alphaLcParenR"/>
              <a:tabLst>
                <a:tab pos="457200" algn="l"/>
              </a:tabLst>
            </a:pP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7.500,00 KM za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procijenjenu</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vrijednost</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nabavke</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400.001,00 KM do 800.000,00 KM;</a:t>
            </a:r>
            <a:endParaRPr lang="bs-Latn-BA"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AutoNum type="alphaLcParenR"/>
              <a:tabLst>
                <a:tab pos="457200" algn="l"/>
              </a:tabLst>
            </a:pP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11.250,00 KM za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procijenjenu</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vrijednost</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nabavke</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800.001,00 KM do 9.000.000,00 KM;</a:t>
            </a:r>
            <a:endParaRPr lang="bs-Latn-BA"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AutoNum type="alphaLcParenR"/>
              <a:tabLst>
                <a:tab pos="457200" algn="l"/>
              </a:tabLst>
            </a:pP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15.000,00 KM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kada</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je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vrijednost</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nabavke</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jednaka</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ili</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veća</a:t>
            </a:r>
            <a:r>
              <a:rPr lang="en-US"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9.000.000,00 KM.</a:t>
            </a:r>
          </a:p>
          <a:p>
            <a:pPr marL="0" marR="0" algn="just">
              <a:lnSpc>
                <a:spcPct val="115000"/>
              </a:lnSpc>
              <a:spcBef>
                <a:spcPts val="0"/>
              </a:spcBef>
              <a:spcAft>
                <a:spcPts val="0"/>
              </a:spcAft>
              <a:tabLst>
                <a:tab pos="457200" algn="l"/>
              </a:tabLst>
            </a:pPr>
            <a:endParaRPr lang="hr-HR" sz="2000" b="1"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Ø"/>
              <a:tabLst>
                <a:tab pos="457200" algn="l"/>
              </a:tabLst>
            </a:pPr>
            <a:r>
              <a:rPr lang="hr-HR"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Žalilac uplaćuje odgovarajući iznos naknade na osnovu podataka o procijenjenoj vrijednosti nabavke iz tenderske dokumentacije. </a:t>
            </a:r>
          </a:p>
          <a:p>
            <a:pPr marL="342900" marR="0" indent="-342900" algn="just">
              <a:lnSpc>
                <a:spcPct val="115000"/>
              </a:lnSpc>
              <a:spcBef>
                <a:spcPts val="0"/>
              </a:spcBef>
              <a:spcAft>
                <a:spcPts val="0"/>
              </a:spcAft>
              <a:buFont typeface="Wingdings" panose="05000000000000000000" pitchFamily="2" charset="2"/>
              <a:buChar char="Ø"/>
              <a:tabLst>
                <a:tab pos="457200" algn="l"/>
              </a:tabLst>
            </a:pPr>
            <a:endParaRPr lang="hr-HR" sz="2000"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Ø"/>
              <a:tabLst>
                <a:tab pos="457200" algn="l"/>
              </a:tabLst>
            </a:pPr>
            <a:r>
              <a:rPr lang="hr-HR"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Kada žalilac ulaže žalbu na </a:t>
            </a:r>
            <a:r>
              <a:rPr lang="hr-HR"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lot</a:t>
            </a:r>
            <a:r>
              <a:rPr lang="hr-HR"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uplaćuje naknadu na osnovu procijenjene vrijednosti lota. </a:t>
            </a:r>
          </a:p>
          <a:p>
            <a:pPr marL="342900" marR="0" indent="-342900" algn="just">
              <a:lnSpc>
                <a:spcPct val="115000"/>
              </a:lnSpc>
              <a:spcBef>
                <a:spcPts val="0"/>
              </a:spcBef>
              <a:spcAft>
                <a:spcPts val="0"/>
              </a:spcAft>
              <a:buFont typeface="Wingdings" panose="05000000000000000000" pitchFamily="2" charset="2"/>
              <a:buChar char="Ø"/>
              <a:tabLst>
                <a:tab pos="457200" algn="l"/>
              </a:tabLst>
            </a:pPr>
            <a:endParaRPr lang="hr-HR" sz="2000"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5" name="TextBox 4">
            <a:extLst>
              <a:ext uri="{FF2B5EF4-FFF2-40B4-BE49-F238E27FC236}">
                <a16:creationId xmlns:a16="http://schemas.microsoft.com/office/drawing/2014/main" id="{8ED01678-EA9B-EC51-6A20-9855958F2A87}"/>
              </a:ext>
            </a:extLst>
          </p:cNvPr>
          <p:cNvSpPr txBox="1"/>
          <p:nvPr/>
        </p:nvSpPr>
        <p:spPr>
          <a:xfrm>
            <a:off x="2247900" y="762000"/>
            <a:ext cx="6591300" cy="492122"/>
          </a:xfrm>
          <a:prstGeom prst="rect">
            <a:avLst/>
          </a:prstGeom>
          <a:noFill/>
        </p:spPr>
        <p:txBody>
          <a:bodyPr wrap="square">
            <a:spAutoFit/>
          </a:bodyPr>
          <a:lstStyle/>
          <a:p>
            <a:pPr marL="0" marR="0" algn="ctr">
              <a:lnSpc>
                <a:spcPct val="115000"/>
              </a:lnSpc>
              <a:spcBef>
                <a:spcPts val="0"/>
              </a:spcBef>
              <a:spcAft>
                <a:spcPts val="0"/>
              </a:spcAft>
              <a:tabLst>
                <a:tab pos="457200" algn="l"/>
              </a:tabLst>
            </a:pPr>
            <a:r>
              <a:rPr lang="hr-HR" sz="24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NAKNADA ZA POKRETANJE ŽALBENOG POSTUPKA</a:t>
            </a:r>
            <a:endParaRPr lang="en-US" sz="24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514351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AD1509-2E97-133D-049A-648E3A295239}"/>
              </a:ext>
            </a:extLst>
          </p:cNvPr>
          <p:cNvSpPr txBox="1"/>
          <p:nvPr/>
        </p:nvSpPr>
        <p:spPr>
          <a:xfrm>
            <a:off x="1524000" y="609600"/>
            <a:ext cx="8153400" cy="1131720"/>
          </a:xfrm>
          <a:prstGeom prst="rect">
            <a:avLst/>
          </a:prstGeom>
          <a:noFill/>
        </p:spPr>
        <p:txBody>
          <a:bodyPr wrap="square">
            <a:spAutoFit/>
          </a:bodyPr>
          <a:lstStyle/>
          <a:p>
            <a:pPr marR="0" algn="just">
              <a:lnSpc>
                <a:spcPct val="115000"/>
              </a:lnSpc>
              <a:spcBef>
                <a:spcPts val="0"/>
              </a:spcBef>
              <a:spcAft>
                <a:spcPts val="0"/>
              </a:spcAft>
              <a:buClr>
                <a:schemeClr val="accent1"/>
              </a:buClr>
              <a:tabLst>
                <a:tab pos="457200" algn="l"/>
              </a:tabLst>
            </a:pPr>
            <a:r>
              <a:rPr lang="hr-HR" sz="2000" dirty="0">
                <a:effectLst/>
                <a:latin typeface="Calibri" panose="020F0502020204030204" pitchFamily="34" charset="0"/>
                <a:ea typeface="Times New Roman" panose="02020603050405020304" pitchFamily="18" charset="0"/>
                <a:cs typeface="Calibri" panose="020F0502020204030204" pitchFamily="34" charset="0"/>
              </a:rPr>
              <a:t>Ako procijenjena vrijednost nabavke nije poznata u trenutku izjavljivanja žalbe URŽ-u ili nije objavljena, naknada za pokretanje žalbenog postupka plaća se u iznosu od 2.000,00 KM</a:t>
            </a:r>
            <a:r>
              <a:rPr lang="hr-HR" sz="2000" b="1" dirty="0">
                <a:effectLst/>
                <a:latin typeface="Times New Roman" panose="02020603050405020304" pitchFamily="18" charset="0"/>
                <a:ea typeface="Times New Roman" panose="02020603050405020304" pitchFamily="18" charset="0"/>
              </a:rPr>
              <a:t>.</a:t>
            </a:r>
            <a:endPar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Arrow: Right 3">
            <a:extLst>
              <a:ext uri="{FF2B5EF4-FFF2-40B4-BE49-F238E27FC236}">
                <a16:creationId xmlns:a16="http://schemas.microsoft.com/office/drawing/2014/main" id="{B2108F1D-D747-2EE9-1913-B45CC59F9ADD}"/>
              </a:ext>
            </a:extLst>
          </p:cNvPr>
          <p:cNvSpPr/>
          <p:nvPr/>
        </p:nvSpPr>
        <p:spPr>
          <a:xfrm>
            <a:off x="190500" y="2294743"/>
            <a:ext cx="647700" cy="381000"/>
          </a:xfrm>
          <a:prstGeom prst="rightArrow">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FEA9B34-0D11-5374-B10E-F0B27D34C83D}"/>
              </a:ext>
            </a:extLst>
          </p:cNvPr>
          <p:cNvSpPr txBox="1"/>
          <p:nvPr/>
        </p:nvSpPr>
        <p:spPr>
          <a:xfrm>
            <a:off x="1066800" y="2209800"/>
            <a:ext cx="8229600" cy="4199611"/>
          </a:xfrm>
          <a:prstGeom prst="rect">
            <a:avLst/>
          </a:prstGeom>
          <a:noFill/>
        </p:spPr>
        <p:txBody>
          <a:bodyPr wrap="square">
            <a:spAutoFit/>
          </a:bodyPr>
          <a:lstStyle/>
          <a:p>
            <a:pPr algn="just">
              <a:lnSpc>
                <a:spcPct val="150000"/>
              </a:lnSpc>
            </a:pP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U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slučaju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osnovane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ili</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djelimično</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osnovane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žalbe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 i u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slučaju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neuredne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žalbe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koju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se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eventualno</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naknadno</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utvrdi</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da je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uplata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naknade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pokretanje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žalbenog</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postupka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izvršena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ugovorni</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organ u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roku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sedam</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dana od dana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donošenja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odluke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po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žalbi</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dostavlja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URŽ-u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dokumentaciju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radi</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pokretanja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postupka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povrata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naknade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pokretanje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žalbenog</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postupka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URŽ u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roku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sedam</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dana od dana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zaprimanja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dokumentacije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ugovornog</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organa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donosi</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posebno</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rješenje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povratu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naknade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pokretanje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žalbenog</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postupka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koja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se mora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provesti</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roku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od 30 dana od dana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zaprimanja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rješenja</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o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povratu</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naknade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za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pokretanje</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žalbenog</a:t>
            </a:r>
            <a:r>
              <a:rPr lang="en-US" sz="2000" dirty="0">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dirty="0" err="1">
                <a:solidFill>
                  <a:schemeClr val="tx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postupka</a:t>
            </a:r>
            <a:r>
              <a:rPr lang="bs-Latn-BA" sz="2000" dirty="0">
                <a:solidFill>
                  <a:schemeClr val="tx2">
                    <a:lumMod val="50000"/>
                  </a:schemeClr>
                </a:solidFill>
                <a:latin typeface="Calibri" panose="020F0502020204030204" pitchFamily="34" charset="0"/>
                <a:ea typeface="Times New Roman" panose="02020603050405020304" pitchFamily="18" charset="0"/>
                <a:cs typeface="Calibri" panose="020F0502020204030204" pitchFamily="34" charset="0"/>
              </a:rPr>
              <a:t>.</a:t>
            </a:r>
            <a:endParaRPr lang="en-US" sz="2000" dirty="0">
              <a:solidFill>
                <a:schemeClr val="tx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0372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34BA127B-7E54-995A-D364-E43D7241409C}"/>
              </a:ext>
            </a:extLst>
          </p:cNvPr>
          <p:cNvSpPr txBox="1">
            <a:spLocks/>
          </p:cNvSpPr>
          <p:nvPr/>
        </p:nvSpPr>
        <p:spPr>
          <a:xfrm>
            <a:off x="609600" y="381000"/>
            <a:ext cx="9034549" cy="6934200"/>
          </a:xfrm>
          <a:prstGeom prst="rect">
            <a:avLst/>
          </a:prstGeom>
        </p:spPr>
        <p:txBody>
          <a:bodyPr>
            <a:normAutofit/>
          </a:bodyPr>
          <a:lstStyle>
            <a:lvl1pPr marL="365771" indent="-365771" algn="l" defTabSz="487695" rtl="0" eaLnBrk="1" latinLnBrk="0" hangingPunct="1">
              <a:spcBef>
                <a:spcPts val="1067"/>
              </a:spcBef>
              <a:spcAft>
                <a:spcPts val="0"/>
              </a:spcAft>
              <a:buClr>
                <a:schemeClr val="accent1"/>
              </a:buClr>
              <a:buFont typeface="Wingdings 3" charset="2"/>
              <a:buChar char=""/>
              <a:defRPr sz="1920" kern="1200">
                <a:solidFill>
                  <a:schemeClr val="tx1">
                    <a:lumMod val="75000"/>
                    <a:lumOff val="25000"/>
                  </a:schemeClr>
                </a:solidFill>
                <a:latin typeface="+mn-lt"/>
                <a:ea typeface="+mn-ea"/>
                <a:cs typeface="+mn-cs"/>
              </a:defRPr>
            </a:lvl1pPr>
            <a:lvl2pPr marL="792505" indent="-304810" algn="l" defTabSz="487695" rtl="0" eaLnBrk="1" latinLnBrk="0" hangingPunct="1">
              <a:spcBef>
                <a:spcPts val="1067"/>
              </a:spcBef>
              <a:spcAft>
                <a:spcPts val="0"/>
              </a:spcAft>
              <a:buClr>
                <a:schemeClr val="accent1"/>
              </a:buClr>
              <a:buFont typeface="Wingdings 3" charset="2"/>
              <a:buChar char=""/>
              <a:defRPr sz="1707" kern="1200">
                <a:solidFill>
                  <a:schemeClr val="tx1">
                    <a:lumMod val="75000"/>
                    <a:lumOff val="25000"/>
                  </a:schemeClr>
                </a:solidFill>
                <a:latin typeface="+mn-lt"/>
                <a:ea typeface="+mn-ea"/>
                <a:cs typeface="+mn-cs"/>
              </a:defRPr>
            </a:lvl2pPr>
            <a:lvl3pPr marL="1219238" indent="-243848" algn="l" defTabSz="487695" rtl="0" eaLnBrk="1" latinLnBrk="0" hangingPunct="1">
              <a:spcBef>
                <a:spcPts val="1067"/>
              </a:spcBef>
              <a:spcAft>
                <a:spcPts val="0"/>
              </a:spcAft>
              <a:buClr>
                <a:schemeClr val="accent1"/>
              </a:buClr>
              <a:buFont typeface="Wingdings 3" charset="2"/>
              <a:buChar char=""/>
              <a:defRPr sz="1493" kern="1200">
                <a:solidFill>
                  <a:schemeClr val="tx1">
                    <a:lumMod val="75000"/>
                    <a:lumOff val="25000"/>
                  </a:schemeClr>
                </a:solidFill>
                <a:latin typeface="+mn-lt"/>
                <a:ea typeface="+mn-ea"/>
                <a:cs typeface="+mn-cs"/>
              </a:defRPr>
            </a:lvl3pPr>
            <a:lvl4pPr marL="1706933"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4pPr>
            <a:lvl5pPr marL="2194629"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5pPr>
            <a:lvl6pPr marL="2682324"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6pPr>
            <a:lvl7pPr marL="3170019"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7pPr>
            <a:lvl8pPr marL="3657714"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8pPr>
            <a:lvl9pPr marL="4145410" indent="-243848" algn="l" defTabSz="487695" rtl="0" eaLnBrk="1" latinLnBrk="0" hangingPunct="1">
              <a:spcBef>
                <a:spcPts val="1067"/>
              </a:spcBef>
              <a:spcAft>
                <a:spcPts val="0"/>
              </a:spcAft>
              <a:buClr>
                <a:schemeClr val="accent1"/>
              </a:buClr>
              <a:buFont typeface="Wingdings 3" charset="2"/>
              <a:buChar char=""/>
              <a:defRPr sz="1280" kern="1200">
                <a:solidFill>
                  <a:schemeClr val="tx1">
                    <a:lumMod val="75000"/>
                    <a:lumOff val="25000"/>
                  </a:schemeClr>
                </a:solidFill>
                <a:latin typeface="+mn-lt"/>
                <a:ea typeface="+mn-ea"/>
                <a:cs typeface="+mn-cs"/>
              </a:defRPr>
            </a:lvl9pPr>
          </a:lstStyle>
          <a:p>
            <a:pPr marL="0" indent="0">
              <a:buNone/>
            </a:pPr>
            <a:endParaRPr lang="bs-Latn-BA" sz="2400" dirty="0">
              <a:solidFill>
                <a:schemeClr val="bg2">
                  <a:lumMod val="25000"/>
                </a:schemeClr>
              </a:solidFill>
              <a:latin typeface="Calibri" panose="020F0502020204030204" pitchFamily="34" charset="0"/>
              <a:cs typeface="Calibri" panose="020F0502020204030204" pitchFamily="34" charset="0"/>
            </a:endParaRPr>
          </a:p>
          <a:p>
            <a:pPr marL="0" indent="0">
              <a:buNone/>
            </a:pPr>
            <a:r>
              <a:rPr lang="bs-Latn-BA" sz="2400" dirty="0">
                <a:solidFill>
                  <a:schemeClr val="bg2">
                    <a:lumMod val="25000"/>
                  </a:schemeClr>
                </a:solidFill>
                <a:latin typeface="Calibri" panose="020F0502020204030204" pitchFamily="34" charset="0"/>
                <a:cs typeface="Calibri" panose="020F0502020204030204" pitchFamily="34" charset="0"/>
              </a:rPr>
              <a:t>            </a:t>
            </a:r>
            <a:r>
              <a:rPr lang="bs-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STRANKE U POSTUPKU PRAVNE ZAŠTITE:</a:t>
            </a:r>
          </a:p>
          <a:p>
            <a:pPr>
              <a:buFont typeface="Wingdings" panose="05000000000000000000" pitchFamily="2" charset="2"/>
              <a:buChar char="Ø"/>
            </a:pPr>
            <a:r>
              <a:rPr lang="bs-Latn-BA" sz="2400" dirty="0">
                <a:solidFill>
                  <a:schemeClr val="bg2">
                    <a:lumMod val="25000"/>
                  </a:schemeClr>
                </a:solidFill>
                <a:latin typeface="Calibri" panose="020F0502020204030204" pitchFamily="34" charset="0"/>
                <a:cs typeface="Calibri" panose="020F0502020204030204" pitchFamily="34" charset="0"/>
              </a:rPr>
              <a:t>žalilac</a:t>
            </a:r>
          </a:p>
          <a:p>
            <a:pPr>
              <a:buFont typeface="Wingdings" panose="05000000000000000000" pitchFamily="2" charset="2"/>
              <a:buChar char="Ø"/>
            </a:pPr>
            <a:r>
              <a:rPr lang="bs-Latn-BA" sz="2400" dirty="0">
                <a:solidFill>
                  <a:schemeClr val="bg2">
                    <a:lumMod val="25000"/>
                  </a:schemeClr>
                </a:solidFill>
                <a:latin typeface="Calibri" panose="020F0502020204030204" pitchFamily="34" charset="0"/>
                <a:cs typeface="Calibri" panose="020F0502020204030204" pitchFamily="34" charset="0"/>
              </a:rPr>
              <a:t>ugovorni organ i odabrani ponuđač</a:t>
            </a:r>
          </a:p>
          <a:p>
            <a:pPr>
              <a:buFont typeface="Wingdings" panose="05000000000000000000" pitchFamily="2" charset="2"/>
              <a:buChar char="Ø"/>
            </a:pPr>
            <a:r>
              <a:rPr lang="bs-Latn-BA" sz="2400" dirty="0">
                <a:solidFill>
                  <a:schemeClr val="bg2">
                    <a:lumMod val="25000"/>
                  </a:schemeClr>
                </a:solidFill>
                <a:latin typeface="Calibri" panose="020F0502020204030204" pitchFamily="34" charset="0"/>
                <a:cs typeface="Calibri" panose="020F0502020204030204" pitchFamily="34" charset="0"/>
              </a:rPr>
              <a:t>mogu biti i drugi privredni subjekti koji imaju pravni interes u predmetnom postupku JN</a:t>
            </a:r>
          </a:p>
          <a:p>
            <a:pPr marL="0" indent="0">
              <a:buNone/>
            </a:pPr>
            <a:endParaRPr lang="bs-Latn-BA" sz="2400" dirty="0">
              <a:solidFill>
                <a:schemeClr val="bg2">
                  <a:lumMod val="25000"/>
                </a:schemeClr>
              </a:solidFill>
              <a:latin typeface="Calibri" panose="020F0502020204030204" pitchFamily="34" charset="0"/>
              <a:cs typeface="Calibri" panose="020F0502020204030204" pitchFamily="34" charset="0"/>
            </a:endParaRPr>
          </a:p>
          <a:p>
            <a:pPr marL="0" indent="0">
              <a:buNone/>
            </a:pPr>
            <a:r>
              <a:rPr lang="bs-Latn-BA" sz="2400" dirty="0">
                <a:solidFill>
                  <a:schemeClr val="bg2">
                    <a:lumMod val="25000"/>
                  </a:schemeClr>
                </a:solidFill>
                <a:latin typeface="Calibri" panose="020F0502020204030204" pitchFamily="34" charset="0"/>
                <a:cs typeface="Calibri" panose="020F0502020204030204" pitchFamily="34" charset="0"/>
              </a:rPr>
              <a:t>POSTUPAK se vodi na jednom od službenih jezika u BiH, uz upotrebu latiničnog ili ćiriličnog pisma</a:t>
            </a:r>
          </a:p>
          <a:p>
            <a:pPr marL="0" indent="0">
              <a:buNone/>
            </a:pPr>
            <a:endParaRPr lang="bs-Latn-BA" sz="2400" dirty="0">
              <a:solidFill>
                <a:schemeClr val="bg2">
                  <a:lumMod val="25000"/>
                </a:schemeClr>
              </a:solidFill>
              <a:latin typeface="Calibri" panose="020F0502020204030204" pitchFamily="34" charset="0"/>
              <a:cs typeface="Calibri" panose="020F0502020204030204" pitchFamily="34" charset="0"/>
            </a:endParaRPr>
          </a:p>
          <a:p>
            <a:pPr marL="0" indent="0" algn="just">
              <a:buNone/>
            </a:pPr>
            <a:r>
              <a:rPr lang="sr-Latn-BA"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Ugovorni organ </a:t>
            </a:r>
            <a:r>
              <a:rPr lang="sr-Latn-BA" sz="24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NE MOŽE </a:t>
            </a:r>
            <a:r>
              <a:rPr lang="sr-Latn-BA"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potpisati ugovor o javnoj nabavci u roku 15 dana od dana kada su ponuđači obaviješteni o izboru najpovoljnijeg ponuđača.</a:t>
            </a:r>
            <a:endParaRPr lang="bs-Latn-BA" sz="3200" dirty="0">
              <a:solidFill>
                <a:schemeClr val="bg2">
                  <a:lumMod val="25000"/>
                </a:schemeClr>
              </a:solidFill>
              <a:latin typeface="Calibri" panose="020F0502020204030204" pitchFamily="34" charset="0"/>
              <a:cs typeface="Calibri" panose="020F0502020204030204" pitchFamily="34" charset="0"/>
            </a:endParaRPr>
          </a:p>
          <a:p>
            <a:pPr marL="0" indent="0">
              <a:buNone/>
            </a:pPr>
            <a:endParaRPr lang="bs-Latn-BA" sz="2400" dirty="0">
              <a:latin typeface="Calibri" panose="020F0502020204030204" pitchFamily="34" charset="0"/>
              <a:cs typeface="Calibri" panose="020F0502020204030204" pitchFamily="34" charset="0"/>
            </a:endParaRPr>
          </a:p>
          <a:p>
            <a:pPr marL="0" indent="0">
              <a:buNone/>
            </a:pPr>
            <a:endParaRPr lang="bs-Latn-BA" sz="2400" dirty="0">
              <a:latin typeface="Calibri" panose="020F0502020204030204" pitchFamily="34" charset="0"/>
              <a:cs typeface="Calibri" panose="020F0502020204030204" pitchFamily="34" charset="0"/>
            </a:endParaRPr>
          </a:p>
          <a:p>
            <a:pPr marL="0" indent="0">
              <a:buNone/>
            </a:pPr>
            <a:endParaRPr lang="bs-Latn-BA" dirty="0"/>
          </a:p>
          <a:p>
            <a:pPr>
              <a:buFont typeface="Wingdings" panose="05000000000000000000" pitchFamily="2" charset="2"/>
              <a:buChar char="Ø"/>
            </a:pPr>
            <a:endParaRPr lang="bs-Latn-BA" dirty="0"/>
          </a:p>
          <a:p>
            <a:pPr marL="0" indent="0">
              <a:buNone/>
            </a:pPr>
            <a:endParaRPr lang="bs-Latn-BA" dirty="0"/>
          </a:p>
        </p:txBody>
      </p:sp>
    </p:spTree>
    <p:extLst>
      <p:ext uri="{BB962C8B-B14F-4D97-AF65-F5344CB8AC3E}">
        <p14:creationId xmlns:p14="http://schemas.microsoft.com/office/powerpoint/2010/main" val="356224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66F8A6-4AE1-C437-D266-E43535A96FD2}"/>
              </a:ext>
            </a:extLst>
          </p:cNvPr>
          <p:cNvSpPr txBox="1"/>
          <p:nvPr/>
        </p:nvSpPr>
        <p:spPr>
          <a:xfrm>
            <a:off x="457200" y="762000"/>
            <a:ext cx="9144000" cy="3102131"/>
          </a:xfrm>
          <a:prstGeom prst="rect">
            <a:avLst/>
          </a:prstGeom>
          <a:noFill/>
        </p:spPr>
        <p:txBody>
          <a:bodyPr wrap="square">
            <a:spAutoFit/>
          </a:bodyPr>
          <a:lstStyle/>
          <a:p>
            <a:pPr marL="0" marR="0" algn="ctr">
              <a:lnSpc>
                <a:spcPct val="115000"/>
              </a:lnSpc>
              <a:spcBef>
                <a:spcPts val="140"/>
              </a:spcBef>
              <a:spcAft>
                <a:spcPts val="140"/>
              </a:spcAft>
              <a:tabLst>
                <a:tab pos="457200" algn="l"/>
              </a:tabLst>
            </a:pPr>
            <a:r>
              <a:rPr lang="sr-Latn-BA"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POSTUPANJE URŽ-A PO ŽALBI</a:t>
            </a:r>
            <a:endParaRPr lang="en-US"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9017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URŽ po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zaprimanju</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žalbe utvrđuje blagovremenost, dopuštenost te da li je žalba izjavljena od ovlaštenog lica </a:t>
            </a: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 od lica koje ima aktivnu legitimaciju</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1877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9017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Kada URŽ utvrdi da je žalba blagovremena, dopuštena i izjavljena od ovlaštenog lica </a:t>
            </a: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i od lica koje ima aktivnu legitimaciju</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nastavit</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će razmatrati žalbene navode.</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b="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5" name="TextBox 4">
            <a:extLst>
              <a:ext uri="{FF2B5EF4-FFF2-40B4-BE49-F238E27FC236}">
                <a16:creationId xmlns:a16="http://schemas.microsoft.com/office/drawing/2014/main" id="{6EC7B2DA-2729-6272-792A-C1E63D0C6235}"/>
              </a:ext>
            </a:extLst>
          </p:cNvPr>
          <p:cNvSpPr txBox="1"/>
          <p:nvPr/>
        </p:nvSpPr>
        <p:spPr>
          <a:xfrm>
            <a:off x="1143000" y="3754747"/>
            <a:ext cx="8305800" cy="3430426"/>
          </a:xfrm>
          <a:prstGeom prst="rect">
            <a:avLst/>
          </a:prstGeom>
          <a:noFill/>
        </p:spPr>
        <p:txBody>
          <a:bodyPr wrap="square">
            <a:spAutoFit/>
          </a:bodyPr>
          <a:lstStyle/>
          <a:p>
            <a:pPr marL="0" marR="0" algn="ctr">
              <a:lnSpc>
                <a:spcPct val="115000"/>
              </a:lnSpc>
              <a:spcBef>
                <a:spcPts val="140"/>
              </a:spcBef>
              <a:spcAft>
                <a:spcPts val="140"/>
              </a:spcAft>
              <a:tabLst>
                <a:tab pos="457200" algn="l"/>
              </a:tabLst>
            </a:pPr>
            <a:r>
              <a:rPr lang="sr-Latn-BA"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SUSPENZIVNO DJELOVANJE ŽALBE</a:t>
            </a:r>
          </a:p>
          <a:p>
            <a:pPr marL="0" marR="0" algn="ctr">
              <a:lnSpc>
                <a:spcPct val="115000"/>
              </a:lnSpc>
              <a:spcBef>
                <a:spcPts val="140"/>
              </a:spcBef>
              <a:spcAft>
                <a:spcPts val="140"/>
              </a:spcAft>
              <a:tabLst>
                <a:tab pos="457200" algn="l"/>
              </a:tabLst>
            </a:pPr>
            <a:endPar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Blagovremena, dopuštena, uredna, od ovlaštenog lica i lica koje ima aktivnu legitimaciju izjavljena žalba</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odgađa nastavak postupka javne nabavke, zaključenje i/ili izvršenje ugovora o javnoj nabavci ili okvirnog sporazuma</a:t>
            </a:r>
            <a:r>
              <a:rPr lang="sr-Latn-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do donošenja odluke URŽ-a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Ugovorni organ sve učesnike u postupku javne nabavke o izjavljenoj žalbi obavještava putem portala javnih nabavki.</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6" name="Arrow: Right 5">
            <a:extLst>
              <a:ext uri="{FF2B5EF4-FFF2-40B4-BE49-F238E27FC236}">
                <a16:creationId xmlns:a16="http://schemas.microsoft.com/office/drawing/2014/main" id="{497EEE24-DB7C-48B1-E3A4-B204EF6CA725}"/>
              </a:ext>
            </a:extLst>
          </p:cNvPr>
          <p:cNvSpPr/>
          <p:nvPr/>
        </p:nvSpPr>
        <p:spPr>
          <a:xfrm>
            <a:off x="0" y="3818743"/>
            <a:ext cx="1143000" cy="381000"/>
          </a:xfrm>
          <a:prstGeom prst="rightArrow">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7281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A3C91A-0764-6CA1-270F-DF42CC8E2BC8}"/>
              </a:ext>
            </a:extLst>
          </p:cNvPr>
          <p:cNvSpPr txBox="1"/>
          <p:nvPr/>
        </p:nvSpPr>
        <p:spPr>
          <a:xfrm>
            <a:off x="304800" y="304800"/>
            <a:ext cx="9220200" cy="6328912"/>
          </a:xfrm>
          <a:prstGeom prst="rect">
            <a:avLst/>
          </a:prstGeom>
          <a:noFill/>
        </p:spPr>
        <p:txBody>
          <a:bodyPr wrap="square">
            <a:spAutoFit/>
          </a:bodyPr>
          <a:lstStyle/>
          <a:p>
            <a:pPr marL="0" marR="0" algn="ctr">
              <a:lnSpc>
                <a:spcPct val="115000"/>
              </a:lnSpc>
              <a:spcBef>
                <a:spcPts val="140"/>
              </a:spcBef>
              <a:spcAft>
                <a:spcPts val="140"/>
              </a:spcAft>
              <a:tabLst>
                <a:tab pos="457200" algn="l"/>
                <a:tab pos="457200" algn="l"/>
                <a:tab pos="3638550" algn="l"/>
              </a:tabLst>
            </a:pPr>
            <a:r>
              <a:rPr lang="sr-Latn-BA" sz="2400" b="1"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ODLUKE PO ŽALBI </a:t>
            </a:r>
          </a:p>
          <a:p>
            <a:pPr marL="0" marR="0" algn="ctr">
              <a:lnSpc>
                <a:spcPct val="115000"/>
              </a:lnSpc>
              <a:spcBef>
                <a:spcPts val="140"/>
              </a:spcBef>
              <a:spcAft>
                <a:spcPts val="140"/>
              </a:spcAft>
              <a:tabLst>
                <a:tab pos="457200" algn="l"/>
                <a:tab pos="457200" algn="l"/>
                <a:tab pos="3638550" algn="l"/>
              </a:tabLst>
            </a:pPr>
            <a:r>
              <a:rPr lang="sr-Latn-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b="1"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U POSTUPKU PRAVNE ZAŠTITE URŽ MOŽE:</a:t>
            </a:r>
          </a:p>
          <a:p>
            <a:pPr marL="0" marR="0" algn="just">
              <a:lnSpc>
                <a:spcPct val="115000"/>
              </a:lnSpc>
              <a:spcBef>
                <a:spcPts val="140"/>
              </a:spcBef>
              <a:spcAft>
                <a:spcPts val="140"/>
              </a:spcAft>
              <a:tabLst>
                <a:tab pos="457200" algn="l"/>
                <a:tab pos="457200" algn="l"/>
                <a:tab pos="3638550" algn="l"/>
              </a:tabLst>
            </a:pPr>
            <a:r>
              <a:rPr lang="sr-Latn-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p>
          <a:p>
            <a:pPr marL="457200" marR="0" indent="-457200" algn="just">
              <a:spcBef>
                <a:spcPts val="140"/>
              </a:spcBef>
              <a:spcAft>
                <a:spcPts val="140"/>
              </a:spcAft>
              <a:buFont typeface="+mj-lt"/>
              <a:buAutoNum type="alphaLcParenR"/>
              <a:tabLst>
                <a:tab pos="457200" algn="l"/>
                <a:tab pos="457200" algn="l"/>
                <a:tab pos="363855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obustaviti postupak po žalbi zbog odustajanja od žalbe;</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spcBef>
                <a:spcPts val="140"/>
              </a:spcBef>
              <a:spcAft>
                <a:spcPts val="140"/>
              </a:spcAft>
              <a:buFont typeface="+mj-lt"/>
              <a:buAutoNum type="alphaLcParenR"/>
              <a:tabLst>
                <a:tab pos="457200" algn="l"/>
                <a:tab pos="457200" algn="l"/>
                <a:tab pos="363855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odbaciti žalbu zaključkom zbog nenadležnosti, nedopuštenosti, neurednosti,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neblagovremenosti</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i zbog toga što je izjavljena od lica koje nema aktivnu legitimaciju;</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spcBef>
                <a:spcPts val="140"/>
              </a:spcBef>
              <a:spcAft>
                <a:spcPts val="140"/>
              </a:spcAft>
              <a:buFont typeface="+mj-lt"/>
              <a:buAutoNum type="alphaLcParenR"/>
              <a:tabLst>
                <a:tab pos="457200" algn="l"/>
                <a:tab pos="457200" algn="l"/>
                <a:tab pos="363855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odbiti žalbu zbog neosnovanosti;</a:t>
            </a:r>
            <a:endParaRPr lang="bs-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spcBef>
                <a:spcPts val="140"/>
              </a:spcBef>
              <a:spcAft>
                <a:spcPts val="140"/>
              </a:spcAft>
              <a:buFont typeface="+mj-lt"/>
              <a:buAutoNum type="alphaLcParenR"/>
              <a:tabLst>
                <a:tab pos="457200" algn="l"/>
                <a:tab pos="457200" algn="l"/>
                <a:tab pos="3638550" algn="l"/>
              </a:tabLst>
            </a:pP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usvojiti žalbu,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poništiti odluku, postupak ili radnju u dijelu u kojem je povrijeđen zakon ili podzakonski akti;</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spcBef>
                <a:spcPts val="140"/>
              </a:spcBef>
              <a:spcAft>
                <a:spcPts val="140"/>
              </a:spcAft>
              <a:buFont typeface="+mj-lt"/>
              <a:buAutoNum type="alphaLcParenR"/>
              <a:tabLst>
                <a:tab pos="457200" algn="l"/>
                <a:tab pos="457200" algn="l"/>
                <a:tab pos="363855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a:t>
            </a:r>
            <a:r>
              <a:rPr lang="hr-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dlučiti</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 zahtjevu ugovornog organa za nastavak postupka javne nabavke u bilo kojem trenutku nakon prijema žalbe, a do donošenja odluke URŽ-a, po ispunjenju </a:t>
            </a:r>
            <a:r>
              <a:rPr lang="hr-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uslova</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 smislu da odluka o obustavi postupka ne prouzrokuje </a:t>
            </a:r>
            <a:r>
              <a:rPr lang="hr-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nesrazmjenu</a:t>
            </a: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štetu na račun javnog interesa. Zahtjev ugovornog organa za nastavak postupka mora biti obrazložen, a teret dokazivanja na postojanje okolnosti za nastavak postupka je na ugovornom organu. URŽ će donijeti odluku po zahtjevu za nastavak postupka javne nabavke u roku od pet dana od dana dostavljanja dokumentacije po žalbi od strane ugovornog organa, odnosno podnošenja zahtjeva, ako je zahtjev dostavljen nakon što je ugovorni organ dostavio žalbu s dokumentacijom;</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29324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4CE2CD3-E170-6DEC-A888-0700E6FA315C}"/>
              </a:ext>
            </a:extLst>
          </p:cNvPr>
          <p:cNvSpPr txBox="1"/>
          <p:nvPr/>
        </p:nvSpPr>
        <p:spPr>
          <a:xfrm>
            <a:off x="304800" y="38100"/>
            <a:ext cx="9144000" cy="7291483"/>
          </a:xfrm>
          <a:prstGeom prst="rect">
            <a:avLst/>
          </a:prstGeom>
          <a:noFill/>
        </p:spPr>
        <p:txBody>
          <a:bodyPr wrap="square">
            <a:spAutoFit/>
          </a:bodyPr>
          <a:lstStyle/>
          <a:p>
            <a:pPr marL="0" marR="0" algn="just">
              <a:lnSpc>
                <a:spcPct val="115000"/>
              </a:lnSpc>
              <a:spcBef>
                <a:spcPts val="140"/>
              </a:spcBef>
              <a:spcAft>
                <a:spcPts val="140"/>
              </a:spcAft>
              <a:tabLst>
                <a:tab pos="457200" algn="l"/>
                <a:tab pos="457200" algn="l"/>
                <a:tab pos="363855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p>
          <a:p>
            <a:pPr algn="just">
              <a:lnSpc>
                <a:spcPct val="115000"/>
              </a:lnSpc>
              <a:spcBef>
                <a:spcPts val="140"/>
              </a:spcBef>
              <a:spcAft>
                <a:spcPts val="140"/>
              </a:spcAft>
              <a:tabLst>
                <a:tab pos="457200" algn="l"/>
                <a:tab pos="457200" algn="l"/>
                <a:tab pos="363855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p>
          <a:p>
            <a:pPr algn="just">
              <a:lnSpc>
                <a:spcPct val="115000"/>
              </a:lnSpc>
              <a:spcBef>
                <a:spcPts val="140"/>
              </a:spcBef>
              <a:spcAft>
                <a:spcPts val="140"/>
              </a:spcAft>
              <a:tabLst>
                <a:tab pos="457200" algn="l"/>
                <a:tab pos="457200" algn="l"/>
                <a:tab pos="3638550" algn="l"/>
              </a:tabLst>
            </a:pP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f) poništiti ugovor o javnoj nabavci ili okvirni sporazum u okolnostima iz    </a:t>
            </a:r>
          </a:p>
          <a:p>
            <a:pPr algn="just">
              <a:lnSpc>
                <a:spcPct val="115000"/>
              </a:lnSpc>
              <a:spcBef>
                <a:spcPts val="140"/>
              </a:spcBef>
              <a:spcAft>
                <a:spcPts val="140"/>
              </a:spcAft>
              <a:tabLst>
                <a:tab pos="457200" algn="l"/>
                <a:tab pos="457200" algn="l"/>
                <a:tab pos="3638550" algn="l"/>
              </a:tabLst>
            </a:pP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stava (2) ovog člana.</a:t>
            </a:r>
          </a:p>
          <a:p>
            <a:pPr algn="just">
              <a:lnSpc>
                <a:spcPct val="115000"/>
              </a:lnSpc>
              <a:spcBef>
                <a:spcPts val="140"/>
              </a:spcBef>
              <a:spcAft>
                <a:spcPts val="140"/>
              </a:spcAft>
              <a:tabLst>
                <a:tab pos="457200" algn="l"/>
                <a:tab pos="457200" algn="l"/>
                <a:tab pos="3638550" algn="l"/>
              </a:tabLst>
            </a:pP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 pos="457200" algn="l"/>
                <a:tab pos="363855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(2) URŽ će poništiti ugovor o javnoj nabavci ili okvirni sporazum ako je ugovorni organ: </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 primijenio pregovarački postupak bez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objavjavljivanja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obavještenja ili je postupak dodjele ugovora o nabavci usluga iz Aneksa II. u suprotnosti s odredbama ovog zakona;</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b) propustio objaviti obavještenje o nabavci na portalu javnih nabavki ako se to zahtijeva ovim zakonom;</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c) zaključio ugovor ili okvirni sporazum u suprotnosti s članom 98. ovog zakona ako to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spriječava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URŽ da razmotri žalbu prije zaključenja ugovora ili okvirnog sporazuma;</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d) zaključio ugovor ili okvirni sporazum bez primjene postupka javne nabavke, osim u slučajevima kada to ovaj zakon dopušta.</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1000"/>
              </a:spcAft>
              <a:tabLst>
                <a:tab pos="457200" algn="l"/>
              </a:tabLst>
            </a:pPr>
            <a:b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b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(3) Ugovor o javnoj nabavci ili okvirni sporazum neće biti predmet poništenja, ako je, u slučajevima iz stava (2)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tač</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 b) i d) ovog člana, ugovorni organ imao opravdane razloge da smatra da postupa u skladu s ovim zakonom, ako je objavio dobrovoljno </a:t>
            </a:r>
            <a:r>
              <a:rPr lang="sr-Latn-BA"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ex</a:t>
            </a:r>
            <a:r>
              <a:rPr lang="sr-Latn-BA"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i="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ante</a:t>
            </a:r>
            <a:r>
              <a:rPr lang="sr-Latn-BA" sz="2000" i="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obavještenje o transparentnosti i ugovor ili okvirni sporazum nije zaključen prije isteka perioda od 15 dana nakon objave tog obavještenja.</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847032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97E770-861E-9DEA-D8CD-960395D726D0}"/>
              </a:ext>
            </a:extLst>
          </p:cNvPr>
          <p:cNvSpPr txBox="1"/>
          <p:nvPr/>
        </p:nvSpPr>
        <p:spPr>
          <a:xfrm>
            <a:off x="838200" y="838200"/>
            <a:ext cx="8686800" cy="5991127"/>
          </a:xfrm>
          <a:prstGeom prst="rect">
            <a:avLst/>
          </a:prstGeom>
          <a:noFill/>
        </p:spPr>
        <p:txBody>
          <a:bodyPr wrap="square">
            <a:spAutoFit/>
          </a:bodyPr>
          <a:lstStyle/>
          <a:p>
            <a:pPr marL="0" marR="0" algn="just">
              <a:lnSpc>
                <a:spcPct val="115000"/>
              </a:lnSpc>
              <a:spcBef>
                <a:spcPts val="0"/>
              </a:spcBef>
              <a:spcAft>
                <a:spcPts val="100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(4) U opravdanim slučajevima navedenim u stavu (5) ovog člana, URŽ može ostaviti na snazi ugovor ili okvirni sporazum koji je predmet poništenja, u obimu u kojem je ugovor ili okvirni sporazum već izvršen. U tom slučaju URŽ će ugovornom organu odrediti novčanu kaznu u iznosu naznačenom u stavu (8) ovog člana.</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100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(5) URŽ neće poništiti ugovor ili okvirni sporazum ako, nakon što je razmotrio sve relevantne okolnosti, utvrdi da prevladavajući razlozi u vezi s općim interesom zahtijevaju da ugovor treba ostati na snazi. </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100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(6) Opći interes u smislu stava (5) ovog člana ne odnosi se na ekonomski interes u direktnoj vezi s ugovorom ili okvirnim sporazumom, što obuhvata posebno troškove koji mogu nastati zbog zakašnjenja u izvršenju ugovora ili okvirnog sporazuma, troškove koji proizilaze iz provođenja novog postupka javne nabavke, troškove koji mogu nastati zbog promjene privrednog subjekta koji izvršava ugovor ili okvirni sporazum i troškove pravnih obaveza koje su rezultat poništenja ugovora ili okvirnog sporazuma. Ekonomski interes da ugovor ostane na snazi može se smatrati važnim općim interesom samo kada bi poništenje ugovora ili okvirnog sporazuma dovelo do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nesrazmjernih</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posljedica.</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79084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F46E0A-BDEE-5323-7725-38815E04661E}"/>
              </a:ext>
            </a:extLst>
          </p:cNvPr>
          <p:cNvSpPr txBox="1"/>
          <p:nvPr/>
        </p:nvSpPr>
        <p:spPr>
          <a:xfrm>
            <a:off x="279400" y="1873564"/>
            <a:ext cx="9372600" cy="5165517"/>
          </a:xfrm>
          <a:prstGeom prst="rect">
            <a:avLst/>
          </a:prstGeom>
          <a:noFill/>
        </p:spPr>
        <p:txBody>
          <a:bodyPr wrap="square">
            <a:spAutoFit/>
          </a:bodyPr>
          <a:lstStyle/>
          <a:p>
            <a:pPr marL="0" marR="0" algn="just">
              <a:lnSpc>
                <a:spcPct val="115000"/>
              </a:lnSpc>
              <a:spcBef>
                <a:spcPts val="0"/>
              </a:spcBef>
              <a:spcAft>
                <a:spcPts val="100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(9) Kazna određena prema odredbama ovog člana uplaćuje se u korist budžeta državnog, entitetskog ili lokalnog nivoa u kojem ugovorni organ ima sjedište.</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(10) </a:t>
            </a:r>
            <a:r>
              <a:rPr lang="sr-Latn-BA" sz="20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URŽ o glavnoj stvari odlučuje rješenjem, a u ostalim slučajevima zaključkom</a:t>
            </a:r>
          </a:p>
          <a:p>
            <a:endParaRPr lang="sr-Latn-BA" sz="2000" dirty="0">
              <a:solidFill>
                <a:srgbClr val="00000A"/>
              </a:solidFill>
              <a:latin typeface="Calibri" panose="020F0502020204030204" pitchFamily="34" charset="0"/>
              <a:cs typeface="Calibri" panose="020F0502020204030204" pitchFamily="34" charset="0"/>
            </a:endParaRPr>
          </a:p>
          <a:p>
            <a:pPr marL="0" marR="0" algn="just">
              <a:lnSpc>
                <a:spcPct val="115000"/>
              </a:lnSpc>
              <a:spcBef>
                <a:spcPts val="140"/>
              </a:spcBef>
              <a:spcAft>
                <a:spcPts val="140"/>
              </a:spcAft>
              <a:tabLst>
                <a:tab pos="457200" algn="l"/>
                <a:tab pos="457200" algn="l"/>
                <a:tab pos="363855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(11) URŽ je dužan donijeti zaključak ili rješenje po žalbi u roku od 15 dana od dana kada ugovorni organ kompletira žalbu, ali ne kasnije od 30 dana od dana kada primi žalbu od ugovornog organa.  </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 pos="457200" algn="l"/>
                <a:tab pos="363855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(12) U izuzetno složenim slučajevima predsjedavajući URŽ-a zaključkom može produžiti rok iz stava (3) ovog člana, ali ne duže od 30 dana. Ovaj zaključak dostavlja se svim strankama u postupku.</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(13)  Rješenje ili zaključak URŽ-a iz ovog člana je konačno i izvršno.</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endParaRPr lang="en-US" sz="2000"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17E460B7-C22F-23EA-893F-D51242F2EF98}"/>
              </a:ext>
            </a:extLst>
          </p:cNvPr>
          <p:cNvSpPr txBox="1"/>
          <p:nvPr/>
        </p:nvSpPr>
        <p:spPr>
          <a:xfrm>
            <a:off x="165100" y="152400"/>
            <a:ext cx="9601200" cy="425501"/>
          </a:xfrm>
          <a:prstGeom prst="rect">
            <a:avLst/>
          </a:prstGeom>
          <a:noFill/>
        </p:spPr>
        <p:txBody>
          <a:bodyPr wrap="square">
            <a:spAutoFit/>
          </a:bodyPr>
          <a:lstStyle/>
          <a:p>
            <a:pPr marL="0" marR="0" algn="just">
              <a:lnSpc>
                <a:spcPct val="115000"/>
              </a:lnSpc>
              <a:spcBef>
                <a:spcPts val="0"/>
              </a:spcBef>
              <a:spcAft>
                <a:spcPts val="100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(7) Poništenje ugovora ili okvirnog sporazuma ima učinak od momenta zaključenja ugovora. </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TextBox 6">
            <a:extLst>
              <a:ext uri="{FF2B5EF4-FFF2-40B4-BE49-F238E27FC236}">
                <a16:creationId xmlns:a16="http://schemas.microsoft.com/office/drawing/2014/main" id="{70F73BD7-CCC7-AA27-DB0C-7519A4C9A7F8}"/>
              </a:ext>
            </a:extLst>
          </p:cNvPr>
          <p:cNvSpPr txBox="1"/>
          <p:nvPr/>
        </p:nvSpPr>
        <p:spPr>
          <a:xfrm>
            <a:off x="1447800" y="659039"/>
            <a:ext cx="8153400" cy="1133387"/>
          </a:xfrm>
          <a:prstGeom prst="rect">
            <a:avLst/>
          </a:prstGeom>
          <a:noFill/>
        </p:spPr>
        <p:txBody>
          <a:bodyPr wrap="square">
            <a:spAutoFit/>
          </a:bodyPr>
          <a:lstStyle/>
          <a:p>
            <a:pPr marL="0" marR="0" algn="just">
              <a:lnSpc>
                <a:spcPct val="115000"/>
              </a:lnSpc>
              <a:spcBef>
                <a:spcPts val="0"/>
              </a:spcBef>
              <a:spcAft>
                <a:spcPts val="100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(8) Novčane kazne iz stava (4) ovog člana nameću se ugovornom organu u iznosu do 5% vrijednosti ugovora, uzimajući u obzir vrstu i obim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kao i okolnosti pod kojima je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povreda</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počinjena.</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81053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53663E-47E3-1C0B-B459-07118014243A}"/>
              </a:ext>
            </a:extLst>
          </p:cNvPr>
          <p:cNvSpPr txBox="1"/>
          <p:nvPr/>
        </p:nvSpPr>
        <p:spPr>
          <a:xfrm>
            <a:off x="266700" y="19050"/>
            <a:ext cx="9334500" cy="6625403"/>
          </a:xfrm>
          <a:prstGeom prst="rect">
            <a:avLst/>
          </a:prstGeom>
          <a:noFill/>
        </p:spPr>
        <p:txBody>
          <a:bodyPr wrap="square">
            <a:spAutoFit/>
          </a:bodyPr>
          <a:lstStyle/>
          <a:p>
            <a:pPr algn="ctr"/>
            <a:r>
              <a:rPr lang="sr-Latn-BA" sz="24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SUDSKA ZAŠTITA</a:t>
            </a:r>
          </a:p>
          <a:p>
            <a:endParaRPr lang="sr-Latn-BA" sz="2000" b="1"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Bef>
                <a:spcPts val="140"/>
              </a:spcBef>
              <a:spcAft>
                <a:spcPts val="140"/>
              </a:spcAft>
              <a:tabLst>
                <a:tab pos="457200" algn="l"/>
              </a:tabLst>
            </a:pPr>
            <a:r>
              <a:rPr lang="sr-Latn-BA" sz="24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Upravni spor</a:t>
            </a:r>
            <a:br>
              <a:rPr lang="sr-Latn-BA" sz="2400" b="1"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br>
            <a:endParaRPr lang="en-US" sz="24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marL="457200" marR="0" lvl="0" indent="-457200" algn="just">
              <a:lnSpc>
                <a:spcPct val="115000"/>
              </a:lnSpc>
              <a:spcBef>
                <a:spcPts val="140"/>
              </a:spcBef>
              <a:spcAft>
                <a:spcPts val="140"/>
              </a:spcAft>
              <a:buFont typeface="+mj-lt"/>
              <a:buAutoNum type="arabicParenR"/>
              <a:tabLst>
                <a:tab pos="457200" algn="l"/>
                <a:tab pos="285750" algn="l"/>
                <a:tab pos="457200" algn="l"/>
                <a:tab pos="571500" algn="l"/>
                <a:tab pos="685800" algn="l"/>
                <a:tab pos="800100" algn="l"/>
                <a:tab pos="9144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Protiv odluke URŽ-a ugovorni organ i učesnici u postupku mogu pokrenuti upravni spor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pred</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Sudom Bosne i Hercegovine (u daljnjem tekstu: Sud BiH) u roku od 30 dana od dana prijema odluke. </a:t>
            </a:r>
            <a:endParaRPr lang="bs-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457200" marR="0" lvl="0" indent="-457200" algn="just">
              <a:lnSpc>
                <a:spcPct val="115000"/>
              </a:lnSpc>
              <a:spcBef>
                <a:spcPts val="140"/>
              </a:spcBef>
              <a:spcAft>
                <a:spcPts val="140"/>
              </a:spcAft>
              <a:buFont typeface="+mj-lt"/>
              <a:buAutoNum type="arabicParenR"/>
              <a:tabLst>
                <a:tab pos="457200" algn="l"/>
                <a:tab pos="285750" algn="l"/>
                <a:tab pos="457200" algn="l"/>
                <a:tab pos="571500" algn="l"/>
                <a:tab pos="685800" algn="l"/>
                <a:tab pos="800100" algn="l"/>
                <a:tab pos="9144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Upravni spor po tužbi koju podnesu stranke u postupku javne nabavke vodi se po hitnom postupku, </a:t>
            </a:r>
            <a:r>
              <a:rPr lang="hr-BA" sz="2000" b="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a odluka po tužbi donosi se u roku 60 dana od dana prijema tužbe.</a:t>
            </a:r>
            <a:endParaRPr lang="bs-Latn-BA" sz="2000" b="1"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457200" marR="0" lvl="0" indent="-457200" algn="just">
              <a:lnSpc>
                <a:spcPct val="115000"/>
              </a:lnSpc>
              <a:spcBef>
                <a:spcPts val="140"/>
              </a:spcBef>
              <a:spcAft>
                <a:spcPts val="140"/>
              </a:spcAft>
              <a:buFont typeface="+mj-lt"/>
              <a:buAutoNum type="arabicParenR"/>
              <a:tabLst>
                <a:tab pos="457200" algn="l"/>
                <a:tab pos="285750" algn="l"/>
                <a:tab pos="457200" algn="l"/>
                <a:tab pos="571500" algn="l"/>
                <a:tab pos="685800" algn="l"/>
                <a:tab pos="800100" algn="l"/>
                <a:tab pos="9144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Ugovorni organ ili učesnik u postupku može podnijeti i zahtjev za odgađanje konačnog rješenja ili zaključka URŽ-a, zajedno s tužbom kojom se pokreće upravni spor u roku iz stava (1) ovog člana.</a:t>
            </a:r>
            <a:endParaRPr lang="bs-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457200" marR="0" lvl="0" indent="-457200" algn="just">
              <a:lnSpc>
                <a:spcPct val="115000"/>
              </a:lnSpc>
              <a:spcBef>
                <a:spcPts val="140"/>
              </a:spcBef>
              <a:spcAft>
                <a:spcPts val="140"/>
              </a:spcAft>
              <a:buFont typeface="+mj-lt"/>
              <a:buAutoNum type="arabicParenR"/>
              <a:tabLst>
                <a:tab pos="457200" algn="l"/>
                <a:tab pos="285750" algn="l"/>
                <a:tab pos="457200" algn="l"/>
                <a:tab pos="571500" algn="l"/>
                <a:tab pos="685800" algn="l"/>
                <a:tab pos="800100" algn="l"/>
                <a:tab pos="9144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Cijeneći javni interes i štetu koju bi odgađanje konačne odluke URŽ-a moglo izazvati, o zahtjevu iz stava (3) ovog člana rješava Sud BiH posebnim rješenjem, kojim odgađa izvršenje konačne odluke URŽ-a na određeno vrijeme ili do donošenja odluke suda po tužbi u upravnom sporu.</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endParaRPr lang="en-US" dirty="0"/>
          </a:p>
        </p:txBody>
      </p:sp>
    </p:spTree>
    <p:extLst>
      <p:ext uri="{BB962C8B-B14F-4D97-AF65-F5344CB8AC3E}">
        <p14:creationId xmlns:p14="http://schemas.microsoft.com/office/powerpoint/2010/main" val="1819325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93823F-3A18-35EB-5D21-7CDD8D116582}"/>
              </a:ext>
            </a:extLst>
          </p:cNvPr>
          <p:cNvSpPr txBox="1"/>
          <p:nvPr/>
        </p:nvSpPr>
        <p:spPr>
          <a:xfrm>
            <a:off x="533400" y="685800"/>
            <a:ext cx="8991600" cy="2831160"/>
          </a:xfrm>
          <a:prstGeom prst="rect">
            <a:avLst/>
          </a:prstGeom>
          <a:noFill/>
        </p:spPr>
        <p:txBody>
          <a:bodyPr wrap="square">
            <a:spAutoFit/>
          </a:bodyPr>
          <a:lstStyle/>
          <a:p>
            <a:pPr marL="0" marR="0" algn="just">
              <a:lnSpc>
                <a:spcPct val="115000"/>
              </a:lnSpc>
              <a:spcBef>
                <a:spcPts val="140"/>
              </a:spcBef>
              <a:spcAft>
                <a:spcPts val="140"/>
              </a:spcAft>
              <a:tabLst>
                <a:tab pos="457200" algn="l"/>
              </a:tabLst>
            </a:pPr>
            <a:r>
              <a:rPr lang="sr-Latn-BA" sz="1800" dirty="0">
                <a:solidFill>
                  <a:schemeClr val="tx2">
                    <a:lumMod val="75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sr-Latn-BA" sz="18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             </a:t>
            </a:r>
            <a:r>
              <a:rPr lang="sr-Latn-BA"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ODNOS PREMA OSTALIM PROPISIMA</a:t>
            </a:r>
            <a:endParaRPr lang="sr-Latn-BA" sz="20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sr-Latn-BA" sz="2000" dirty="0">
              <a:solidFill>
                <a:schemeClr val="tx2">
                  <a:lumMod val="75000"/>
                </a:schemeClr>
              </a:solidFill>
              <a:latin typeface="Calibri" panose="020F0502020204030204" pitchFamily="34" charset="0"/>
              <a:ea typeface="Times New Roman" panose="02020603050405020304" pitchFamily="18" charset="0"/>
              <a:cs typeface="Calibri" panose="020F0502020204030204" pitchFamily="34" charset="0"/>
            </a:endParaRPr>
          </a:p>
          <a:p>
            <a:pPr marL="0" marR="0" algn="just">
              <a:spcBef>
                <a:spcPts val="140"/>
              </a:spcBef>
              <a:spcAft>
                <a:spcPts val="140"/>
              </a:spcAft>
              <a:tabLst>
                <a:tab pos="457200" algn="l"/>
              </a:tabLst>
            </a:pPr>
            <a:r>
              <a:rPr lang="sr-Latn-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Na postupak </a:t>
            </a:r>
            <a:r>
              <a:rPr lang="sr-Latn-BA"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pred</a:t>
            </a:r>
            <a:r>
              <a:rPr lang="sr-Latn-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URŽ-om koji nije uređen odredbama ovog zakona </a:t>
            </a:r>
            <a:r>
              <a:rPr lang="sr-Latn-BA" sz="2000" dirty="0" err="1">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primijenit</a:t>
            </a:r>
            <a:r>
              <a:rPr lang="sr-Latn-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će se odredbe Zakona o upravnom postupku. </a:t>
            </a:r>
          </a:p>
          <a:p>
            <a:pPr marL="0" marR="0" algn="just">
              <a:spcBef>
                <a:spcPts val="140"/>
              </a:spcBef>
              <a:spcAft>
                <a:spcPts val="140"/>
              </a:spcAft>
              <a:tabLst>
                <a:tab pos="457200" algn="l"/>
              </a:tabLst>
            </a:pPr>
            <a:endParaRPr lang="sr-Latn-BA" sz="2000" dirty="0">
              <a:solidFill>
                <a:schemeClr val="tx2">
                  <a:lumMod val="75000"/>
                </a:schemeClr>
              </a:solidFill>
              <a:latin typeface="Calibri" panose="020F0502020204030204" pitchFamily="34" charset="0"/>
              <a:ea typeface="Times New Roman" panose="02020603050405020304" pitchFamily="18" charset="0"/>
              <a:cs typeface="Calibri" panose="020F0502020204030204" pitchFamily="34" charset="0"/>
            </a:endParaRPr>
          </a:p>
          <a:p>
            <a:pPr algn="just">
              <a:spcBef>
                <a:spcPts val="140"/>
              </a:spcBef>
              <a:spcAft>
                <a:spcPts val="140"/>
              </a:spcAft>
              <a:tabLst>
                <a:tab pos="457200" algn="l"/>
              </a:tabLst>
            </a:pPr>
            <a:r>
              <a:rPr lang="sr-Latn-BA"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rPr>
              <a:t>Na odgovornost ugovornih strana za ispunjavanje obaveza iz ugovora o javnoj nabavci primjenjuju se odgovarajuće odredbe zakona o obligacionim odnosima.</a:t>
            </a:r>
            <a:endParaRPr lang="en-US" sz="2000" dirty="0">
              <a:solidFill>
                <a:schemeClr val="tx2">
                  <a:lumMod val="7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en-US" sz="1800"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38303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488BDF4-4081-8F44-A053-F7BF93B3BC21}"/>
              </a:ext>
            </a:extLst>
          </p:cNvPr>
          <p:cNvSpPr txBox="1"/>
          <p:nvPr/>
        </p:nvSpPr>
        <p:spPr>
          <a:xfrm>
            <a:off x="476250" y="533400"/>
            <a:ext cx="8896350" cy="6124754"/>
          </a:xfrm>
          <a:prstGeom prst="rect">
            <a:avLst/>
          </a:prstGeom>
          <a:noFill/>
        </p:spPr>
        <p:txBody>
          <a:bodyPr wrap="square">
            <a:spAutoFit/>
          </a:bodyPr>
          <a:lstStyle/>
          <a:p>
            <a:pPr algn="ctr"/>
            <a:r>
              <a:rPr lang="bs-Latn-BA" sz="1400" dirty="0">
                <a:latin typeface="Calibri" panose="020F0502020204030204" pitchFamily="34" charset="0"/>
                <a:cs typeface="Calibri" panose="020F0502020204030204" pitchFamily="34" charset="0"/>
              </a:rPr>
              <a:t>                          </a:t>
            </a:r>
            <a:r>
              <a:rPr lang="bs-Latn-BA" sz="20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Relevantni propisi</a:t>
            </a:r>
          </a:p>
          <a:p>
            <a:pPr algn="ctr"/>
            <a:r>
              <a:rPr lang="bs-Latn-BA"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u vezi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načina</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uplate</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kontrole</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i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povrata</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naknada</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za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pokretanje</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žalbenog</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dirty="0" err="1">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postupka</a:t>
            </a:r>
            <a:r>
              <a:rPr lang="bs-Latn-BA"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endParaRPr lang="bs-Latn-BA"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endParaRPr lang="bs-Latn-BA"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r>
              <a:rPr lang="en-US" sz="1600" dirty="0" err="1">
                <a:latin typeface="Calibri" panose="020F0502020204030204" pitchFamily="34" charset="0"/>
                <a:cs typeface="Calibri" panose="020F0502020204030204" pitchFamily="34" charset="0"/>
              </a:rPr>
              <a:t>Instrukcija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Ministarstva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finansija</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Bosne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Hercegovine</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načinu</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uplate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kontrole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povrata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naknada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propisanih</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članom</a:t>
            </a:r>
            <a:r>
              <a:rPr lang="en-US" sz="1600" dirty="0">
                <a:latin typeface="Calibri" panose="020F0502020204030204" pitchFamily="34" charset="0"/>
                <a:cs typeface="Calibri" panose="020F0502020204030204" pitchFamily="34" charset="0"/>
              </a:rPr>
              <a:t> 108. </a:t>
            </a:r>
            <a:r>
              <a:rPr lang="en-US" sz="1600" dirty="0" err="1">
                <a:latin typeface="Calibri" panose="020F0502020204030204" pitchFamily="34" charset="0"/>
                <a:cs typeface="Calibri" panose="020F0502020204030204" pitchFamily="34" charset="0"/>
              </a:rPr>
              <a:t>Zakona</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javnim</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nabavkama</a:t>
            </a:r>
            <a:r>
              <a:rPr lang="en-US" sz="1600" dirty="0">
                <a:latin typeface="Calibri" panose="020F0502020204030204" pitchFamily="34" charset="0"/>
                <a:cs typeface="Calibri" panose="020F0502020204030204" pitchFamily="34" charset="0"/>
              </a:rPr>
              <a:t> - „</a:t>
            </a:r>
            <a:r>
              <a:rPr lang="en-US" sz="1600" dirty="0" err="1">
                <a:latin typeface="Calibri" panose="020F0502020204030204" pitchFamily="34" charset="0"/>
                <a:cs typeface="Calibri" panose="020F0502020204030204" pitchFamily="34" charset="0"/>
              </a:rPr>
              <a:t>Službeni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glasnik</a:t>
            </a:r>
            <a:r>
              <a:rPr lang="en-US" sz="1600" dirty="0">
                <a:latin typeface="Calibri" panose="020F0502020204030204" pitchFamily="34" charset="0"/>
                <a:cs typeface="Calibri" panose="020F0502020204030204" pitchFamily="34" charset="0"/>
              </a:rPr>
              <a:t> BIH“, </a:t>
            </a:r>
            <a:r>
              <a:rPr lang="en-US" sz="1600" dirty="0" err="1">
                <a:latin typeface="Calibri" panose="020F0502020204030204" pitchFamily="34" charset="0"/>
                <a:cs typeface="Calibri" panose="020F0502020204030204" pitchFamily="34" charset="0"/>
              </a:rPr>
              <a:t>broj</a:t>
            </a:r>
            <a:r>
              <a:rPr lang="en-US" sz="1600" dirty="0">
                <a:latin typeface="Calibri" panose="020F0502020204030204" pitchFamily="34" charset="0"/>
                <a:cs typeface="Calibri" panose="020F0502020204030204" pitchFamily="34" charset="0"/>
              </a:rPr>
              <a:t> 86/14</a:t>
            </a:r>
            <a:endParaRPr lang="bs-Latn-BA" sz="1600"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endParaRPr lang="bs-Latn-BA" sz="1600"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r>
              <a:rPr lang="en-US" sz="1600" dirty="0" err="1">
                <a:latin typeface="Calibri" panose="020F0502020204030204" pitchFamily="34" charset="0"/>
                <a:cs typeface="Calibri" panose="020F0502020204030204" pitchFamily="34" charset="0"/>
              </a:rPr>
              <a:t>Instrukcija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Ministarstva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finansija</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Bosne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Hercegovine</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izmjeni</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dopuni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Instrukcije</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načinu</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uplate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kontrole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povrata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naknada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propisanih</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članom</a:t>
            </a:r>
            <a:r>
              <a:rPr lang="en-US" sz="1600" dirty="0">
                <a:latin typeface="Calibri" panose="020F0502020204030204" pitchFamily="34" charset="0"/>
                <a:cs typeface="Calibri" panose="020F0502020204030204" pitchFamily="34" charset="0"/>
              </a:rPr>
              <a:t> 108. </a:t>
            </a:r>
            <a:r>
              <a:rPr lang="en-US" sz="1600" dirty="0" err="1">
                <a:latin typeface="Calibri" panose="020F0502020204030204" pitchFamily="34" charset="0"/>
                <a:cs typeface="Calibri" panose="020F0502020204030204" pitchFamily="34" charset="0"/>
              </a:rPr>
              <a:t>Zakona</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javnim</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nabavkama</a:t>
            </a:r>
            <a:r>
              <a:rPr lang="en-US" sz="1600" dirty="0">
                <a:latin typeface="Calibri" panose="020F0502020204030204" pitchFamily="34" charset="0"/>
                <a:cs typeface="Calibri" panose="020F0502020204030204" pitchFamily="34" charset="0"/>
              </a:rPr>
              <a:t> br. 08-02-2-11082-1/18 od 03.12.2018. </a:t>
            </a:r>
            <a:r>
              <a:rPr lang="en-US" sz="1600" dirty="0" err="1">
                <a:latin typeface="Calibri" panose="020F0502020204030204" pitchFamily="34" charset="0"/>
                <a:cs typeface="Calibri" panose="020F0502020204030204" pitchFamily="34" charset="0"/>
              </a:rPr>
              <a:t>godine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dostupna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zvaničnoj</a:t>
            </a:r>
            <a:r>
              <a:rPr lang="en-US" sz="1600" dirty="0">
                <a:latin typeface="Calibri" panose="020F0502020204030204" pitchFamily="34" charset="0"/>
                <a:cs typeface="Calibri" panose="020F0502020204030204" pitchFamily="34" charset="0"/>
              </a:rPr>
              <a:t> web </a:t>
            </a:r>
            <a:r>
              <a:rPr lang="en-US" sz="1600" dirty="0" err="1">
                <a:latin typeface="Calibri" panose="020F0502020204030204" pitchFamily="34" charset="0"/>
                <a:cs typeface="Calibri" panose="020F0502020204030204" pitchFamily="34" charset="0"/>
              </a:rPr>
              <a:t>stranici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Ministarstva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finansija</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Bosne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Hercegovine</a:t>
            </a:r>
            <a:endParaRPr lang="bs-Latn-BA" sz="1600"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endParaRPr lang="bs-Latn-BA" sz="1600"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r>
              <a:rPr lang="en-US" sz="1600" dirty="0" err="1">
                <a:latin typeface="Calibri" panose="020F0502020204030204" pitchFamily="34" charset="0"/>
                <a:cs typeface="Calibri" panose="020F0502020204030204" pitchFamily="34" charset="0"/>
              </a:rPr>
              <a:t>Zakon</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administrativnim</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taksama</a:t>
            </a:r>
            <a:r>
              <a:rPr lang="en-US" sz="1600" dirty="0">
                <a:latin typeface="Calibri" panose="020F0502020204030204" pitchFamily="34" charset="0"/>
                <a:cs typeface="Calibri" panose="020F0502020204030204" pitchFamily="34" charset="0"/>
              </a:rPr>
              <a:t> – „</a:t>
            </a:r>
            <a:r>
              <a:rPr lang="en-US" sz="1600" dirty="0" err="1">
                <a:latin typeface="Calibri" panose="020F0502020204030204" pitchFamily="34" charset="0"/>
                <a:cs typeface="Calibri" panose="020F0502020204030204" pitchFamily="34" charset="0"/>
              </a:rPr>
              <a:t>Službeni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glasnik</a:t>
            </a:r>
            <a:r>
              <a:rPr lang="en-US" sz="1600" dirty="0">
                <a:latin typeface="Calibri" panose="020F0502020204030204" pitchFamily="34" charset="0"/>
                <a:cs typeface="Calibri" panose="020F0502020204030204" pitchFamily="34" charset="0"/>
              </a:rPr>
              <a:t> BIH“, br. 16/02, 19/02, 43/04, 8/06, 76/06, 76/07, 3/08, 42/08, 3/10, 98/12, 15/14, 78/14, 32/17, 53/17, 62/17, 73/17, 68/19, 18/20 i 30/22</a:t>
            </a:r>
            <a:endParaRPr lang="bs-Latn-BA" sz="1600" dirty="0">
              <a:latin typeface="Calibri" panose="020F0502020204030204" pitchFamily="34" charset="0"/>
              <a:cs typeface="Calibri" panose="020F0502020204030204" pitchFamily="34" charset="0"/>
            </a:endParaRPr>
          </a:p>
          <a:p>
            <a:pPr algn="just">
              <a:buClr>
                <a:schemeClr val="accent1"/>
              </a:buClr>
            </a:pPr>
            <a:endParaRPr lang="bs-Latn-BA" sz="1600"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r>
              <a:rPr lang="en-US" sz="1600" dirty="0" err="1">
                <a:latin typeface="Calibri" panose="020F0502020204030204" pitchFamily="34" charset="0"/>
                <a:cs typeface="Calibri" panose="020F0502020204030204" pitchFamily="34" charset="0"/>
              </a:rPr>
              <a:t>Uputstvo</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Ministarstva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finansija</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Bosne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Hercegovine</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načinu</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prikupljanja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evidentiranju</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kontroli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uplata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taksi</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naknada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Jedinstveni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račun</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BIH i </a:t>
            </a:r>
            <a:r>
              <a:rPr lang="en-US" sz="1600" dirty="0" err="1">
                <a:latin typeface="Calibri" panose="020F0502020204030204" pitchFamily="34" charset="0"/>
                <a:cs typeface="Calibri" panose="020F0502020204030204" pitchFamily="34" charset="0"/>
              </a:rPr>
              <a:t>povratu</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više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ili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pogrešno</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uplaćenih</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taksi</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naknada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sa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Jedinstvenog</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računa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BIH br. 08-02- 1-5823-3/12 od 14.09.2012. </a:t>
            </a:r>
            <a:r>
              <a:rPr lang="en-US" sz="1600" dirty="0" err="1">
                <a:latin typeface="Calibri" panose="020F0502020204030204" pitchFamily="34" charset="0"/>
                <a:cs typeface="Calibri" panose="020F0502020204030204" pitchFamily="34" charset="0"/>
              </a:rPr>
              <a:t>godine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dostupno</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zvaničnoj</a:t>
            </a:r>
            <a:r>
              <a:rPr lang="en-US" sz="1600" dirty="0">
                <a:latin typeface="Calibri" panose="020F0502020204030204" pitchFamily="34" charset="0"/>
                <a:cs typeface="Calibri" panose="020F0502020204030204" pitchFamily="34" charset="0"/>
              </a:rPr>
              <a:t> web </a:t>
            </a:r>
            <a:r>
              <a:rPr lang="en-US" sz="1600" dirty="0" err="1">
                <a:latin typeface="Calibri" panose="020F0502020204030204" pitchFamily="34" charset="0"/>
                <a:cs typeface="Calibri" panose="020F0502020204030204" pitchFamily="34" charset="0"/>
              </a:rPr>
              <a:t>stranici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Ministarstva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finansija</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Bosne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Hercegovine</a:t>
            </a:r>
            <a:r>
              <a:rPr lang="en-US" sz="1600" dirty="0">
                <a:latin typeface="Calibri" panose="020F0502020204030204" pitchFamily="34" charset="0"/>
                <a:cs typeface="Calibri" panose="020F0502020204030204" pitchFamily="34" charset="0"/>
              </a:rPr>
              <a:t> </a:t>
            </a:r>
            <a:endParaRPr lang="bs-Latn-BA" sz="1600" dirty="0">
              <a:latin typeface="Calibri" panose="020F0502020204030204" pitchFamily="34" charset="0"/>
              <a:cs typeface="Calibri" panose="020F0502020204030204" pitchFamily="34" charset="0"/>
            </a:endParaRPr>
          </a:p>
          <a:p>
            <a:pPr algn="just">
              <a:buClr>
                <a:schemeClr val="accent1"/>
              </a:buClr>
            </a:pPr>
            <a:endParaRPr lang="bs-Latn-BA" sz="1600"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r>
              <a:rPr lang="en-US" sz="1600" dirty="0" err="1">
                <a:latin typeface="Calibri" panose="020F0502020204030204" pitchFamily="34" charset="0"/>
                <a:cs typeface="Calibri" panose="020F0502020204030204" pitchFamily="34" charset="0"/>
              </a:rPr>
              <a:t>Naredba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Ministarstva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finansija</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Bosne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Hercegovine</a:t>
            </a:r>
            <a:r>
              <a:rPr lang="en-US" sz="1600" dirty="0">
                <a:latin typeface="Calibri" panose="020F0502020204030204" pitchFamily="34" charset="0"/>
                <a:cs typeface="Calibri" panose="020F0502020204030204" pitchFamily="34" charset="0"/>
              </a:rPr>
              <a:t> o </a:t>
            </a:r>
            <a:r>
              <a:rPr lang="en-US" sz="1600" dirty="0" err="1">
                <a:latin typeface="Calibri" panose="020F0502020204030204" pitchFamily="34" charset="0"/>
                <a:cs typeface="Calibri" panose="020F0502020204030204" pitchFamily="34" charset="0"/>
              </a:rPr>
              <a:t>uplatnim</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računima</a:t>
            </a:r>
            <a:r>
              <a:rPr lang="en-US" sz="1600" dirty="0">
                <a:latin typeface="Calibri" panose="020F0502020204030204" pitchFamily="34" charset="0"/>
                <a:cs typeface="Calibri" panose="020F0502020204030204" pitchFamily="34" charset="0"/>
              </a:rPr>
              <a:t> za </a:t>
            </a:r>
            <a:r>
              <a:rPr lang="en-US" sz="1600" dirty="0" err="1">
                <a:latin typeface="Calibri" panose="020F0502020204030204" pitchFamily="34" charset="0"/>
                <a:cs typeface="Calibri" panose="020F0502020204030204" pitchFamily="34" charset="0"/>
              </a:rPr>
              <a:t>administrativne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takse</a:t>
            </a:r>
            <a:r>
              <a:rPr lang="en-US" sz="1600" dirty="0">
                <a:latin typeface="Calibri" panose="020F0502020204030204" pitchFamily="34" charset="0"/>
                <a:cs typeface="Calibri" panose="020F0502020204030204" pitchFamily="34" charset="0"/>
              </a:rPr>
              <a:t> i </a:t>
            </a:r>
            <a:r>
              <a:rPr lang="en-US" sz="1600" dirty="0" err="1">
                <a:latin typeface="Calibri" panose="020F0502020204030204" pitchFamily="34" charset="0"/>
                <a:cs typeface="Calibri" panose="020F0502020204030204" pitchFamily="34" charset="0"/>
              </a:rPr>
              <a:t>naknade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koje</a:t>
            </a:r>
            <a:r>
              <a:rPr lang="en-US" sz="1600" dirty="0">
                <a:latin typeface="Calibri" panose="020F0502020204030204" pitchFamily="34" charset="0"/>
                <a:cs typeface="Calibri" panose="020F0502020204030204" pitchFamily="34" charset="0"/>
              </a:rPr>
              <a:t> se </a:t>
            </a:r>
            <a:r>
              <a:rPr lang="en-US" sz="1600" dirty="0" err="1">
                <a:latin typeface="Calibri" panose="020F0502020204030204" pitchFamily="34" charset="0"/>
                <a:cs typeface="Calibri" panose="020F0502020204030204" pitchFamily="34" charset="0"/>
              </a:rPr>
              <a:t>uplaćuju</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Jedinstveni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račun</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trezora</a:t>
            </a:r>
            <a:r>
              <a:rPr lang="en-US" sz="1600" dirty="0">
                <a:latin typeface="Calibri" panose="020F0502020204030204" pitchFamily="34" charset="0"/>
                <a:cs typeface="Calibri" panose="020F0502020204030204" pitchFamily="34" charset="0"/>
              </a:rPr>
              <a:t> BiH – „</a:t>
            </a:r>
            <a:r>
              <a:rPr lang="en-US" sz="1600" dirty="0" err="1">
                <a:latin typeface="Calibri" panose="020F0502020204030204" pitchFamily="34" charset="0"/>
                <a:cs typeface="Calibri" panose="020F0502020204030204" pitchFamily="34" charset="0"/>
              </a:rPr>
              <a:t>Službeni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glasnik</a:t>
            </a:r>
            <a:r>
              <a:rPr lang="en-US" sz="1600" dirty="0">
                <a:latin typeface="Calibri" panose="020F0502020204030204" pitchFamily="34" charset="0"/>
                <a:cs typeface="Calibri" panose="020F0502020204030204" pitchFamily="34" charset="0"/>
              </a:rPr>
              <a:t> BIH“, </a:t>
            </a:r>
            <a:r>
              <a:rPr lang="en-US" sz="1600" dirty="0" err="1">
                <a:latin typeface="Calibri" panose="020F0502020204030204" pitchFamily="34" charset="0"/>
                <a:cs typeface="Calibri" panose="020F0502020204030204" pitchFamily="34" charset="0"/>
              </a:rPr>
              <a:t>broj</a:t>
            </a:r>
            <a:r>
              <a:rPr lang="en-US" sz="1600" dirty="0">
                <a:latin typeface="Calibri" panose="020F0502020204030204" pitchFamily="34" charset="0"/>
                <a:cs typeface="Calibri" panose="020F0502020204030204" pitchFamily="34" charset="0"/>
              </a:rPr>
              <a:t> 30/23 </a:t>
            </a:r>
            <a:endParaRPr lang="bs-Latn-BA" sz="1600" dirty="0">
              <a:latin typeface="Calibri" panose="020F0502020204030204" pitchFamily="34" charset="0"/>
              <a:cs typeface="Calibri" panose="020F0502020204030204" pitchFamily="34" charset="0"/>
            </a:endParaRPr>
          </a:p>
          <a:p>
            <a:pPr algn="just">
              <a:buClr>
                <a:schemeClr val="accent1"/>
              </a:buClr>
            </a:pPr>
            <a:endParaRPr lang="bs-Latn-BA" sz="1600" dirty="0">
              <a:latin typeface="Calibri" panose="020F0502020204030204" pitchFamily="34" charset="0"/>
              <a:cs typeface="Calibri" panose="020F0502020204030204" pitchFamily="34" charset="0"/>
            </a:endParaRPr>
          </a:p>
          <a:p>
            <a:pPr marL="285750" indent="-285750" algn="just">
              <a:buClr>
                <a:schemeClr val="accent1"/>
              </a:buClr>
              <a:buFont typeface="Wingdings" panose="05000000000000000000" pitchFamily="2" charset="2"/>
              <a:buChar char="Ø"/>
            </a:pPr>
            <a:r>
              <a:rPr lang="en-US" sz="1600" dirty="0">
                <a:latin typeface="Calibri" panose="020F0502020204030204" pitchFamily="34" charset="0"/>
                <a:cs typeface="Calibri" panose="020F0502020204030204" pitchFamily="34" charset="0"/>
              </a:rPr>
              <a:t>Interna </a:t>
            </a:r>
            <a:r>
              <a:rPr lang="en-US" sz="1600" dirty="0" err="1">
                <a:latin typeface="Calibri" panose="020F0502020204030204" pitchFamily="34" charset="0"/>
                <a:cs typeface="Calibri" panose="020F0502020204030204" pitchFamily="34" charset="0"/>
              </a:rPr>
              <a:t>procedura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Ureda</a:t>
            </a:r>
            <a:r>
              <a:rPr lang="en-US" sz="1600" dirty="0">
                <a:latin typeface="Calibri" panose="020F0502020204030204" pitchFamily="34" charset="0"/>
                <a:cs typeface="Calibri" panose="020F0502020204030204" pitchFamily="34" charset="0"/>
              </a:rPr>
              <a:t>/</a:t>
            </a:r>
            <a:r>
              <a:rPr lang="en-US" sz="1600" dirty="0" err="1">
                <a:latin typeface="Calibri" panose="020F0502020204030204" pitchFamily="34" charset="0"/>
                <a:cs typeface="Calibri" panose="020F0502020204030204" pitchFamily="34" charset="0"/>
              </a:rPr>
              <a:t>Kancelarije</a:t>
            </a:r>
            <a:r>
              <a:rPr lang="en-US" sz="1600" dirty="0">
                <a:latin typeface="Calibri" panose="020F0502020204030204" pitchFamily="34" charset="0"/>
                <a:cs typeface="Calibri" panose="020F0502020204030204" pitchFamily="34" charset="0"/>
              </a:rPr>
              <a:t> za </a:t>
            </a:r>
            <a:r>
              <a:rPr lang="en-US" sz="1600" dirty="0" err="1">
                <a:latin typeface="Calibri" panose="020F0502020204030204" pitchFamily="34" charset="0"/>
                <a:cs typeface="Calibri" panose="020F0502020204030204" pitchFamily="34" charset="0"/>
              </a:rPr>
              <a:t>razmatranje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žalbi</a:t>
            </a:r>
            <a:r>
              <a:rPr lang="en-US" sz="1600" dirty="0">
                <a:latin typeface="Calibri" panose="020F0502020204030204" pitchFamily="34" charset="0"/>
                <a:cs typeface="Calibri" panose="020F0502020204030204" pitchFamily="34" charset="0"/>
              </a:rPr>
              <a:t> br. 01-02-2-187-1/23 od 01.09.2023. </a:t>
            </a:r>
            <a:r>
              <a:rPr lang="en-US" sz="1600" dirty="0" err="1">
                <a:latin typeface="Calibri" panose="020F0502020204030204" pitchFamily="34" charset="0"/>
                <a:cs typeface="Calibri" panose="020F0502020204030204" pitchFamily="34" charset="0"/>
              </a:rPr>
              <a:t>godine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dostupna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na</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zvaničnoj</a:t>
            </a:r>
            <a:r>
              <a:rPr lang="en-US" sz="1600" dirty="0">
                <a:latin typeface="Calibri" panose="020F0502020204030204" pitchFamily="34" charset="0"/>
                <a:cs typeface="Calibri" panose="020F0502020204030204" pitchFamily="34" charset="0"/>
              </a:rPr>
              <a:t> web </a:t>
            </a:r>
            <a:r>
              <a:rPr lang="en-US" sz="1600" dirty="0" err="1">
                <a:latin typeface="Calibri" panose="020F0502020204030204" pitchFamily="34" charset="0"/>
                <a:cs typeface="Calibri" panose="020F0502020204030204" pitchFamily="34" charset="0"/>
              </a:rPr>
              <a:t>stranici</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Ureda</a:t>
            </a:r>
            <a:r>
              <a:rPr lang="en-US" sz="1600" dirty="0">
                <a:latin typeface="Calibri" panose="020F0502020204030204" pitchFamily="34" charset="0"/>
                <a:cs typeface="Calibri" panose="020F0502020204030204" pitchFamily="34" charset="0"/>
              </a:rPr>
              <a:t>/</a:t>
            </a:r>
            <a:r>
              <a:rPr lang="en-US" sz="1600" dirty="0" err="1">
                <a:latin typeface="Calibri" panose="020F0502020204030204" pitchFamily="34" charset="0"/>
                <a:cs typeface="Calibri" panose="020F0502020204030204" pitchFamily="34" charset="0"/>
              </a:rPr>
              <a:t>Kancelarije</a:t>
            </a:r>
            <a:r>
              <a:rPr lang="en-US" sz="1600" dirty="0">
                <a:latin typeface="Calibri" panose="020F0502020204030204" pitchFamily="34" charset="0"/>
                <a:cs typeface="Calibri" panose="020F0502020204030204" pitchFamily="34" charset="0"/>
              </a:rPr>
              <a:t> za </a:t>
            </a:r>
            <a:r>
              <a:rPr lang="en-US" sz="1600" dirty="0" err="1">
                <a:latin typeface="Calibri" panose="020F0502020204030204" pitchFamily="34" charset="0"/>
                <a:cs typeface="Calibri" panose="020F0502020204030204" pitchFamily="34" charset="0"/>
              </a:rPr>
              <a:t>razmatranje</a:t>
            </a:r>
            <a:r>
              <a:rPr lang="en-US" sz="1600" dirty="0">
                <a:latin typeface="Calibri" panose="020F0502020204030204" pitchFamily="34" charset="0"/>
                <a:cs typeface="Calibri" panose="020F0502020204030204" pitchFamily="34" charset="0"/>
              </a:rPr>
              <a:t> </a:t>
            </a:r>
            <a:r>
              <a:rPr lang="en-US" sz="1600" dirty="0" err="1">
                <a:latin typeface="Calibri" panose="020F0502020204030204" pitchFamily="34" charset="0"/>
                <a:cs typeface="Calibri" panose="020F0502020204030204" pitchFamily="34" charset="0"/>
              </a:rPr>
              <a:t>žalbi</a:t>
            </a:r>
            <a:endParaRPr lang="en-US" dirty="0"/>
          </a:p>
        </p:txBody>
      </p:sp>
      <p:sp>
        <p:nvSpPr>
          <p:cNvPr id="4" name="TextBox 3">
            <a:extLst>
              <a:ext uri="{FF2B5EF4-FFF2-40B4-BE49-F238E27FC236}">
                <a16:creationId xmlns:a16="http://schemas.microsoft.com/office/drawing/2014/main" id="{E30A47EF-F153-7706-6800-CD0B9922E624}"/>
              </a:ext>
            </a:extLst>
          </p:cNvPr>
          <p:cNvSpPr txBox="1"/>
          <p:nvPr/>
        </p:nvSpPr>
        <p:spPr>
          <a:xfrm>
            <a:off x="304800" y="6781800"/>
            <a:ext cx="9448800" cy="461665"/>
          </a:xfrm>
          <a:prstGeom prst="rect">
            <a:avLst/>
          </a:prstGeom>
          <a:noFill/>
        </p:spPr>
        <p:txBody>
          <a:bodyPr wrap="square">
            <a:spAutoFit/>
          </a:bodyPr>
          <a:lstStyle/>
          <a:p>
            <a:r>
              <a:rPr lang="pl-PL" sz="1200" i="1" dirty="0"/>
              <a:t>Preuzeto iz Uputstvdostupno na zvaničnoj web stranici a o praktičnoj primjeni Zakona o izmjenama i dopunama Zakona o javnim nabavkama, Agencije za javne nabavke </a:t>
            </a:r>
            <a:endParaRPr lang="en-US" sz="1200" i="1" dirty="0"/>
          </a:p>
        </p:txBody>
      </p:sp>
    </p:spTree>
    <p:extLst>
      <p:ext uri="{BB962C8B-B14F-4D97-AF65-F5344CB8AC3E}">
        <p14:creationId xmlns:p14="http://schemas.microsoft.com/office/powerpoint/2010/main" val="3401586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D0C41C-8C27-55B5-D023-E38E44F7B40A}"/>
              </a:ext>
            </a:extLst>
          </p:cNvPr>
          <p:cNvSpPr txBox="1"/>
          <p:nvPr/>
        </p:nvSpPr>
        <p:spPr>
          <a:xfrm>
            <a:off x="304800" y="-685800"/>
            <a:ext cx="9144000" cy="8475397"/>
          </a:xfrm>
          <a:prstGeom prst="rect">
            <a:avLst/>
          </a:prstGeom>
          <a:noFill/>
        </p:spPr>
        <p:txBody>
          <a:bodyPr wrap="square">
            <a:spAutoFit/>
          </a:bodyPr>
          <a:lstStyle/>
          <a:p>
            <a:pPr marL="0" marR="0" algn="just">
              <a:lnSpc>
                <a:spcPct val="115000"/>
              </a:lnSpc>
              <a:spcBef>
                <a:spcPts val="140"/>
              </a:spcBef>
              <a:spcAft>
                <a:spcPts val="140"/>
              </a:spcAft>
              <a:tabLst>
                <a:tab pos="457200" algn="l"/>
              </a:tabLst>
            </a:pPr>
            <a:endPar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rPr>
              <a:t>                   </a:t>
            </a:r>
            <a:r>
              <a:rPr lang="sr-Latn-BA" sz="24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NAKNADA TROŠKOVA</a:t>
            </a:r>
          </a:p>
          <a:p>
            <a:pPr marL="0" marR="0" algn="just">
              <a:lnSpc>
                <a:spcPct val="115000"/>
              </a:lnSpc>
              <a:spcBef>
                <a:spcPts val="140"/>
              </a:spcBef>
              <a:spcAft>
                <a:spcPts val="140"/>
              </a:spcAft>
              <a:tabLst>
                <a:tab pos="457200" algn="l"/>
              </a:tabLst>
            </a:pPr>
            <a:endPar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Ako </a:t>
            </a:r>
            <a:r>
              <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rPr>
              <a:t>UO </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povrijedi odredbe ZJN ili podzakonskih akata, privredni subjekat ima pravo od </a:t>
            </a:r>
            <a:r>
              <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rPr>
              <a:t>UO</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zahtijevati naknadu troškova za pripremu ponude i troškova učešća u postupku javne nabavke, </a:t>
            </a:r>
            <a:r>
              <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rPr>
              <a:t>ali p</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omenuto pravo ne postoji ako je, nakon donošenja odluke o izboru ili nakon odluke o poništenju postupka javne nabavke, URŽ utvrdio da kandidat/ponuđač čija ponuda nije razmatrana, ni uz </a:t>
            </a:r>
            <a:r>
              <a:rPr lang="sr-Latn-BA" sz="2000"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poštivanje</a:t>
            </a: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odredbi ZJN i podzakonskih akata, ne bi imao realne izglede za izbor njegove ponude, ili čija je žalba odbijena.</a:t>
            </a:r>
          </a:p>
          <a:p>
            <a:pPr marL="0" marR="0" algn="just">
              <a:lnSpc>
                <a:spcPct val="115000"/>
              </a:lnSpc>
              <a:spcBef>
                <a:spcPts val="140"/>
              </a:spcBef>
              <a:spcAft>
                <a:spcPts val="140"/>
              </a:spcAft>
              <a:tabLst>
                <a:tab pos="457200" algn="l"/>
              </a:tabLst>
            </a:pP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 postupku pravne zaštite svaka </a:t>
            </a:r>
            <a:r>
              <a:rPr lang="hr-BA"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stranka snosi troškove prouzrokovane postupkom</a:t>
            </a: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kao što su troškovi dolaženja, gubljenja vremena (neizvršavanja redovnih radnih obaveza) od redovnih poslova, za pravno zastupanje i stručno pomaganje. </a:t>
            </a:r>
            <a:r>
              <a:rPr lang="hr-BA" sz="2000" b="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Troškovi za pravno zastupanje nadoknađuju se samo u slučajevima kad je takvo zastupanje bilo nužno i opravdano sa jasno preciziranim razlozima nužnosti.</a:t>
            </a:r>
          </a:p>
          <a:p>
            <a:pPr marL="0" marR="0" algn="just">
              <a:lnSpc>
                <a:spcPct val="115000"/>
              </a:lnSpc>
              <a:spcBef>
                <a:spcPts val="0"/>
              </a:spcBef>
              <a:spcAft>
                <a:spcPts val="0"/>
              </a:spcAft>
              <a:tabLst>
                <a:tab pos="457200" algn="l"/>
              </a:tabLst>
            </a:pPr>
            <a:endParaRPr lang="hr-BA" sz="2000" b="1"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tabLst>
                <a:tab pos="457200" algn="l"/>
              </a:tabLst>
            </a:pPr>
            <a:r>
              <a:rPr lang="hr-BA" sz="2000" dirty="0">
                <a:solidFill>
                  <a:srgbClr val="000000"/>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URŽ ODLUČUJE O TROŠKOVIMA ŽALBENOG POSTUPKA.</a:t>
            </a:r>
          </a:p>
          <a:p>
            <a:pPr marL="0" marR="0" algn="just">
              <a:lnSpc>
                <a:spcPct val="115000"/>
              </a:lnSpc>
              <a:spcBef>
                <a:spcPts val="0"/>
              </a:spcBef>
              <a:spcAft>
                <a:spcPts val="0"/>
              </a:spcAft>
              <a:tabLst>
                <a:tab pos="457200" algn="l"/>
              </a:tabLst>
            </a:pPr>
            <a:endParaRPr lang="hr-BA" sz="2000" b="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064117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A5C87D-5E7F-E15C-85F5-DA6C26A4748D}"/>
              </a:ext>
            </a:extLst>
          </p:cNvPr>
          <p:cNvSpPr txBox="1"/>
          <p:nvPr/>
        </p:nvSpPr>
        <p:spPr>
          <a:xfrm>
            <a:off x="152400" y="76200"/>
            <a:ext cx="9601200" cy="7078604"/>
          </a:xfrm>
          <a:prstGeom prst="rect">
            <a:avLst/>
          </a:prstGeom>
          <a:noFill/>
        </p:spPr>
        <p:txBody>
          <a:bodyPr wrap="square">
            <a:spAutoFit/>
          </a:bodyPr>
          <a:lstStyle/>
          <a:p>
            <a:pPr marL="0" marR="0" algn="just">
              <a:lnSpc>
                <a:spcPct val="115000"/>
              </a:lnSpc>
              <a:spcBef>
                <a:spcPts val="140"/>
              </a:spcBef>
              <a:spcAft>
                <a:spcPts val="140"/>
              </a:spcAft>
              <a:tabLst>
                <a:tab pos="457200" algn="l"/>
              </a:tabLst>
            </a:pPr>
            <a:endPar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lvl="2" algn="ctr">
              <a:lnSpc>
                <a:spcPct val="115000"/>
              </a:lnSpc>
              <a:spcBef>
                <a:spcPts val="140"/>
              </a:spcBef>
              <a:spcAft>
                <a:spcPts val="140"/>
              </a:spcAft>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ZAHTJEV ZA NAKNADU TROŠKOVA DOPUŠTEN JE SAMO AKO JE URŽ UTVRDIO DA:</a:t>
            </a:r>
          </a:p>
          <a:p>
            <a:pPr lvl="2" algn="ctr">
              <a:lnSpc>
                <a:spcPct val="115000"/>
              </a:lnSpc>
              <a:spcBef>
                <a:spcPts val="140"/>
              </a:spcBef>
              <a:spcAft>
                <a:spcPts val="140"/>
              </a:spcAft>
              <a:tabLst>
                <a:tab pos="457200" algn="l"/>
              </a:tabLst>
            </a:pPr>
            <a:endPar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457200" indent="-457200" algn="just">
              <a:lnSpc>
                <a:spcPct val="115000"/>
              </a:lnSpc>
              <a:spcBef>
                <a:spcPts val="140"/>
              </a:spcBef>
              <a:spcAft>
                <a:spcPts val="140"/>
              </a:spcAft>
              <a:buFont typeface="+mj-lt"/>
              <a:buAutoNum type="alphaLcParenR"/>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zbog postupanja suprotno odredbama ZJN ili podzakonskih akata, odluka nije donesena prema navodima iz obavještenja o nabavci za ponudu s najnižom cijenom ili za ekonomski najpovoljniju ponudu; ili</a:t>
            </a:r>
          </a:p>
          <a:p>
            <a:pPr marL="457200" indent="-457200" algn="just">
              <a:lnSpc>
                <a:spcPct val="115000"/>
              </a:lnSpc>
              <a:spcBef>
                <a:spcPts val="140"/>
              </a:spcBef>
              <a:spcAft>
                <a:spcPts val="140"/>
              </a:spcAft>
              <a:buFont typeface="+mj-lt"/>
              <a:buAutoNum type="alphaLcParenR"/>
              <a:tabLst>
                <a:tab pos="457200" algn="l"/>
              </a:tabLst>
            </a:pP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457200" indent="-457200" algn="just">
              <a:lnSpc>
                <a:spcPct val="115000"/>
              </a:lnSpc>
              <a:spcBef>
                <a:spcPts val="140"/>
              </a:spcBef>
              <a:spcAft>
                <a:spcPts val="140"/>
              </a:spcAft>
              <a:buFont typeface="+mj-lt"/>
              <a:buAutoNum type="alphaLcParenR"/>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je izbor postupka javne nabavke bez objave obavještenja bio suprotan ZJN; ili</a:t>
            </a:r>
          </a:p>
          <a:p>
            <a:pPr marL="457200" indent="-457200" algn="just">
              <a:lnSpc>
                <a:spcPct val="115000"/>
              </a:lnSpc>
              <a:spcBef>
                <a:spcPts val="140"/>
              </a:spcBef>
              <a:spcAft>
                <a:spcPts val="140"/>
              </a:spcAft>
              <a:buFont typeface="+mj-lt"/>
              <a:buAutoNum type="alphaLcParenR"/>
              <a:tabLst>
                <a:tab pos="457200" algn="l"/>
              </a:tabLst>
            </a:pPr>
            <a:endParaRPr lang="sr-Latn-BA" sz="2000"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457200" indent="-457200" algn="just">
              <a:lnSpc>
                <a:spcPct val="115000"/>
              </a:lnSpc>
              <a:spcBef>
                <a:spcPts val="140"/>
              </a:spcBef>
              <a:spcAft>
                <a:spcPts val="140"/>
              </a:spcAft>
              <a:buFont typeface="+mj-lt"/>
              <a:buAutoNum type="alphaLcParenR"/>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je odluka o poništenju postupka javne nabavke bila suprotna odredbama ZJN ili podzakonskih akata; ili</a:t>
            </a:r>
          </a:p>
          <a:p>
            <a:pPr marL="457200" indent="-457200" algn="just">
              <a:lnSpc>
                <a:spcPct val="115000"/>
              </a:lnSpc>
              <a:spcBef>
                <a:spcPts val="140"/>
              </a:spcBef>
              <a:spcAft>
                <a:spcPts val="140"/>
              </a:spcAft>
              <a:buFont typeface="+mj-lt"/>
              <a:buAutoNum type="alphaLcParenR"/>
              <a:tabLst>
                <a:tab pos="457200" algn="l"/>
              </a:tabLst>
            </a:pP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457200" indent="-457200" algn="just">
              <a:lnSpc>
                <a:spcPct val="115000"/>
              </a:lnSpc>
              <a:spcBef>
                <a:spcPts val="140"/>
              </a:spcBef>
              <a:spcAft>
                <a:spcPts val="140"/>
              </a:spcAft>
              <a:buFont typeface="+mj-lt"/>
              <a:buAutoNum type="alphaLcParenR"/>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je odluka o izboru, koja je u korist jednog privrednog subjekta donesena bez učešća drugih subjekata u postupku, na osnovu odredbi ZJN ili podzakonskih akata bila nedopustiva; ili</a:t>
            </a:r>
          </a:p>
          <a:p>
            <a:pPr marL="457200" indent="-457200" algn="just">
              <a:lnSpc>
                <a:spcPct val="115000"/>
              </a:lnSpc>
              <a:spcBef>
                <a:spcPts val="140"/>
              </a:spcBef>
              <a:spcAft>
                <a:spcPts val="140"/>
              </a:spcAft>
              <a:buFont typeface="+mj-lt"/>
              <a:buAutoNum type="alphaLcParenR"/>
              <a:tabLst>
                <a:tab pos="457200" algn="l"/>
              </a:tabLst>
            </a:pP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457200" indent="-457200" algn="just">
              <a:lnSpc>
                <a:spcPct val="115000"/>
              </a:lnSpc>
              <a:spcBef>
                <a:spcPts val="140"/>
              </a:spcBef>
              <a:spcAft>
                <a:spcPts val="140"/>
              </a:spcAft>
              <a:buFont typeface="+mj-lt"/>
              <a:buAutoNum type="alphaLcParenR"/>
              <a:tabLst>
                <a:tab pos="457200" algn="l"/>
              </a:tabLst>
            </a:pPr>
            <a:r>
              <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UO, nakon znatnog prekoračenja roka za donošenje odluke i suprotno zahtjevu ponuđača da se nastavi postupak javne nabavke, postupak nije nastavio, niti ga je okončao odlukom o izboru najpovoljnijeg ponuđača, odnosno odlukom o poništenju.</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74367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928A86-5F3E-9DE0-C0AD-D577ED696AD8}"/>
              </a:ext>
            </a:extLst>
          </p:cNvPr>
          <p:cNvSpPr txBox="1"/>
          <p:nvPr/>
        </p:nvSpPr>
        <p:spPr>
          <a:xfrm>
            <a:off x="533400" y="117079"/>
            <a:ext cx="9067800" cy="7328801"/>
          </a:xfrm>
          <a:prstGeom prst="rect">
            <a:avLst/>
          </a:prstGeom>
          <a:noFill/>
        </p:spPr>
        <p:txBody>
          <a:bodyPr wrap="square">
            <a:spAutoFit/>
          </a:bodyPr>
          <a:lstStyle/>
          <a:p>
            <a:pPr algn="ctr">
              <a:lnSpc>
                <a:spcPct val="115000"/>
              </a:lnSpc>
              <a:spcBef>
                <a:spcPts val="140"/>
              </a:spcBef>
              <a:spcAft>
                <a:spcPts val="140"/>
              </a:spcAft>
              <a:tabLst>
                <a:tab pos="457200" algn="l"/>
              </a:tabLst>
            </a:pPr>
            <a:endPar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ctr">
              <a:lnSpc>
                <a:spcPct val="115000"/>
              </a:lnSpc>
              <a:spcBef>
                <a:spcPts val="140"/>
              </a:spcBef>
              <a:spcAft>
                <a:spcPts val="140"/>
              </a:spcAft>
              <a:tabLst>
                <a:tab pos="457200" algn="l"/>
              </a:tabLst>
            </a:pPr>
            <a:r>
              <a:rPr lang="sr-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ZABRANA POTPISIVANJA UGOVORA </a:t>
            </a:r>
            <a:r>
              <a:rPr lang="sr-Latn-BA" sz="2400" b="1"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NE PRIMJENJUJE </a:t>
            </a:r>
            <a:r>
              <a:rPr lang="sr-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SE: </a:t>
            </a:r>
          </a:p>
          <a:p>
            <a:pPr marL="0" marR="0" algn="ctr">
              <a:lnSpc>
                <a:spcPct val="115000"/>
              </a:lnSpc>
              <a:spcBef>
                <a:spcPts val="140"/>
              </a:spcBef>
              <a:spcAft>
                <a:spcPts val="140"/>
              </a:spcAft>
              <a:tabLst>
                <a:tab pos="457200" algn="l"/>
              </a:tabLst>
            </a:pPr>
            <a:endParaRPr lang="sr-Latn-BA" sz="24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457200" marR="0" indent="-457200" algn="just">
              <a:lnSpc>
                <a:spcPct val="115000"/>
              </a:lnSpc>
              <a:spcBef>
                <a:spcPts val="0"/>
              </a:spcBef>
              <a:spcAft>
                <a:spcPts val="0"/>
              </a:spcAft>
              <a:buClr>
                <a:schemeClr val="accent1"/>
              </a:buClr>
              <a:buFont typeface="Wingdings" panose="05000000000000000000" pitchFamily="2" charset="2"/>
              <a:buChar char="q"/>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ako je samo jedan ponuđač učestvovao u otvorenom postupku, pregovaračkom postupku bez objave obavještenja i u postupku dodjele ugovora o nabavci usluga iz Aneksa II. i njegova ponuda je izabrana </a:t>
            </a: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pod </a:t>
            </a:r>
            <a:r>
              <a:rPr lang="hr-BA"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uslovom</a:t>
            </a: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da nije objavljeno ex </a:t>
            </a:r>
            <a:r>
              <a:rPr lang="hr-BA" sz="2000" b="1"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ante</a:t>
            </a:r>
            <a:r>
              <a:rPr lang="hr-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obavještenje o transparentnosti</a:t>
            </a:r>
          </a:p>
          <a:p>
            <a:pPr marL="342900" marR="0" indent="-342900" algn="just">
              <a:lnSpc>
                <a:spcPct val="115000"/>
              </a:lnSpc>
              <a:spcBef>
                <a:spcPts val="0"/>
              </a:spcBef>
              <a:spcAft>
                <a:spcPts val="0"/>
              </a:spcAft>
              <a:buFont typeface="Wingdings" panose="05000000000000000000" pitchFamily="2" charset="2"/>
              <a:buChar char="q"/>
              <a:tabLst>
                <a:tab pos="457200" algn="l"/>
              </a:tabLst>
            </a:pP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q"/>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ako je samo jedan ponuđač učestvovao u drugoj fazi ograničenog postupka, pregovaračkog postupka s objavom obavještenja i takmičarskog dijaloga i njegova ponuda je izabrana</a:t>
            </a:r>
            <a:endPar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Font typeface="Wingdings" panose="05000000000000000000" pitchFamily="2" charset="2"/>
              <a:buChar char="q"/>
              <a:tabLst>
                <a:tab pos="457200" algn="l"/>
              </a:tabLst>
            </a:pP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q"/>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 slučaju dodjele ugovora u sklopu okvirnog sporazuma ili dinamičkog sistema kupovine</a:t>
            </a:r>
          </a:p>
          <a:p>
            <a:pPr algn="just">
              <a:lnSpc>
                <a:spcPct val="115000"/>
              </a:lnSpc>
              <a:tabLst>
                <a:tab pos="457200" algn="l"/>
              </a:tabLst>
            </a:pPr>
            <a:endParaRPr lang="sr-Latn-BA"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tabLst>
                <a:tab pos="457200" algn="l"/>
              </a:tabLst>
            </a:pPr>
            <a:r>
              <a:rPr lang="sr-Latn-BA" sz="2000"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Izjavljena žalba ne </a:t>
            </a:r>
            <a:r>
              <a:rPr lang="sr-Latn-BA" sz="2000" i="1" dirty="0" err="1">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sprečava</a:t>
            </a:r>
            <a:r>
              <a:rPr lang="sr-Latn-BA" sz="2000"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rPr>
              <a:t> potpisivanje ugovora o javnoj nabavci za lotove na koje nije izjavljena žalba.</a:t>
            </a:r>
            <a:endParaRPr lang="en-US" sz="2000" i="1"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R="0" algn="just">
              <a:lnSpc>
                <a:spcPct val="115000"/>
              </a:lnSpc>
              <a:spcBef>
                <a:spcPts val="0"/>
              </a:spcBef>
              <a:spcAft>
                <a:spcPts val="0"/>
              </a:spcAft>
              <a:tabLst>
                <a:tab pos="457200" algn="l"/>
              </a:tabLst>
            </a:pPr>
            <a:endPar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R="0" algn="just">
              <a:lnSpc>
                <a:spcPct val="115000"/>
              </a:lnSpc>
              <a:spcBef>
                <a:spcPts val="0"/>
              </a:spcBef>
              <a:spcAft>
                <a:spcPts val="0"/>
              </a:spcAft>
              <a:tabLst>
                <a:tab pos="457200" algn="l"/>
              </a:tabLst>
            </a:pPr>
            <a:endPar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R="0" algn="just">
              <a:lnSpc>
                <a:spcPct val="115000"/>
              </a:lnSpc>
              <a:spcBef>
                <a:spcPts val="140"/>
              </a:spcBef>
              <a:spcAft>
                <a:spcPts val="0"/>
              </a:spcAft>
              <a:tabLst>
                <a:tab pos="457200" algn="l"/>
              </a:tabLst>
            </a:pPr>
            <a:endParaRPr lang="en-US" sz="1800"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555794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AFFB19-BCF4-1E4B-02B3-AE7AF163CCFE}"/>
              </a:ext>
            </a:extLst>
          </p:cNvPr>
          <p:cNvSpPr txBox="1"/>
          <p:nvPr/>
        </p:nvSpPr>
        <p:spPr>
          <a:xfrm>
            <a:off x="457200" y="228600"/>
            <a:ext cx="9105900" cy="8391271"/>
          </a:xfrm>
          <a:prstGeom prst="rect">
            <a:avLst/>
          </a:prstGeom>
          <a:noFill/>
        </p:spPr>
        <p:txBody>
          <a:bodyPr wrap="square">
            <a:spAutoFit/>
          </a:bodyPr>
          <a:lstStyle/>
          <a:p>
            <a:pPr marR="0" algn="just">
              <a:lnSpc>
                <a:spcPct val="115000"/>
              </a:lnSpc>
              <a:spcBef>
                <a:spcPts val="0"/>
              </a:spcBef>
              <a:spcAft>
                <a:spcPts val="0"/>
              </a:spcAft>
              <a:buClr>
                <a:schemeClr val="accent1"/>
              </a:buClr>
              <a:tabLst>
                <a:tab pos="457200" algn="l"/>
              </a:tabLst>
            </a:pPr>
            <a:endParaRPr lang="hr-BA"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R="0" algn="just">
              <a:lnSpc>
                <a:spcPct val="115000"/>
              </a:lnSpc>
              <a:spcBef>
                <a:spcPts val="0"/>
              </a:spcBef>
              <a:spcAft>
                <a:spcPts val="0"/>
              </a:spcAft>
              <a:buClr>
                <a:schemeClr val="accent1"/>
              </a:buClr>
              <a:tabLst>
                <a:tab pos="457200" algn="l"/>
              </a:tabLst>
            </a:pPr>
            <a:endParaRPr lang="hr-BA" sz="2000" i="1"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R="0" algn="just">
              <a:lnSpc>
                <a:spcPct val="115000"/>
              </a:lnSpc>
              <a:spcBef>
                <a:spcPts val="0"/>
              </a:spcBef>
              <a:spcAft>
                <a:spcPts val="0"/>
              </a:spcAft>
              <a:buClr>
                <a:schemeClr val="accent1"/>
              </a:buClr>
              <a:tabLst>
                <a:tab pos="457200" algn="l"/>
              </a:tabLst>
            </a:pPr>
            <a:endPar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Clr>
                <a:schemeClr val="accent1"/>
              </a:buClr>
              <a:tabLst>
                <a:tab pos="457200" algn="l"/>
              </a:tabLst>
            </a:pPr>
            <a:r>
              <a:rPr lang="sr-Latn-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Svaki od učesnika postupka javne nabavke koji je pretrpio štetu zbog </a:t>
            </a:r>
            <a:r>
              <a:rPr lang="sr-Latn-BA" sz="20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povrede</a:t>
            </a:r>
            <a:r>
              <a:rPr lang="sr-Latn-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sr-Latn-BA"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Z</a:t>
            </a:r>
            <a:r>
              <a:rPr lang="sr-Latn-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JN ima mogućnost pokrenuti postupak za ostvarivanje prava na naknadu štete zbog izmakle dobiti </a:t>
            </a:r>
            <a:r>
              <a:rPr lang="sr-Latn-BA" sz="20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pred</a:t>
            </a:r>
            <a:r>
              <a:rPr lang="sr-Latn-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nadležnim sudom, prema općim propisima o naknadi štete.</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R="0" algn="just">
              <a:lnSpc>
                <a:spcPct val="115000"/>
              </a:lnSpc>
              <a:spcBef>
                <a:spcPts val="0"/>
              </a:spcBef>
              <a:spcAft>
                <a:spcPts val="0"/>
              </a:spcAft>
              <a:buClr>
                <a:schemeClr val="accent1"/>
              </a:buClr>
              <a:tabLst>
                <a:tab pos="457200" algn="l"/>
              </a:tabLst>
            </a:pPr>
            <a:endParaRPr lang="hr-BA"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R="0" algn="just">
              <a:lnSpc>
                <a:spcPct val="115000"/>
              </a:lnSpc>
              <a:spcBef>
                <a:spcPts val="0"/>
              </a:spcBef>
              <a:spcAft>
                <a:spcPts val="0"/>
              </a:spcAft>
              <a:buClr>
                <a:schemeClr val="accent1"/>
              </a:buClr>
              <a:tabLst>
                <a:tab pos="457200" algn="l"/>
              </a:tabLst>
            </a:pP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 slučaju odustajanja od žalbe, odbijanja ili odbacivanja žalbe, žalilac nema pravo na naknadu troškova žalbenog postupka.</a:t>
            </a: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
              <a:tabLst>
                <a:tab pos="457200" algn="l"/>
              </a:tabLst>
            </a:pPr>
            <a:endParaRPr lang="hr-BA"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Clr>
                <a:schemeClr val="accent1"/>
              </a:buClr>
              <a:tabLst>
                <a:tab pos="457200" algn="l"/>
              </a:tabLst>
            </a:pP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 slučaju djelomičnog usvajanja žalbe, URŽ može odlučiti da svaka stranka snosi svoje troškove, da se troškovi podijele na jednake dijelove ili da se podijele razmjerno usvajanju žalbe. </a:t>
            </a:r>
          </a:p>
          <a:p>
            <a:pPr algn="just">
              <a:lnSpc>
                <a:spcPct val="115000"/>
              </a:lnSpc>
              <a:buClr>
                <a:schemeClr val="accent1"/>
              </a:buClr>
              <a:tabLst>
                <a:tab pos="457200" algn="l"/>
              </a:tabLst>
            </a:pPr>
            <a:endParaRPr lang="hr-BA"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buClr>
                <a:schemeClr val="accent1"/>
              </a:buClr>
              <a:tabLst>
                <a:tab pos="457200" algn="l"/>
              </a:tabLst>
            </a:pP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 slučaju usvajanja žalbe, URŽ svojom odlukom nalaže ugovornom organu plaćanje troškova žalbenog postupka žaliocu u roku od osam dana od dana prijema rješenja URŽ-a.</a:t>
            </a:r>
          </a:p>
          <a:p>
            <a:pPr marL="342900" indent="-342900" algn="just">
              <a:lnSpc>
                <a:spcPct val="115000"/>
              </a:lnSpc>
              <a:buClr>
                <a:schemeClr val="accent1"/>
              </a:buClr>
              <a:buFont typeface="Wingdings" panose="05000000000000000000" pitchFamily="2" charset="2"/>
              <a:buChar char="§"/>
              <a:tabLst>
                <a:tab pos="457200" algn="l"/>
              </a:tabLst>
            </a:pPr>
            <a:endParaRPr lang="hr-BA" sz="2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indent="-342900" algn="just">
              <a:lnSpc>
                <a:spcPct val="115000"/>
              </a:lnSpc>
              <a:buClr>
                <a:schemeClr val="accent1"/>
              </a:buClr>
              <a:buFont typeface="Wingdings" panose="05000000000000000000" pitchFamily="2" charset="2"/>
              <a:buChar char="§"/>
              <a:tabLst>
                <a:tab pos="457200" algn="l"/>
              </a:tabLst>
            </a:pPr>
            <a:endParaRPr lang="en-US" sz="20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
              <a:tabLst>
                <a:tab pos="457200" algn="l"/>
              </a:tabLst>
            </a:pPr>
            <a:endParaRPr lang="hr-B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
              <a:tabLst>
                <a:tab pos="457200" algn="l"/>
              </a:tabLst>
            </a:pPr>
            <a:endParaRPr lang="hr-BA"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
              <a:tabLst>
                <a:tab pos="457200" algn="l"/>
              </a:tabLst>
            </a:pPr>
            <a:endParaRPr lang="hr-BA"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0"/>
              </a:spcBef>
              <a:spcAft>
                <a:spcPts val="0"/>
              </a:spcAft>
              <a:buClr>
                <a:schemeClr val="accent1"/>
              </a:buClr>
              <a:buFont typeface="Wingdings" panose="05000000000000000000" pitchFamily="2" charset="2"/>
              <a:buChar char="§"/>
              <a:tabLst>
                <a:tab pos="457200" algn="l"/>
              </a:tabLst>
            </a:pPr>
            <a:endParaRPr lang="en-US" sz="18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0"/>
              </a:spcBef>
              <a:spcAft>
                <a:spcPts val="0"/>
              </a:spcAft>
              <a:tabLst>
                <a:tab pos="457200" algn="l"/>
              </a:tabLst>
            </a:pPr>
            <a:endParaRPr lang="en-US" sz="18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306821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09F108-6123-D043-7883-3C0F1B35D924}"/>
              </a:ext>
            </a:extLst>
          </p:cNvPr>
          <p:cNvSpPr txBox="1"/>
          <p:nvPr/>
        </p:nvSpPr>
        <p:spPr>
          <a:xfrm>
            <a:off x="533400" y="685800"/>
            <a:ext cx="9067800" cy="5816977"/>
          </a:xfrm>
          <a:prstGeom prst="rect">
            <a:avLst/>
          </a:prstGeom>
          <a:noFill/>
        </p:spPr>
        <p:txBody>
          <a:bodyPr wrap="square">
            <a:spAutoFit/>
          </a:bodyPr>
          <a:lstStyle/>
          <a:p>
            <a:pPr lvl="2" fontAlgn="base"/>
            <a:r>
              <a:rPr lang="en-US" sz="2000" b="0" i="0" dirty="0">
                <a:solidFill>
                  <a:srgbClr val="212529"/>
                </a:solidFill>
                <a:effectLst>
                  <a:outerShdw blurRad="38100" dist="38100" dir="2700000" algn="tl">
                    <a:srgbClr val="000000">
                      <a:alpha val="43137"/>
                    </a:srgbClr>
                  </a:outerShdw>
                </a:effectLst>
                <a:latin typeface="system-ui"/>
              </a:rPr>
              <a:t>UKOLIKO UGOVORNI ORGAN USVAJA ŽALBU OBAVEZAN JE DA USVOJI I ADVOKATSKE TROŠKOVE.</a:t>
            </a:r>
            <a:endParaRPr lang="bs-Latn-BA" sz="2000" b="0" i="0" dirty="0">
              <a:solidFill>
                <a:srgbClr val="212529"/>
              </a:solidFill>
              <a:effectLst>
                <a:outerShdw blurRad="38100" dist="38100" dir="2700000" algn="tl">
                  <a:srgbClr val="000000">
                    <a:alpha val="43137"/>
                  </a:srgbClr>
                </a:outerShdw>
              </a:effectLst>
              <a:latin typeface="system-ui"/>
            </a:endParaRPr>
          </a:p>
          <a:p>
            <a:pPr algn="l" fontAlgn="base"/>
            <a:endParaRPr lang="bs-Latn-BA" dirty="0">
              <a:solidFill>
                <a:srgbClr val="212529"/>
              </a:solidFill>
              <a:latin typeface="system-ui"/>
            </a:endParaRPr>
          </a:p>
          <a:p>
            <a:pPr algn="l" fontAlgn="base"/>
            <a:r>
              <a:rPr lang="bs-Latn-BA" sz="2000" b="0" i="0" dirty="0">
                <a:solidFill>
                  <a:srgbClr val="212529"/>
                </a:solidFill>
                <a:effectLst>
                  <a:outerShdw blurRad="38100" dist="38100" dir="2700000" algn="tl">
                    <a:srgbClr val="000000">
                      <a:alpha val="43137"/>
                    </a:srgbClr>
                  </a:outerShdw>
                </a:effectLst>
                <a:latin typeface="system-ui"/>
              </a:rPr>
              <a:t>RJEŠENJE URŽ-a broj: JN2-03-07-1-1163-9/23 od 07.06.2023. godine</a:t>
            </a:r>
          </a:p>
          <a:p>
            <a:pPr algn="l" fontAlgn="base"/>
            <a:endParaRPr lang="bs-Latn-BA" dirty="0">
              <a:solidFill>
                <a:srgbClr val="212529"/>
              </a:solidFill>
              <a:latin typeface="system-ui"/>
            </a:endParaRPr>
          </a:p>
          <a:p>
            <a:pPr algn="just" fontAlgn="base"/>
            <a:r>
              <a:rPr lang="bs-Latn-BA" b="0" i="1" dirty="0">
                <a:solidFill>
                  <a:srgbClr val="212529"/>
                </a:solidFill>
                <a:effectLst/>
                <a:latin typeface="system-ui"/>
              </a:rPr>
              <a:t>„...</a:t>
            </a:r>
            <a:r>
              <a:rPr lang="en-US" b="0" i="1" dirty="0" err="1">
                <a:solidFill>
                  <a:srgbClr val="212529"/>
                </a:solidFill>
                <a:effectLst/>
                <a:latin typeface="system-ui"/>
              </a:rPr>
              <a:t>ugovorno</a:t>
            </a:r>
            <a:r>
              <a:rPr lang="en-US" b="0" i="1" dirty="0">
                <a:solidFill>
                  <a:srgbClr val="212529"/>
                </a:solidFill>
                <a:effectLst/>
                <a:latin typeface="system-ui"/>
              </a:rPr>
              <a:t> </a:t>
            </a:r>
            <a:r>
              <a:rPr lang="en-US" b="0" i="1" dirty="0" err="1">
                <a:solidFill>
                  <a:srgbClr val="212529"/>
                </a:solidFill>
                <a:effectLst/>
                <a:latin typeface="system-ui"/>
              </a:rPr>
              <a:t>tijelo</a:t>
            </a:r>
            <a:r>
              <a:rPr lang="en-US" b="0" i="1" dirty="0">
                <a:solidFill>
                  <a:srgbClr val="212529"/>
                </a:solidFill>
                <a:effectLst/>
                <a:latin typeface="system-ui"/>
              </a:rPr>
              <a:t> </a:t>
            </a:r>
            <a:r>
              <a:rPr lang="en-US" b="0" i="1" dirty="0" err="1">
                <a:solidFill>
                  <a:srgbClr val="212529"/>
                </a:solidFill>
                <a:effectLst/>
                <a:latin typeface="system-ui"/>
              </a:rPr>
              <a:t>kao</a:t>
            </a:r>
            <a:r>
              <a:rPr lang="en-US" b="0" i="1" dirty="0">
                <a:solidFill>
                  <a:srgbClr val="212529"/>
                </a:solidFill>
                <a:effectLst/>
                <a:latin typeface="system-ui"/>
              </a:rPr>
              <a:t> </a:t>
            </a:r>
            <a:r>
              <a:rPr lang="en-US" b="0" i="1" dirty="0" err="1">
                <a:solidFill>
                  <a:srgbClr val="212529"/>
                </a:solidFill>
                <a:effectLst/>
                <a:latin typeface="system-ui"/>
              </a:rPr>
              <a:t>stranka</a:t>
            </a:r>
            <a:r>
              <a:rPr lang="en-US" b="0" i="1" dirty="0">
                <a:solidFill>
                  <a:srgbClr val="212529"/>
                </a:solidFill>
                <a:effectLst/>
                <a:latin typeface="system-ui"/>
              </a:rPr>
              <a:t> </a:t>
            </a:r>
            <a:r>
              <a:rPr lang="en-US" b="0" i="1" dirty="0" err="1">
                <a:solidFill>
                  <a:srgbClr val="212529"/>
                </a:solidFill>
                <a:effectLst/>
                <a:latin typeface="system-ui"/>
              </a:rPr>
              <a:t>na</a:t>
            </a:r>
            <a:r>
              <a:rPr lang="en-US" b="0" i="1" dirty="0">
                <a:solidFill>
                  <a:srgbClr val="212529"/>
                </a:solidFill>
                <a:effectLst/>
                <a:latin typeface="system-ui"/>
              </a:rPr>
              <a:t> </a:t>
            </a:r>
            <a:r>
              <a:rPr lang="en-US" b="0" i="1" dirty="0" err="1">
                <a:solidFill>
                  <a:srgbClr val="212529"/>
                </a:solidFill>
                <a:effectLst/>
                <a:latin typeface="system-ui"/>
              </a:rPr>
              <a:t>čiju</a:t>
            </a:r>
            <a:r>
              <a:rPr lang="en-US" b="0" i="1" dirty="0">
                <a:solidFill>
                  <a:srgbClr val="212529"/>
                </a:solidFill>
                <a:effectLst/>
                <a:latin typeface="system-ui"/>
              </a:rPr>
              <a:t> je </a:t>
            </a:r>
            <a:r>
              <a:rPr lang="en-US" b="0" i="1" dirty="0" err="1">
                <a:solidFill>
                  <a:srgbClr val="212529"/>
                </a:solidFill>
                <a:effectLst/>
                <a:latin typeface="system-ui"/>
              </a:rPr>
              <a:t>štetu</a:t>
            </a:r>
            <a:r>
              <a:rPr lang="en-US" b="0" i="1" dirty="0">
                <a:solidFill>
                  <a:srgbClr val="212529"/>
                </a:solidFill>
                <a:effectLst/>
                <a:latin typeface="system-ui"/>
              </a:rPr>
              <a:t> </a:t>
            </a:r>
            <a:r>
              <a:rPr lang="en-US" b="0" i="1" dirty="0" err="1">
                <a:solidFill>
                  <a:srgbClr val="212529"/>
                </a:solidFill>
                <a:effectLst/>
                <a:latin typeface="system-ui"/>
              </a:rPr>
              <a:t>žalbeni</a:t>
            </a:r>
            <a:r>
              <a:rPr lang="en-US" b="0" i="1" dirty="0">
                <a:solidFill>
                  <a:srgbClr val="212529"/>
                </a:solidFill>
                <a:effectLst/>
                <a:latin typeface="system-ui"/>
              </a:rPr>
              <a:t> </a:t>
            </a:r>
            <a:r>
              <a:rPr lang="en-US" b="0" i="1" dirty="0" err="1">
                <a:solidFill>
                  <a:srgbClr val="212529"/>
                </a:solidFill>
                <a:effectLst/>
                <a:latin typeface="system-ui"/>
              </a:rPr>
              <a:t>postupak</a:t>
            </a:r>
            <a:r>
              <a:rPr lang="en-US" b="0" i="1" dirty="0">
                <a:solidFill>
                  <a:srgbClr val="212529"/>
                </a:solidFill>
                <a:effectLst/>
                <a:latin typeface="system-ui"/>
              </a:rPr>
              <a:t> </a:t>
            </a:r>
            <a:r>
              <a:rPr lang="en-US" b="0" i="1" dirty="0" err="1">
                <a:solidFill>
                  <a:srgbClr val="212529"/>
                </a:solidFill>
                <a:effectLst/>
                <a:latin typeface="system-ui"/>
              </a:rPr>
              <a:t>okončan</a:t>
            </a:r>
            <a:r>
              <a:rPr lang="en-US" b="0" i="1" dirty="0">
                <a:solidFill>
                  <a:srgbClr val="212529"/>
                </a:solidFill>
                <a:effectLst/>
                <a:latin typeface="system-ui"/>
              </a:rPr>
              <a:t> </a:t>
            </a:r>
            <a:r>
              <a:rPr lang="en-US" b="0" i="1" dirty="0" err="1">
                <a:solidFill>
                  <a:srgbClr val="212529"/>
                </a:solidFill>
                <a:effectLst/>
                <a:latin typeface="system-ui"/>
              </a:rPr>
              <a:t>dužna</a:t>
            </a:r>
            <a:r>
              <a:rPr lang="en-US" b="0" i="1" dirty="0">
                <a:solidFill>
                  <a:srgbClr val="212529"/>
                </a:solidFill>
                <a:effectLst/>
                <a:latin typeface="system-ui"/>
              </a:rPr>
              <a:t> </a:t>
            </a:r>
            <a:r>
              <a:rPr lang="en-US" b="0" i="1" dirty="0" err="1">
                <a:solidFill>
                  <a:srgbClr val="212529"/>
                </a:solidFill>
                <a:effectLst/>
                <a:latin typeface="system-ui"/>
              </a:rPr>
              <a:t>protivnoj</a:t>
            </a:r>
            <a:r>
              <a:rPr lang="en-US" b="0" i="1" dirty="0">
                <a:solidFill>
                  <a:srgbClr val="212529"/>
                </a:solidFill>
                <a:effectLst/>
                <a:latin typeface="system-ui"/>
              </a:rPr>
              <a:t> </a:t>
            </a:r>
            <a:r>
              <a:rPr lang="en-US" b="0" i="1" dirty="0" err="1">
                <a:solidFill>
                  <a:srgbClr val="212529"/>
                </a:solidFill>
                <a:effectLst/>
                <a:latin typeface="system-ui"/>
              </a:rPr>
              <a:t>stranci</a:t>
            </a:r>
            <a:r>
              <a:rPr lang="en-US" b="0" i="1" dirty="0">
                <a:solidFill>
                  <a:srgbClr val="212529"/>
                </a:solidFill>
                <a:effectLst/>
                <a:latin typeface="system-ui"/>
              </a:rPr>
              <a:t> </a:t>
            </a:r>
            <a:r>
              <a:rPr lang="en-US" b="0" i="1" dirty="0" err="1">
                <a:solidFill>
                  <a:srgbClr val="212529"/>
                </a:solidFill>
                <a:effectLst/>
                <a:latin typeface="system-ui"/>
              </a:rPr>
              <a:t>nadoknaditi</a:t>
            </a:r>
            <a:r>
              <a:rPr lang="en-US" b="0" i="1" dirty="0">
                <a:solidFill>
                  <a:srgbClr val="212529"/>
                </a:solidFill>
                <a:effectLst/>
                <a:latin typeface="system-ui"/>
              </a:rPr>
              <a:t> </a:t>
            </a:r>
            <a:r>
              <a:rPr lang="en-US" b="0" i="1" dirty="0" err="1">
                <a:solidFill>
                  <a:srgbClr val="212529"/>
                </a:solidFill>
                <a:effectLst/>
                <a:latin typeface="system-ui"/>
              </a:rPr>
              <a:t>jasno</a:t>
            </a:r>
            <a:r>
              <a:rPr lang="en-US" b="0" i="1" dirty="0">
                <a:solidFill>
                  <a:srgbClr val="212529"/>
                </a:solidFill>
                <a:effectLst/>
                <a:latin typeface="system-ui"/>
              </a:rPr>
              <a:t> </a:t>
            </a:r>
            <a:r>
              <a:rPr lang="en-US" b="0" i="1" dirty="0" err="1">
                <a:solidFill>
                  <a:srgbClr val="212529"/>
                </a:solidFill>
                <a:effectLst/>
                <a:latin typeface="system-ui"/>
              </a:rPr>
              <a:t>precizirane</a:t>
            </a:r>
            <a:r>
              <a:rPr lang="en-US" b="0" i="1" dirty="0">
                <a:solidFill>
                  <a:srgbClr val="212529"/>
                </a:solidFill>
                <a:effectLst/>
                <a:latin typeface="system-ui"/>
              </a:rPr>
              <a:t> </a:t>
            </a:r>
            <a:r>
              <a:rPr lang="en-US" b="0" i="1" dirty="0" err="1">
                <a:solidFill>
                  <a:srgbClr val="212529"/>
                </a:solidFill>
                <a:effectLst/>
                <a:latin typeface="system-ui"/>
              </a:rPr>
              <a:t>opravdane</a:t>
            </a:r>
            <a:r>
              <a:rPr lang="en-US" b="0" i="1" dirty="0">
                <a:solidFill>
                  <a:srgbClr val="212529"/>
                </a:solidFill>
                <a:effectLst/>
                <a:latin typeface="system-ui"/>
              </a:rPr>
              <a:t> </a:t>
            </a:r>
            <a:r>
              <a:rPr lang="en-US" b="0" i="1" dirty="0" err="1">
                <a:solidFill>
                  <a:srgbClr val="212529"/>
                </a:solidFill>
                <a:effectLst/>
                <a:latin typeface="system-ui"/>
              </a:rPr>
              <a:t>troškove</a:t>
            </a:r>
            <a:r>
              <a:rPr lang="en-US" b="0" i="1" dirty="0">
                <a:solidFill>
                  <a:srgbClr val="212529"/>
                </a:solidFill>
                <a:effectLst/>
                <a:latin typeface="system-ui"/>
              </a:rPr>
              <a:t> koji </a:t>
            </a:r>
            <a:r>
              <a:rPr lang="en-US" b="0" i="1" dirty="0" err="1">
                <a:solidFill>
                  <a:srgbClr val="212529"/>
                </a:solidFill>
                <a:effectLst/>
                <a:latin typeface="system-ui"/>
              </a:rPr>
              <a:t>su</a:t>
            </a:r>
            <a:r>
              <a:rPr lang="en-US" b="0" i="1" dirty="0">
                <a:solidFill>
                  <a:srgbClr val="212529"/>
                </a:solidFill>
                <a:effectLst/>
                <a:latin typeface="system-ui"/>
              </a:rPr>
              <a:t> </a:t>
            </a:r>
            <a:r>
              <a:rPr lang="en-US" b="0" i="1" dirty="0" err="1">
                <a:solidFill>
                  <a:srgbClr val="212529"/>
                </a:solidFill>
                <a:effectLst/>
                <a:latin typeface="system-ui"/>
              </a:rPr>
              <a:t>joj</a:t>
            </a:r>
            <a:r>
              <a:rPr lang="en-US" b="0" i="1" dirty="0">
                <a:solidFill>
                  <a:srgbClr val="212529"/>
                </a:solidFill>
                <a:effectLst/>
                <a:latin typeface="system-ui"/>
              </a:rPr>
              <a:t> </a:t>
            </a:r>
            <a:r>
              <a:rPr lang="en-US" b="0" i="1" dirty="0" err="1">
                <a:solidFill>
                  <a:srgbClr val="212529"/>
                </a:solidFill>
                <a:effectLst/>
                <a:latin typeface="system-ui"/>
              </a:rPr>
              <a:t>nastali</a:t>
            </a:r>
            <a:r>
              <a:rPr lang="en-US" b="0" i="1" dirty="0">
                <a:solidFill>
                  <a:srgbClr val="212529"/>
                </a:solidFill>
                <a:effectLst/>
                <a:latin typeface="system-ui"/>
              </a:rPr>
              <a:t> </a:t>
            </a:r>
            <a:r>
              <a:rPr lang="en-US" b="0" i="1" dirty="0" err="1">
                <a:solidFill>
                  <a:srgbClr val="212529"/>
                </a:solidFill>
                <a:effectLst/>
                <a:latin typeface="system-ui"/>
              </a:rPr>
              <a:t>sudjelovanjem</a:t>
            </a:r>
            <a:r>
              <a:rPr lang="en-US" b="0" i="1" dirty="0">
                <a:solidFill>
                  <a:srgbClr val="212529"/>
                </a:solidFill>
                <a:effectLst/>
                <a:latin typeface="system-ui"/>
              </a:rPr>
              <a:t> u </a:t>
            </a:r>
            <a:r>
              <a:rPr lang="en-US" b="0" i="1" dirty="0" err="1">
                <a:solidFill>
                  <a:srgbClr val="212529"/>
                </a:solidFill>
                <a:effectLst/>
                <a:latin typeface="system-ui"/>
              </a:rPr>
              <a:t>žalbenom</a:t>
            </a:r>
            <a:r>
              <a:rPr lang="en-US" b="0" i="1" dirty="0">
                <a:solidFill>
                  <a:srgbClr val="212529"/>
                </a:solidFill>
                <a:effectLst/>
                <a:latin typeface="system-ui"/>
              </a:rPr>
              <a:t> </a:t>
            </a:r>
            <a:r>
              <a:rPr lang="en-US" b="0" i="1" dirty="0" err="1">
                <a:solidFill>
                  <a:srgbClr val="212529"/>
                </a:solidFill>
                <a:effectLst/>
                <a:latin typeface="system-ui"/>
              </a:rPr>
              <a:t>postupku</a:t>
            </a:r>
            <a:r>
              <a:rPr lang="en-US" b="0" i="1" dirty="0">
                <a:solidFill>
                  <a:srgbClr val="212529"/>
                </a:solidFill>
                <a:effectLst/>
                <a:latin typeface="system-ui"/>
              </a:rPr>
              <a:t>, </a:t>
            </a:r>
            <a:r>
              <a:rPr lang="en-US" b="0" i="1" dirty="0" err="1">
                <a:solidFill>
                  <a:srgbClr val="212529"/>
                </a:solidFill>
                <a:effectLst/>
                <a:latin typeface="system-ui"/>
              </a:rPr>
              <a:t>jer</a:t>
            </a:r>
            <a:r>
              <a:rPr lang="en-US" b="0" i="1" dirty="0">
                <a:solidFill>
                  <a:srgbClr val="212529"/>
                </a:solidFill>
                <a:effectLst/>
                <a:latin typeface="system-ui"/>
              </a:rPr>
              <a:t> je </a:t>
            </a:r>
            <a:r>
              <a:rPr lang="en-US" b="0" i="1" dirty="0" err="1">
                <a:solidFill>
                  <a:srgbClr val="212529"/>
                </a:solidFill>
                <a:effectLst/>
                <a:latin typeface="system-ui"/>
              </a:rPr>
              <a:t>ugovorno</a:t>
            </a:r>
            <a:r>
              <a:rPr lang="en-US" b="0" i="1" dirty="0">
                <a:solidFill>
                  <a:srgbClr val="212529"/>
                </a:solidFill>
                <a:effectLst/>
                <a:latin typeface="system-ui"/>
              </a:rPr>
              <a:t> </a:t>
            </a:r>
            <a:r>
              <a:rPr lang="en-US" b="0" i="1" dirty="0" err="1">
                <a:solidFill>
                  <a:srgbClr val="212529"/>
                </a:solidFill>
                <a:effectLst/>
                <a:latin typeface="system-ui"/>
              </a:rPr>
              <a:t>tijelo</a:t>
            </a:r>
            <a:r>
              <a:rPr lang="en-US" b="0" i="1" dirty="0">
                <a:solidFill>
                  <a:srgbClr val="212529"/>
                </a:solidFill>
                <a:effectLst/>
                <a:latin typeface="system-ui"/>
              </a:rPr>
              <a:t> </a:t>
            </a:r>
            <a:r>
              <a:rPr lang="en-US" b="0" i="1" dirty="0" err="1">
                <a:solidFill>
                  <a:srgbClr val="212529"/>
                </a:solidFill>
                <a:effectLst/>
                <a:latin typeface="system-ui"/>
              </a:rPr>
              <a:t>svojom</a:t>
            </a:r>
            <a:r>
              <a:rPr lang="en-US" b="0" i="1" dirty="0">
                <a:solidFill>
                  <a:srgbClr val="212529"/>
                </a:solidFill>
                <a:effectLst/>
                <a:latin typeface="system-ui"/>
              </a:rPr>
              <a:t> </a:t>
            </a:r>
            <a:r>
              <a:rPr lang="en-US" b="0" i="1" dirty="0" err="1">
                <a:solidFill>
                  <a:srgbClr val="212529"/>
                </a:solidFill>
                <a:effectLst/>
                <a:latin typeface="system-ui"/>
              </a:rPr>
              <a:t>neusklađenom</a:t>
            </a:r>
            <a:r>
              <a:rPr lang="en-US" b="0" i="1" dirty="0">
                <a:solidFill>
                  <a:srgbClr val="212529"/>
                </a:solidFill>
                <a:effectLst/>
                <a:latin typeface="system-ui"/>
              </a:rPr>
              <a:t> </a:t>
            </a:r>
            <a:r>
              <a:rPr lang="en-US" b="0" i="1" dirty="0" err="1">
                <a:solidFill>
                  <a:srgbClr val="212529"/>
                </a:solidFill>
                <a:effectLst/>
                <a:latin typeface="system-ui"/>
              </a:rPr>
              <a:t>tenderskom</a:t>
            </a:r>
            <a:r>
              <a:rPr lang="en-US" b="0" i="1" dirty="0">
                <a:solidFill>
                  <a:srgbClr val="212529"/>
                </a:solidFill>
                <a:effectLst/>
                <a:latin typeface="system-ui"/>
              </a:rPr>
              <a:t> </a:t>
            </a:r>
            <a:r>
              <a:rPr lang="en-US" b="0" i="1" dirty="0" err="1">
                <a:solidFill>
                  <a:srgbClr val="212529"/>
                </a:solidFill>
                <a:effectLst/>
                <a:latin typeface="system-ui"/>
              </a:rPr>
              <a:t>dokumentacijom</a:t>
            </a:r>
            <a:r>
              <a:rPr lang="en-US" b="0" i="1" dirty="0">
                <a:solidFill>
                  <a:srgbClr val="212529"/>
                </a:solidFill>
                <a:effectLst/>
                <a:latin typeface="system-ui"/>
              </a:rPr>
              <a:t> </a:t>
            </a:r>
            <a:r>
              <a:rPr lang="en-US" b="0" i="1" dirty="0" err="1">
                <a:solidFill>
                  <a:srgbClr val="212529"/>
                </a:solidFill>
                <a:effectLst/>
                <a:latin typeface="system-ui"/>
              </a:rPr>
              <a:t>sa</a:t>
            </a:r>
            <a:r>
              <a:rPr lang="en-US" b="0" i="1" dirty="0">
                <a:solidFill>
                  <a:srgbClr val="212529"/>
                </a:solidFill>
                <a:effectLst/>
                <a:latin typeface="system-ui"/>
              </a:rPr>
              <a:t> </a:t>
            </a:r>
            <a:r>
              <a:rPr lang="en-US" b="0" i="1" dirty="0" err="1">
                <a:solidFill>
                  <a:srgbClr val="212529"/>
                </a:solidFill>
                <a:effectLst/>
                <a:latin typeface="system-ui"/>
              </a:rPr>
              <a:t>zakonom</a:t>
            </a:r>
            <a:r>
              <a:rPr lang="en-US" b="0" i="1" dirty="0">
                <a:solidFill>
                  <a:srgbClr val="212529"/>
                </a:solidFill>
                <a:effectLst/>
                <a:latin typeface="system-ui"/>
              </a:rPr>
              <a:t> i </a:t>
            </a:r>
            <a:r>
              <a:rPr lang="en-US" b="0" i="1" dirty="0" err="1">
                <a:solidFill>
                  <a:srgbClr val="212529"/>
                </a:solidFill>
                <a:effectLst/>
                <a:latin typeface="system-ui"/>
              </a:rPr>
              <a:t>podzakonskim</a:t>
            </a:r>
            <a:r>
              <a:rPr lang="en-US" b="0" i="1" dirty="0">
                <a:solidFill>
                  <a:srgbClr val="212529"/>
                </a:solidFill>
                <a:effectLst/>
                <a:latin typeface="system-ui"/>
              </a:rPr>
              <a:t> </a:t>
            </a:r>
            <a:r>
              <a:rPr lang="en-US" b="0" i="1" dirty="0" err="1">
                <a:solidFill>
                  <a:srgbClr val="212529"/>
                </a:solidFill>
                <a:effectLst/>
                <a:latin typeface="system-ui"/>
              </a:rPr>
              <a:t>aktima</a:t>
            </a:r>
            <a:r>
              <a:rPr lang="en-US" b="0" i="1" dirty="0">
                <a:solidFill>
                  <a:srgbClr val="212529"/>
                </a:solidFill>
                <a:effectLst/>
                <a:latin typeface="system-ui"/>
              </a:rPr>
              <a:t> </a:t>
            </a:r>
            <a:r>
              <a:rPr lang="en-US" b="0" i="1" dirty="0" err="1">
                <a:solidFill>
                  <a:srgbClr val="212529"/>
                </a:solidFill>
                <a:effectLst/>
                <a:latin typeface="system-ui"/>
              </a:rPr>
              <a:t>pruzrokovalo</a:t>
            </a:r>
            <a:r>
              <a:rPr lang="en-US" b="0" i="1" dirty="0">
                <a:solidFill>
                  <a:srgbClr val="212529"/>
                </a:solidFill>
                <a:effectLst/>
                <a:latin typeface="system-ui"/>
              </a:rPr>
              <a:t> to da je </a:t>
            </a:r>
            <a:r>
              <a:rPr lang="en-US" b="0" i="1" dirty="0" err="1">
                <a:solidFill>
                  <a:srgbClr val="212529"/>
                </a:solidFill>
                <a:effectLst/>
                <a:latin typeface="system-ui"/>
              </a:rPr>
              <a:t>žalitelj</a:t>
            </a:r>
            <a:r>
              <a:rPr lang="en-US" b="0" i="1" dirty="0">
                <a:solidFill>
                  <a:srgbClr val="212529"/>
                </a:solidFill>
                <a:effectLst/>
                <a:latin typeface="system-ui"/>
              </a:rPr>
              <a:t> </a:t>
            </a:r>
            <a:r>
              <a:rPr lang="en-US" b="0" i="1" dirty="0" err="1">
                <a:solidFill>
                  <a:srgbClr val="212529"/>
                </a:solidFill>
                <a:effectLst/>
                <a:latin typeface="system-ui"/>
              </a:rPr>
              <a:t>izjavio</a:t>
            </a:r>
            <a:r>
              <a:rPr lang="en-US" b="0" i="1" dirty="0">
                <a:solidFill>
                  <a:srgbClr val="212529"/>
                </a:solidFill>
                <a:effectLst/>
                <a:latin typeface="system-ui"/>
              </a:rPr>
              <a:t> </a:t>
            </a:r>
            <a:r>
              <a:rPr lang="en-US" b="0" i="1" dirty="0" err="1">
                <a:solidFill>
                  <a:srgbClr val="212529"/>
                </a:solidFill>
                <a:effectLst/>
                <a:latin typeface="system-ui"/>
              </a:rPr>
              <a:t>žalbu</a:t>
            </a:r>
            <a:r>
              <a:rPr lang="en-US" b="0" i="1" dirty="0">
                <a:solidFill>
                  <a:srgbClr val="212529"/>
                </a:solidFill>
                <a:effectLst/>
                <a:latin typeface="system-ui"/>
              </a:rPr>
              <a:t> </a:t>
            </a:r>
            <a:r>
              <a:rPr lang="en-US" b="0" i="1" dirty="0" err="1">
                <a:solidFill>
                  <a:srgbClr val="212529"/>
                </a:solidFill>
                <a:effectLst/>
                <a:latin typeface="system-ui"/>
              </a:rPr>
              <a:t>na</a:t>
            </a:r>
            <a:r>
              <a:rPr lang="en-US" b="0" i="1" dirty="0">
                <a:solidFill>
                  <a:srgbClr val="212529"/>
                </a:solidFill>
                <a:effectLst/>
                <a:latin typeface="system-ui"/>
              </a:rPr>
              <a:t> TD, a </a:t>
            </a:r>
            <a:r>
              <a:rPr lang="en-US" b="0" i="1" dirty="0" err="1">
                <a:solidFill>
                  <a:srgbClr val="212529"/>
                </a:solidFill>
                <a:effectLst/>
                <a:latin typeface="system-ui"/>
              </a:rPr>
              <a:t>nesporno</a:t>
            </a:r>
            <a:r>
              <a:rPr lang="en-US" b="0" i="1" dirty="0">
                <a:solidFill>
                  <a:srgbClr val="212529"/>
                </a:solidFill>
                <a:effectLst/>
                <a:latin typeface="system-ui"/>
              </a:rPr>
              <a:t> je da je </a:t>
            </a:r>
            <a:r>
              <a:rPr lang="en-US" b="0" i="1" dirty="0" err="1">
                <a:solidFill>
                  <a:srgbClr val="212529"/>
                </a:solidFill>
                <a:effectLst/>
                <a:latin typeface="system-ui"/>
              </a:rPr>
              <a:t>žalitelj</a:t>
            </a:r>
            <a:r>
              <a:rPr lang="en-US" b="0" i="1" dirty="0">
                <a:solidFill>
                  <a:srgbClr val="212529"/>
                </a:solidFill>
                <a:effectLst/>
                <a:latin typeface="system-ui"/>
              </a:rPr>
              <a:t> </a:t>
            </a:r>
            <a:r>
              <a:rPr lang="en-US" b="0" i="1" dirty="0" err="1">
                <a:solidFill>
                  <a:srgbClr val="212529"/>
                </a:solidFill>
                <a:effectLst/>
                <a:latin typeface="system-ui"/>
              </a:rPr>
              <a:t>kao</a:t>
            </a:r>
            <a:r>
              <a:rPr lang="en-US" b="0" i="1" dirty="0">
                <a:solidFill>
                  <a:srgbClr val="212529"/>
                </a:solidFill>
                <a:effectLst/>
                <a:latin typeface="system-ui"/>
              </a:rPr>
              <a:t> </a:t>
            </a:r>
            <a:r>
              <a:rPr lang="en-US" b="0" i="1" dirty="0" err="1">
                <a:solidFill>
                  <a:srgbClr val="212529"/>
                </a:solidFill>
                <a:effectLst/>
                <a:latin typeface="system-ui"/>
              </a:rPr>
              <a:t>stranka</a:t>
            </a:r>
            <a:r>
              <a:rPr lang="en-US" b="0" i="1" dirty="0">
                <a:solidFill>
                  <a:srgbClr val="212529"/>
                </a:solidFill>
                <a:effectLst/>
                <a:latin typeface="system-ui"/>
              </a:rPr>
              <a:t> u </a:t>
            </a:r>
            <a:r>
              <a:rPr lang="en-US" b="0" i="1" dirty="0" err="1">
                <a:solidFill>
                  <a:srgbClr val="212529"/>
                </a:solidFill>
                <a:effectLst/>
                <a:latin typeface="system-ui"/>
              </a:rPr>
              <a:t>postupku</a:t>
            </a:r>
            <a:r>
              <a:rPr lang="en-US" b="0" i="1" dirty="0">
                <a:solidFill>
                  <a:srgbClr val="212529"/>
                </a:solidFill>
                <a:effectLst/>
                <a:latin typeface="system-ui"/>
              </a:rPr>
              <a:t> </a:t>
            </a:r>
            <a:r>
              <a:rPr lang="en-US" b="0" i="1" dirty="0" err="1">
                <a:solidFill>
                  <a:srgbClr val="212529"/>
                </a:solidFill>
                <a:effectLst/>
                <a:latin typeface="system-ui"/>
              </a:rPr>
              <a:t>imao</a:t>
            </a:r>
            <a:r>
              <a:rPr lang="en-US" b="0" i="1" dirty="0">
                <a:solidFill>
                  <a:srgbClr val="212529"/>
                </a:solidFill>
                <a:effectLst/>
                <a:latin typeface="system-ui"/>
              </a:rPr>
              <a:t> </a:t>
            </a:r>
            <a:r>
              <a:rPr lang="en-US" b="0" i="1" dirty="0" err="1">
                <a:solidFill>
                  <a:srgbClr val="212529"/>
                </a:solidFill>
                <a:effectLst/>
                <a:latin typeface="system-ui"/>
              </a:rPr>
              <a:t>pravo</a:t>
            </a:r>
            <a:r>
              <a:rPr lang="en-US" b="0" i="1" dirty="0">
                <a:solidFill>
                  <a:srgbClr val="212529"/>
                </a:solidFill>
                <a:effectLst/>
                <a:latin typeface="system-ui"/>
              </a:rPr>
              <a:t> </a:t>
            </a:r>
            <a:r>
              <a:rPr lang="en-US" b="0" i="1" dirty="0" err="1">
                <a:solidFill>
                  <a:srgbClr val="212529"/>
                </a:solidFill>
                <a:effectLst/>
                <a:latin typeface="system-ui"/>
              </a:rPr>
              <a:t>zatražiti</a:t>
            </a:r>
            <a:r>
              <a:rPr lang="en-US" b="0" i="1" dirty="0">
                <a:solidFill>
                  <a:srgbClr val="212529"/>
                </a:solidFill>
                <a:effectLst/>
                <a:latin typeface="system-ui"/>
              </a:rPr>
              <a:t> </a:t>
            </a:r>
            <a:r>
              <a:rPr lang="en-US" b="0" i="1" dirty="0" err="1">
                <a:solidFill>
                  <a:srgbClr val="212529"/>
                </a:solidFill>
                <a:effectLst/>
                <a:latin typeface="system-ui"/>
              </a:rPr>
              <a:t>stručnu</a:t>
            </a:r>
            <a:r>
              <a:rPr lang="en-US" b="0" i="1" dirty="0">
                <a:solidFill>
                  <a:srgbClr val="212529"/>
                </a:solidFill>
                <a:effectLst/>
                <a:latin typeface="system-ui"/>
              </a:rPr>
              <a:t> </a:t>
            </a:r>
            <a:r>
              <a:rPr lang="en-US" b="0" i="1" dirty="0" err="1">
                <a:solidFill>
                  <a:srgbClr val="212529"/>
                </a:solidFill>
                <a:effectLst/>
                <a:latin typeface="system-ui"/>
              </a:rPr>
              <a:t>pomoć</a:t>
            </a:r>
            <a:r>
              <a:rPr lang="en-US" b="0" i="1" dirty="0">
                <a:solidFill>
                  <a:srgbClr val="212529"/>
                </a:solidFill>
                <a:effectLst/>
                <a:latin typeface="system-ui"/>
              </a:rPr>
              <a:t> za </a:t>
            </a:r>
            <a:r>
              <a:rPr lang="en-US" b="0" i="1" dirty="0" err="1">
                <a:solidFill>
                  <a:srgbClr val="212529"/>
                </a:solidFill>
                <a:effectLst/>
                <a:latin typeface="system-ui"/>
              </a:rPr>
              <a:t>sastav</a:t>
            </a:r>
            <a:r>
              <a:rPr lang="en-US" b="0" i="1" dirty="0">
                <a:solidFill>
                  <a:srgbClr val="212529"/>
                </a:solidFill>
                <a:effectLst/>
                <a:latin typeface="system-ui"/>
              </a:rPr>
              <a:t> </a:t>
            </a:r>
            <a:r>
              <a:rPr lang="en-US" b="0" i="1" dirty="0" err="1">
                <a:solidFill>
                  <a:srgbClr val="212529"/>
                </a:solidFill>
                <a:effectLst/>
                <a:latin typeface="system-ui"/>
              </a:rPr>
              <a:t>žalbe</a:t>
            </a:r>
            <a:r>
              <a:rPr lang="en-US" b="0" i="1" dirty="0">
                <a:solidFill>
                  <a:srgbClr val="212529"/>
                </a:solidFill>
                <a:effectLst/>
                <a:latin typeface="system-ui"/>
              </a:rPr>
              <a:t> </a:t>
            </a:r>
            <a:r>
              <a:rPr lang="en-US" b="0" i="1" dirty="0" err="1">
                <a:solidFill>
                  <a:srgbClr val="212529"/>
                </a:solidFill>
                <a:effectLst/>
                <a:latin typeface="system-ui"/>
              </a:rPr>
              <a:t>na</a:t>
            </a:r>
            <a:r>
              <a:rPr lang="en-US" b="0" i="1" dirty="0">
                <a:solidFill>
                  <a:srgbClr val="212529"/>
                </a:solidFill>
                <a:effectLst/>
                <a:latin typeface="system-ui"/>
              </a:rPr>
              <a:t> </a:t>
            </a:r>
            <a:r>
              <a:rPr lang="en-US" b="0" i="1" dirty="0" err="1">
                <a:solidFill>
                  <a:srgbClr val="212529"/>
                </a:solidFill>
                <a:effectLst/>
                <a:latin typeface="system-ui"/>
              </a:rPr>
              <a:t>tendersku</a:t>
            </a:r>
            <a:r>
              <a:rPr lang="en-US" b="0" i="1" dirty="0">
                <a:solidFill>
                  <a:srgbClr val="212529"/>
                </a:solidFill>
                <a:effectLst/>
                <a:latin typeface="system-ui"/>
              </a:rPr>
              <a:t> </a:t>
            </a:r>
            <a:r>
              <a:rPr lang="en-US" b="0" i="1" dirty="0" err="1">
                <a:solidFill>
                  <a:srgbClr val="212529"/>
                </a:solidFill>
                <a:effectLst/>
                <a:latin typeface="system-ui"/>
              </a:rPr>
              <a:t>dokumentaciju</a:t>
            </a:r>
            <a:r>
              <a:rPr lang="en-US" b="0" i="1" dirty="0">
                <a:solidFill>
                  <a:srgbClr val="212529"/>
                </a:solidFill>
                <a:effectLst/>
                <a:latin typeface="system-ui"/>
              </a:rPr>
              <a:t> od </a:t>
            </a:r>
            <a:r>
              <a:rPr lang="en-US" b="0" i="1" dirty="0" err="1">
                <a:solidFill>
                  <a:srgbClr val="212529"/>
                </a:solidFill>
                <a:effectLst/>
                <a:latin typeface="system-ui"/>
              </a:rPr>
              <a:t>subjekta</a:t>
            </a:r>
            <a:r>
              <a:rPr lang="en-US" b="0" i="1" dirty="0">
                <a:solidFill>
                  <a:srgbClr val="212529"/>
                </a:solidFill>
                <a:effectLst/>
                <a:latin typeface="system-ui"/>
              </a:rPr>
              <a:t> koji je u </a:t>
            </a:r>
            <a:r>
              <a:rPr lang="en-US" b="0" i="1" dirty="0" err="1">
                <a:solidFill>
                  <a:srgbClr val="212529"/>
                </a:solidFill>
                <a:effectLst/>
                <a:latin typeface="system-ui"/>
              </a:rPr>
              <a:t>skladu</a:t>
            </a:r>
            <a:r>
              <a:rPr lang="en-US" b="0" i="1" dirty="0">
                <a:solidFill>
                  <a:srgbClr val="212529"/>
                </a:solidFill>
                <a:effectLst/>
                <a:latin typeface="system-ui"/>
              </a:rPr>
              <a:t> s </a:t>
            </a:r>
            <a:r>
              <a:rPr lang="en-US" b="0" i="1" dirty="0" err="1">
                <a:solidFill>
                  <a:srgbClr val="212529"/>
                </a:solidFill>
                <a:effectLst/>
                <a:latin typeface="system-ui"/>
              </a:rPr>
              <a:t>važećim</a:t>
            </a:r>
            <a:r>
              <a:rPr lang="en-US" b="0" i="1" dirty="0">
                <a:solidFill>
                  <a:srgbClr val="212529"/>
                </a:solidFill>
                <a:effectLst/>
                <a:latin typeface="system-ui"/>
              </a:rPr>
              <a:t> </a:t>
            </a:r>
            <a:r>
              <a:rPr lang="en-US" b="0" i="1" dirty="0" err="1">
                <a:solidFill>
                  <a:srgbClr val="212529"/>
                </a:solidFill>
                <a:effectLst/>
                <a:latin typeface="system-ui"/>
              </a:rPr>
              <a:t>propisima</a:t>
            </a:r>
            <a:r>
              <a:rPr lang="en-US" b="0" i="1" dirty="0">
                <a:solidFill>
                  <a:srgbClr val="212529"/>
                </a:solidFill>
                <a:effectLst/>
                <a:latin typeface="system-ui"/>
              </a:rPr>
              <a:t> </a:t>
            </a:r>
            <a:r>
              <a:rPr lang="en-US" b="0" i="1" dirty="0" err="1">
                <a:solidFill>
                  <a:srgbClr val="212529"/>
                </a:solidFill>
                <a:effectLst/>
                <a:latin typeface="system-ui"/>
              </a:rPr>
              <a:t>ovlašten</a:t>
            </a:r>
            <a:r>
              <a:rPr lang="en-US" b="0" i="1" dirty="0">
                <a:solidFill>
                  <a:srgbClr val="212529"/>
                </a:solidFill>
                <a:effectLst/>
                <a:latin typeface="system-ui"/>
              </a:rPr>
              <a:t> da je </a:t>
            </a:r>
            <a:r>
              <a:rPr lang="en-US" b="0" i="1" dirty="0" err="1">
                <a:solidFill>
                  <a:srgbClr val="212529"/>
                </a:solidFill>
                <a:effectLst/>
                <a:latin typeface="system-ui"/>
              </a:rPr>
              <a:t>pruža</a:t>
            </a:r>
            <a:r>
              <a:rPr lang="en-US" b="0" i="1" dirty="0">
                <a:solidFill>
                  <a:srgbClr val="212529"/>
                </a:solidFill>
                <a:effectLst/>
                <a:latin typeface="system-ui"/>
              </a:rPr>
              <a:t> </a:t>
            </a:r>
            <a:r>
              <a:rPr lang="en-US" b="0" i="1" dirty="0" err="1">
                <a:solidFill>
                  <a:srgbClr val="212529"/>
                </a:solidFill>
                <a:effectLst/>
                <a:latin typeface="system-ui"/>
              </a:rPr>
              <a:t>kao</a:t>
            </a:r>
            <a:r>
              <a:rPr lang="en-US" b="0" i="1" dirty="0">
                <a:solidFill>
                  <a:srgbClr val="212529"/>
                </a:solidFill>
                <a:effectLst/>
                <a:latin typeface="system-ui"/>
              </a:rPr>
              <a:t> i da </a:t>
            </a:r>
            <a:r>
              <a:rPr lang="en-US" b="0" i="1" dirty="0" err="1">
                <a:solidFill>
                  <a:srgbClr val="212529"/>
                </a:solidFill>
                <a:effectLst/>
                <a:latin typeface="system-ui"/>
              </a:rPr>
              <a:t>zahtijeva</a:t>
            </a:r>
            <a:r>
              <a:rPr lang="en-US" b="0" i="1" dirty="0">
                <a:solidFill>
                  <a:srgbClr val="212529"/>
                </a:solidFill>
                <a:effectLst/>
                <a:latin typeface="system-ui"/>
              </a:rPr>
              <a:t> da mu </a:t>
            </a:r>
            <a:r>
              <a:rPr lang="en-US" b="0" i="1" dirty="0" err="1">
                <a:solidFill>
                  <a:srgbClr val="212529"/>
                </a:solidFill>
                <a:effectLst/>
                <a:latin typeface="system-ui"/>
              </a:rPr>
              <a:t>ti</a:t>
            </a:r>
            <a:r>
              <a:rPr lang="en-US" b="0" i="1" dirty="0">
                <a:solidFill>
                  <a:srgbClr val="212529"/>
                </a:solidFill>
                <a:effectLst/>
                <a:latin typeface="system-ui"/>
              </a:rPr>
              <a:t> </a:t>
            </a:r>
            <a:r>
              <a:rPr lang="en-US" b="0" i="1" dirty="0" err="1">
                <a:solidFill>
                  <a:srgbClr val="212529"/>
                </a:solidFill>
                <a:effectLst/>
                <a:latin typeface="system-ui"/>
              </a:rPr>
              <a:t>troškovi</a:t>
            </a:r>
            <a:r>
              <a:rPr lang="en-US" b="0" i="1" dirty="0">
                <a:solidFill>
                  <a:srgbClr val="212529"/>
                </a:solidFill>
                <a:effectLst/>
                <a:latin typeface="system-ui"/>
              </a:rPr>
              <a:t> </a:t>
            </a:r>
            <a:r>
              <a:rPr lang="en-US" b="0" i="1" dirty="0" err="1">
                <a:solidFill>
                  <a:srgbClr val="212529"/>
                </a:solidFill>
                <a:effectLst/>
                <a:latin typeface="system-ui"/>
              </a:rPr>
              <a:t>budu</a:t>
            </a:r>
            <a:r>
              <a:rPr lang="en-US" b="0" i="1" dirty="0">
                <a:solidFill>
                  <a:srgbClr val="212529"/>
                </a:solidFill>
                <a:effectLst/>
                <a:latin typeface="system-ui"/>
              </a:rPr>
              <a:t> </a:t>
            </a:r>
            <a:r>
              <a:rPr lang="en-US" b="0" i="1" dirty="0" err="1">
                <a:solidFill>
                  <a:srgbClr val="212529"/>
                </a:solidFill>
                <a:effectLst/>
                <a:latin typeface="system-ui"/>
              </a:rPr>
              <a:t>nadoknađeni</a:t>
            </a:r>
            <a:r>
              <a:rPr lang="en-US" b="0" i="1" dirty="0">
                <a:solidFill>
                  <a:srgbClr val="212529"/>
                </a:solidFill>
                <a:effectLst/>
                <a:latin typeface="system-ui"/>
              </a:rPr>
              <a:t>, </a:t>
            </a:r>
            <a:r>
              <a:rPr lang="en-US" b="0" i="1" dirty="0" err="1">
                <a:solidFill>
                  <a:srgbClr val="212529"/>
                </a:solidFill>
                <a:effectLst/>
                <a:latin typeface="system-ui"/>
              </a:rPr>
              <a:t>što</a:t>
            </a:r>
            <a:r>
              <a:rPr lang="en-US" b="0" i="1" dirty="0">
                <a:solidFill>
                  <a:srgbClr val="212529"/>
                </a:solidFill>
                <a:effectLst/>
                <a:latin typeface="system-ui"/>
              </a:rPr>
              <a:t> </a:t>
            </a:r>
            <a:r>
              <a:rPr lang="en-US" b="0" i="1" dirty="0" err="1">
                <a:solidFill>
                  <a:srgbClr val="212529"/>
                </a:solidFill>
                <a:effectLst/>
                <a:latin typeface="system-ui"/>
              </a:rPr>
              <a:t>sve</a:t>
            </a:r>
            <a:r>
              <a:rPr lang="en-US" b="0" i="1" dirty="0">
                <a:solidFill>
                  <a:srgbClr val="212529"/>
                </a:solidFill>
                <a:effectLst/>
                <a:latin typeface="system-ui"/>
              </a:rPr>
              <a:t> </a:t>
            </a:r>
            <a:r>
              <a:rPr lang="en-US" b="0" i="1" dirty="0" err="1">
                <a:solidFill>
                  <a:srgbClr val="212529"/>
                </a:solidFill>
                <a:effectLst/>
                <a:latin typeface="system-ui"/>
              </a:rPr>
              <a:t>implicira</a:t>
            </a:r>
            <a:r>
              <a:rPr lang="en-US" b="0" i="1" dirty="0">
                <a:solidFill>
                  <a:srgbClr val="212529"/>
                </a:solidFill>
                <a:effectLst/>
                <a:latin typeface="system-ui"/>
              </a:rPr>
              <a:t> da je </a:t>
            </a:r>
            <a:r>
              <a:rPr lang="en-US" b="0" i="1" dirty="0" err="1">
                <a:solidFill>
                  <a:srgbClr val="212529"/>
                </a:solidFill>
                <a:effectLst/>
                <a:latin typeface="system-ui"/>
              </a:rPr>
              <a:t>zahtjev</a:t>
            </a:r>
            <a:r>
              <a:rPr lang="en-US" b="0" i="1" dirty="0">
                <a:solidFill>
                  <a:srgbClr val="212529"/>
                </a:solidFill>
                <a:effectLst/>
                <a:latin typeface="system-ui"/>
              </a:rPr>
              <a:t> </a:t>
            </a:r>
            <a:r>
              <a:rPr lang="en-US" b="0" i="1" dirty="0" err="1">
                <a:solidFill>
                  <a:srgbClr val="212529"/>
                </a:solidFill>
                <a:effectLst/>
                <a:latin typeface="system-ui"/>
              </a:rPr>
              <a:t>žalitelja</a:t>
            </a:r>
            <a:r>
              <a:rPr lang="en-US" b="0" i="1" dirty="0">
                <a:solidFill>
                  <a:srgbClr val="212529"/>
                </a:solidFill>
                <a:effectLst/>
                <a:latin typeface="system-ui"/>
              </a:rPr>
              <a:t> za </a:t>
            </a:r>
            <a:r>
              <a:rPr lang="en-US" b="0" i="1" dirty="0" err="1">
                <a:solidFill>
                  <a:srgbClr val="212529"/>
                </a:solidFill>
                <a:effectLst/>
                <a:latin typeface="system-ui"/>
              </a:rPr>
              <a:t>naknadu</a:t>
            </a:r>
            <a:r>
              <a:rPr lang="en-US" b="0" i="1" dirty="0">
                <a:solidFill>
                  <a:srgbClr val="212529"/>
                </a:solidFill>
                <a:effectLst/>
                <a:latin typeface="system-ui"/>
              </a:rPr>
              <a:t> </a:t>
            </a:r>
            <a:r>
              <a:rPr lang="en-US" b="0" i="1" dirty="0" err="1">
                <a:solidFill>
                  <a:srgbClr val="212529"/>
                </a:solidFill>
                <a:effectLst/>
                <a:latin typeface="system-ui"/>
              </a:rPr>
              <a:t>troškova</a:t>
            </a:r>
            <a:r>
              <a:rPr lang="en-US" b="0" i="1" dirty="0">
                <a:solidFill>
                  <a:srgbClr val="212529"/>
                </a:solidFill>
                <a:effectLst/>
                <a:latin typeface="system-ui"/>
              </a:rPr>
              <a:t> za </a:t>
            </a:r>
            <a:r>
              <a:rPr lang="en-US" b="0" i="1" dirty="0" err="1">
                <a:solidFill>
                  <a:srgbClr val="212529"/>
                </a:solidFill>
                <a:effectLst/>
                <a:latin typeface="system-ui"/>
              </a:rPr>
              <a:t>sastav</a:t>
            </a:r>
            <a:r>
              <a:rPr lang="en-US" b="0" i="1" dirty="0">
                <a:solidFill>
                  <a:srgbClr val="212529"/>
                </a:solidFill>
                <a:effectLst/>
                <a:latin typeface="system-ui"/>
              </a:rPr>
              <a:t> </a:t>
            </a:r>
            <a:r>
              <a:rPr lang="en-US" b="0" i="1" dirty="0" err="1">
                <a:solidFill>
                  <a:srgbClr val="212529"/>
                </a:solidFill>
                <a:effectLst/>
                <a:latin typeface="system-ui"/>
              </a:rPr>
              <a:t>žalbe</a:t>
            </a:r>
            <a:r>
              <a:rPr lang="en-US" b="0" i="1" dirty="0">
                <a:solidFill>
                  <a:srgbClr val="212529"/>
                </a:solidFill>
                <a:effectLst/>
                <a:latin typeface="system-ui"/>
              </a:rPr>
              <a:t> </a:t>
            </a:r>
            <a:r>
              <a:rPr lang="en-US" b="0" i="1" dirty="0" err="1">
                <a:solidFill>
                  <a:srgbClr val="212529"/>
                </a:solidFill>
                <a:effectLst/>
                <a:latin typeface="system-ui"/>
              </a:rPr>
              <a:t>opravdan</a:t>
            </a:r>
            <a:r>
              <a:rPr lang="en-US" b="0" i="1" dirty="0">
                <a:solidFill>
                  <a:srgbClr val="212529"/>
                </a:solidFill>
                <a:effectLst/>
                <a:latin typeface="system-ui"/>
              </a:rPr>
              <a:t>, </a:t>
            </a:r>
            <a:r>
              <a:rPr lang="en-US" b="0" i="1" dirty="0" err="1">
                <a:solidFill>
                  <a:srgbClr val="212529"/>
                </a:solidFill>
                <a:effectLst/>
                <a:latin typeface="system-ui"/>
              </a:rPr>
              <a:t>zbog</a:t>
            </a:r>
            <a:r>
              <a:rPr lang="en-US" b="0" i="1" dirty="0">
                <a:solidFill>
                  <a:srgbClr val="212529"/>
                </a:solidFill>
                <a:effectLst/>
                <a:latin typeface="system-ui"/>
              </a:rPr>
              <a:t> </a:t>
            </a:r>
            <a:r>
              <a:rPr lang="en-US" b="0" i="1" dirty="0" err="1">
                <a:solidFill>
                  <a:srgbClr val="212529"/>
                </a:solidFill>
                <a:effectLst/>
                <a:latin typeface="system-ui"/>
              </a:rPr>
              <a:t>čega</a:t>
            </a:r>
            <a:r>
              <a:rPr lang="en-US" b="0" i="1" dirty="0">
                <a:solidFill>
                  <a:srgbClr val="212529"/>
                </a:solidFill>
                <a:effectLst/>
                <a:latin typeface="system-ui"/>
              </a:rPr>
              <a:t> se </a:t>
            </a:r>
            <a:r>
              <a:rPr lang="en-US" b="0" i="1" dirty="0" err="1">
                <a:solidFill>
                  <a:srgbClr val="212529"/>
                </a:solidFill>
                <a:effectLst/>
                <a:latin typeface="system-ui"/>
              </a:rPr>
              <a:t>isti</a:t>
            </a:r>
            <a:r>
              <a:rPr lang="en-US" b="0" i="1" dirty="0">
                <a:solidFill>
                  <a:srgbClr val="212529"/>
                </a:solidFill>
                <a:effectLst/>
                <a:latin typeface="system-ui"/>
              </a:rPr>
              <a:t> </a:t>
            </a:r>
            <a:r>
              <a:rPr lang="en-US" b="0" i="1" dirty="0" err="1">
                <a:solidFill>
                  <a:srgbClr val="212529"/>
                </a:solidFill>
                <a:effectLst/>
                <a:latin typeface="system-ui"/>
              </a:rPr>
              <a:t>usvaja</a:t>
            </a:r>
            <a:r>
              <a:rPr lang="en-US" b="0" i="1" dirty="0">
                <a:solidFill>
                  <a:srgbClr val="212529"/>
                </a:solidFill>
                <a:effectLst/>
                <a:latin typeface="system-ui"/>
              </a:rPr>
              <a:t> </a:t>
            </a:r>
            <a:r>
              <a:rPr lang="en-US" b="0" i="1" dirty="0" err="1">
                <a:solidFill>
                  <a:srgbClr val="212529"/>
                </a:solidFill>
                <a:effectLst/>
                <a:latin typeface="system-ui"/>
              </a:rPr>
              <a:t>kao</a:t>
            </a:r>
            <a:r>
              <a:rPr lang="en-US" b="0" i="1" dirty="0">
                <a:solidFill>
                  <a:srgbClr val="212529"/>
                </a:solidFill>
                <a:effectLst/>
                <a:latin typeface="system-ui"/>
              </a:rPr>
              <a:t> </a:t>
            </a:r>
            <a:r>
              <a:rPr lang="en-US" b="0" i="1" dirty="0" err="1">
                <a:solidFill>
                  <a:srgbClr val="212529"/>
                </a:solidFill>
                <a:effectLst/>
                <a:latin typeface="system-ui"/>
              </a:rPr>
              <a:t>utemeljen</a:t>
            </a:r>
            <a:r>
              <a:rPr lang="en-US" b="0" i="1" dirty="0">
                <a:solidFill>
                  <a:srgbClr val="212529"/>
                </a:solidFill>
                <a:effectLst/>
                <a:latin typeface="system-ui"/>
              </a:rPr>
              <a:t>, </a:t>
            </a:r>
            <a:r>
              <a:rPr lang="en-US" b="1" i="1" dirty="0">
                <a:solidFill>
                  <a:srgbClr val="212529"/>
                </a:solidFill>
                <a:effectLst/>
                <a:latin typeface="system-ui"/>
              </a:rPr>
              <a:t>a </a:t>
            </a:r>
            <a:r>
              <a:rPr lang="en-US" b="1" i="1" dirty="0" err="1">
                <a:solidFill>
                  <a:srgbClr val="212529"/>
                </a:solidFill>
                <a:effectLst/>
                <a:latin typeface="system-ui"/>
              </a:rPr>
              <a:t>nužnost</a:t>
            </a:r>
            <a:r>
              <a:rPr lang="en-US" b="1" i="1" dirty="0">
                <a:solidFill>
                  <a:srgbClr val="212529"/>
                </a:solidFill>
                <a:effectLst/>
                <a:latin typeface="system-ui"/>
              </a:rPr>
              <a:t> </a:t>
            </a:r>
            <a:r>
              <a:rPr lang="en-US" b="1" i="1" dirty="0" err="1">
                <a:solidFill>
                  <a:srgbClr val="212529"/>
                </a:solidFill>
                <a:effectLst/>
                <a:latin typeface="system-ui"/>
              </a:rPr>
              <a:t>priznaje</a:t>
            </a:r>
            <a:r>
              <a:rPr lang="bs-Latn-BA" b="1" i="1" dirty="0">
                <a:solidFill>
                  <a:srgbClr val="212529"/>
                </a:solidFill>
                <a:effectLst/>
                <a:latin typeface="system-ui"/>
              </a:rPr>
              <a:t>...“</a:t>
            </a:r>
          </a:p>
          <a:p>
            <a:pPr algn="l" fontAlgn="base"/>
            <a:endParaRPr lang="bs-Latn-BA" i="1" dirty="0">
              <a:solidFill>
                <a:srgbClr val="212529"/>
              </a:solidFill>
              <a:latin typeface="system-ui"/>
            </a:endParaRPr>
          </a:p>
          <a:p>
            <a:pPr algn="l" fontAlgn="base"/>
            <a:r>
              <a:rPr lang="bs-Latn-BA" sz="2000" dirty="0">
                <a:solidFill>
                  <a:srgbClr val="212529"/>
                </a:solidFill>
                <a:effectLst>
                  <a:outerShdw blurRad="38100" dist="38100" dir="2700000" algn="tl">
                    <a:srgbClr val="000000">
                      <a:alpha val="43137"/>
                    </a:srgbClr>
                  </a:outerShdw>
                </a:effectLst>
                <a:latin typeface="system-ui"/>
              </a:rPr>
              <a:t>RJEŠENJE URŽ-a broj: JN2-03-07-1-2940-7/23 od 30.11.2023. godine</a:t>
            </a:r>
          </a:p>
          <a:p>
            <a:pPr algn="l" fontAlgn="base"/>
            <a:endParaRPr lang="bs-Latn-BA" b="0" dirty="0">
              <a:solidFill>
                <a:srgbClr val="212529"/>
              </a:solidFill>
              <a:effectLst>
                <a:outerShdw blurRad="38100" dist="38100" dir="2700000" algn="tl">
                  <a:srgbClr val="000000">
                    <a:alpha val="43137"/>
                  </a:srgbClr>
                </a:outerShdw>
              </a:effectLst>
              <a:latin typeface="system-ui"/>
            </a:endParaRPr>
          </a:p>
          <a:p>
            <a:pPr algn="l" fontAlgn="base"/>
            <a:endParaRPr lang="bs-Latn-BA" dirty="0">
              <a:solidFill>
                <a:srgbClr val="212529"/>
              </a:solidFill>
              <a:effectLst>
                <a:outerShdw blurRad="38100" dist="38100" dir="2700000" algn="tl">
                  <a:srgbClr val="000000">
                    <a:alpha val="43137"/>
                  </a:srgbClr>
                </a:outerShdw>
              </a:effectLst>
              <a:latin typeface="system-ui"/>
            </a:endParaRPr>
          </a:p>
          <a:p>
            <a:br>
              <a:rPr lang="en-US" sz="2000" dirty="0"/>
            </a:br>
            <a:endParaRPr lang="en-US" sz="2000" b="0" dirty="0">
              <a:solidFill>
                <a:srgbClr val="212529"/>
              </a:solidFill>
              <a:latin typeface="system-ui"/>
            </a:endParaRPr>
          </a:p>
        </p:txBody>
      </p:sp>
    </p:spTree>
    <p:extLst>
      <p:ext uri="{BB962C8B-B14F-4D97-AF65-F5344CB8AC3E}">
        <p14:creationId xmlns:p14="http://schemas.microsoft.com/office/powerpoint/2010/main" val="425405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B3ADC4-2BE6-223C-9CF3-4D5FCFD0421F}"/>
              </a:ext>
            </a:extLst>
          </p:cNvPr>
          <p:cNvSpPr txBox="1"/>
          <p:nvPr/>
        </p:nvSpPr>
        <p:spPr>
          <a:xfrm>
            <a:off x="457200" y="609600"/>
            <a:ext cx="9144000" cy="4708981"/>
          </a:xfrm>
          <a:prstGeom prst="rect">
            <a:avLst/>
          </a:prstGeom>
          <a:noFill/>
        </p:spPr>
        <p:txBody>
          <a:bodyPr wrap="square">
            <a:spAutoFit/>
          </a:bodyPr>
          <a:lstStyle/>
          <a:p>
            <a:pPr lvl="2" algn="just" fontAlgn="base"/>
            <a:r>
              <a:rPr lang="hr-BA" sz="20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NA ŽALBENE POSTUPKE ZA NAKNADU TROŠKOVA PRAVNOG ZASTUPANJA VISINA NAKNADE ODREĐUJE SE PREMA VISINI NAKNADE NA KOJU ADVOKATI IMAJU PRAVO U UPRAVNIM POSTUPCIMA U NEPROCJENJIVIM PREDMETIMA.</a:t>
            </a:r>
            <a:endParaRPr lang="en-US" sz="2000" dirty="0">
              <a:solidFill>
                <a:srgbClr val="00000A"/>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algn="just" fontAlgn="base"/>
            <a:endParaRPr lang="bs-Latn-BA" sz="2000" b="0" dirty="0">
              <a:solidFill>
                <a:srgbClr val="212529"/>
              </a:solidFill>
              <a:effectLst>
                <a:outerShdw blurRad="38100" dist="38100" dir="2700000" algn="tl">
                  <a:srgbClr val="000000">
                    <a:alpha val="43137"/>
                  </a:srgbClr>
                </a:outerShdw>
              </a:effectLst>
              <a:latin typeface="system-ui"/>
            </a:endParaRPr>
          </a:p>
          <a:p>
            <a:pPr algn="just" fontAlgn="base"/>
            <a:r>
              <a:rPr lang="bs-Latn-BA" sz="2000" b="0" dirty="0">
                <a:solidFill>
                  <a:srgbClr val="212529"/>
                </a:solidFill>
                <a:effectLst>
                  <a:outerShdw blurRad="38100" dist="38100" dir="2700000" algn="tl">
                    <a:srgbClr val="000000">
                      <a:alpha val="43137"/>
                    </a:srgbClr>
                  </a:outerShdw>
                </a:effectLst>
                <a:latin typeface="system-ui"/>
              </a:rPr>
              <a:t>PRESUDA SUDA BIH broj: S1 3 U 032346 20 Uvp od 07.04.2021. godine</a:t>
            </a:r>
            <a:endParaRPr lang="en-US" sz="2000" b="0" dirty="0">
              <a:solidFill>
                <a:srgbClr val="212529"/>
              </a:solidFill>
              <a:effectLst>
                <a:outerShdw blurRad="38100" dist="38100" dir="2700000" algn="tl">
                  <a:srgbClr val="000000">
                    <a:alpha val="43137"/>
                  </a:srgbClr>
                </a:outerShdw>
              </a:effectLst>
              <a:latin typeface="system-ui"/>
            </a:endParaRPr>
          </a:p>
          <a:p>
            <a:pPr algn="just" fontAlgn="base"/>
            <a:endParaRPr lang="bs-Latn-BA" sz="2000" b="0" dirty="0">
              <a:solidFill>
                <a:srgbClr val="212529"/>
              </a:solidFill>
              <a:latin typeface="system-ui"/>
            </a:endParaRPr>
          </a:p>
          <a:p>
            <a:pPr algn="just" fontAlgn="base"/>
            <a:r>
              <a:rPr lang="bs-Latn-BA" sz="2000" b="0" dirty="0">
                <a:solidFill>
                  <a:srgbClr val="212529"/>
                </a:solidFill>
                <a:latin typeface="system-ui"/>
              </a:rPr>
              <a:t>Advokatski troškovi se smatraju nužnim u okvirima sastava žalbe, ali </a:t>
            </a:r>
            <a:r>
              <a:rPr lang="bs-Latn-BA" sz="2000" b="0" i="1" dirty="0">
                <a:solidFill>
                  <a:srgbClr val="212529"/>
                </a:solidFill>
                <a:latin typeface="system-ui"/>
              </a:rPr>
              <a:t>„</a:t>
            </a:r>
            <a:r>
              <a:rPr lang="en-US" sz="2000" b="0" i="1" dirty="0" err="1">
                <a:solidFill>
                  <a:srgbClr val="212529"/>
                </a:solidFill>
                <a:effectLst/>
                <a:latin typeface="system-ui"/>
              </a:rPr>
              <a:t>vrijednost</a:t>
            </a:r>
            <a:r>
              <a:rPr lang="en-US" sz="2000" b="0" i="1" dirty="0">
                <a:solidFill>
                  <a:srgbClr val="212529"/>
                </a:solidFill>
                <a:effectLst/>
                <a:latin typeface="system-ui"/>
              </a:rPr>
              <a:t> </a:t>
            </a:r>
            <a:r>
              <a:rPr lang="en-US" sz="2000" b="0" i="1" dirty="0" err="1">
                <a:solidFill>
                  <a:srgbClr val="212529"/>
                </a:solidFill>
                <a:effectLst/>
                <a:latin typeface="system-ui"/>
              </a:rPr>
              <a:t>ponuda</a:t>
            </a:r>
            <a:r>
              <a:rPr lang="en-US" sz="2000" b="0" i="1" dirty="0">
                <a:solidFill>
                  <a:srgbClr val="212529"/>
                </a:solidFill>
                <a:effectLst/>
                <a:latin typeface="system-ui"/>
              </a:rPr>
              <a:t> ne </a:t>
            </a:r>
            <a:r>
              <a:rPr lang="en-US" sz="2000" b="0" i="1" dirty="0" err="1">
                <a:solidFill>
                  <a:srgbClr val="212529"/>
                </a:solidFill>
                <a:effectLst/>
                <a:latin typeface="system-ui"/>
              </a:rPr>
              <a:t>može</a:t>
            </a:r>
            <a:r>
              <a:rPr lang="en-US" sz="2000" b="0" i="1" dirty="0">
                <a:solidFill>
                  <a:srgbClr val="212529"/>
                </a:solidFill>
                <a:effectLst/>
                <a:latin typeface="system-ui"/>
              </a:rPr>
              <a:t> </a:t>
            </a:r>
            <a:r>
              <a:rPr lang="en-US" sz="2000" b="0" i="1" dirty="0" err="1">
                <a:solidFill>
                  <a:srgbClr val="212529"/>
                </a:solidFill>
                <a:effectLst/>
                <a:latin typeface="system-ui"/>
              </a:rPr>
              <a:t>biti</a:t>
            </a:r>
            <a:r>
              <a:rPr lang="en-US" sz="2000" b="0" i="1" dirty="0">
                <a:solidFill>
                  <a:srgbClr val="212529"/>
                </a:solidFill>
                <a:effectLst/>
                <a:latin typeface="system-ui"/>
              </a:rPr>
              <a:t> </a:t>
            </a:r>
            <a:r>
              <a:rPr lang="en-US" sz="2000" b="0" i="1" dirty="0" err="1">
                <a:solidFill>
                  <a:srgbClr val="212529"/>
                </a:solidFill>
                <a:effectLst/>
                <a:latin typeface="system-ui"/>
              </a:rPr>
              <a:t>osnov</a:t>
            </a:r>
            <a:r>
              <a:rPr lang="en-US" sz="2000" b="0" i="1" dirty="0">
                <a:solidFill>
                  <a:srgbClr val="212529"/>
                </a:solidFill>
                <a:effectLst/>
                <a:latin typeface="system-ui"/>
              </a:rPr>
              <a:t> za </a:t>
            </a:r>
            <a:r>
              <a:rPr lang="en-US" sz="2000" b="0" i="1" dirty="0" err="1">
                <a:solidFill>
                  <a:srgbClr val="212529"/>
                </a:solidFill>
                <a:effectLst/>
                <a:latin typeface="system-ui"/>
              </a:rPr>
              <a:t>određivanje</a:t>
            </a:r>
            <a:r>
              <a:rPr lang="en-US" sz="2000" b="0" i="1" dirty="0">
                <a:solidFill>
                  <a:srgbClr val="212529"/>
                </a:solidFill>
                <a:effectLst/>
                <a:latin typeface="system-ui"/>
              </a:rPr>
              <a:t> </a:t>
            </a:r>
            <a:r>
              <a:rPr lang="en-US" sz="2000" b="0" i="1" dirty="0" err="1">
                <a:solidFill>
                  <a:srgbClr val="212529"/>
                </a:solidFill>
                <a:effectLst/>
                <a:latin typeface="system-ui"/>
              </a:rPr>
              <a:t>vrijednosti</a:t>
            </a:r>
            <a:r>
              <a:rPr lang="en-US" sz="2000" b="0" i="1" dirty="0">
                <a:solidFill>
                  <a:srgbClr val="212529"/>
                </a:solidFill>
                <a:effectLst/>
                <a:latin typeface="system-ui"/>
              </a:rPr>
              <a:t> </a:t>
            </a:r>
            <a:r>
              <a:rPr lang="en-US" sz="2000" b="0" i="1" dirty="0" err="1">
                <a:solidFill>
                  <a:srgbClr val="212529"/>
                </a:solidFill>
                <a:effectLst/>
                <a:latin typeface="system-ui"/>
              </a:rPr>
              <a:t>spora</a:t>
            </a:r>
            <a:r>
              <a:rPr lang="en-US" sz="2000" b="0" i="1" dirty="0">
                <a:solidFill>
                  <a:srgbClr val="212529"/>
                </a:solidFill>
                <a:effectLst/>
                <a:latin typeface="system-ui"/>
              </a:rPr>
              <a:t>, </a:t>
            </a:r>
            <a:r>
              <a:rPr lang="en-US" sz="2000" b="0" i="1" dirty="0" err="1">
                <a:solidFill>
                  <a:srgbClr val="212529"/>
                </a:solidFill>
                <a:effectLst/>
                <a:latin typeface="system-ui"/>
              </a:rPr>
              <a:t>jer</a:t>
            </a:r>
            <a:r>
              <a:rPr lang="en-US" sz="2000" b="0" i="1" dirty="0">
                <a:solidFill>
                  <a:srgbClr val="212529"/>
                </a:solidFill>
                <a:effectLst/>
                <a:latin typeface="system-ui"/>
              </a:rPr>
              <a:t> je </a:t>
            </a:r>
            <a:r>
              <a:rPr lang="en-US" sz="2000" b="0" i="1" dirty="0" err="1">
                <a:solidFill>
                  <a:srgbClr val="212529"/>
                </a:solidFill>
                <a:effectLst/>
                <a:latin typeface="system-ui"/>
              </a:rPr>
              <a:t>zahtjev</a:t>
            </a:r>
            <a:r>
              <a:rPr lang="en-US" sz="2000" b="0" i="1" dirty="0">
                <a:solidFill>
                  <a:srgbClr val="212529"/>
                </a:solidFill>
                <a:effectLst/>
                <a:latin typeface="system-ui"/>
              </a:rPr>
              <a:t> </a:t>
            </a:r>
            <a:r>
              <a:rPr lang="en-US" sz="2000" b="0" i="1" dirty="0" err="1">
                <a:solidFill>
                  <a:srgbClr val="212529"/>
                </a:solidFill>
                <a:effectLst/>
                <a:latin typeface="system-ui"/>
              </a:rPr>
              <a:t>usmjeren</a:t>
            </a:r>
            <a:r>
              <a:rPr lang="en-US" sz="2000" b="0" i="1" dirty="0">
                <a:solidFill>
                  <a:srgbClr val="212529"/>
                </a:solidFill>
                <a:effectLst/>
                <a:latin typeface="system-ui"/>
              </a:rPr>
              <a:t> ka </a:t>
            </a:r>
            <a:r>
              <a:rPr lang="en-US" sz="2000" b="0" i="1" dirty="0" err="1">
                <a:solidFill>
                  <a:srgbClr val="212529"/>
                </a:solidFill>
                <a:effectLst/>
                <a:latin typeface="system-ui"/>
              </a:rPr>
              <a:t>utvrđivanju</a:t>
            </a:r>
            <a:r>
              <a:rPr lang="en-US" sz="2000" b="0" i="1" dirty="0">
                <a:solidFill>
                  <a:srgbClr val="212529"/>
                </a:solidFill>
                <a:effectLst/>
                <a:latin typeface="system-ui"/>
              </a:rPr>
              <a:t> </a:t>
            </a:r>
            <a:r>
              <a:rPr lang="en-US" sz="2000" b="0" i="1" dirty="0" err="1">
                <a:solidFill>
                  <a:srgbClr val="212529"/>
                </a:solidFill>
                <a:effectLst/>
                <a:latin typeface="system-ui"/>
              </a:rPr>
              <a:t>zakonitosti</a:t>
            </a:r>
            <a:r>
              <a:rPr lang="en-US" sz="2000" b="0" i="1" dirty="0">
                <a:solidFill>
                  <a:srgbClr val="212529"/>
                </a:solidFill>
                <a:effectLst/>
                <a:latin typeface="system-ui"/>
              </a:rPr>
              <a:t> </a:t>
            </a:r>
            <a:r>
              <a:rPr lang="en-US" sz="2000" b="0" i="1" dirty="0" err="1">
                <a:solidFill>
                  <a:srgbClr val="212529"/>
                </a:solidFill>
                <a:effectLst/>
                <a:latin typeface="system-ui"/>
              </a:rPr>
              <a:t>akta</a:t>
            </a:r>
            <a:r>
              <a:rPr lang="en-US" sz="2000" b="0" i="1" dirty="0">
                <a:solidFill>
                  <a:srgbClr val="212529"/>
                </a:solidFill>
                <a:effectLst/>
                <a:latin typeface="system-ui"/>
              </a:rPr>
              <a:t> </a:t>
            </a:r>
            <a:r>
              <a:rPr lang="en-US" sz="2000" b="0" i="1" dirty="0" err="1">
                <a:solidFill>
                  <a:srgbClr val="212529"/>
                </a:solidFill>
                <a:effectLst/>
                <a:latin typeface="system-ui"/>
              </a:rPr>
              <a:t>čije</a:t>
            </a:r>
            <a:r>
              <a:rPr lang="en-US" sz="2000" b="0" i="1" dirty="0">
                <a:solidFill>
                  <a:srgbClr val="212529"/>
                </a:solidFill>
                <a:effectLst/>
                <a:latin typeface="system-ui"/>
              </a:rPr>
              <a:t> se </a:t>
            </a:r>
            <a:r>
              <a:rPr lang="en-US" sz="2000" b="0" i="1" dirty="0" err="1">
                <a:solidFill>
                  <a:srgbClr val="212529"/>
                </a:solidFill>
                <a:effectLst/>
                <a:latin typeface="system-ui"/>
              </a:rPr>
              <a:t>poništenje</a:t>
            </a:r>
            <a:r>
              <a:rPr lang="en-US" sz="2000" b="0" i="1" dirty="0">
                <a:solidFill>
                  <a:srgbClr val="212529"/>
                </a:solidFill>
                <a:effectLst/>
                <a:latin typeface="system-ui"/>
              </a:rPr>
              <a:t> </a:t>
            </a:r>
            <a:r>
              <a:rPr lang="en-US" sz="2000" b="0" i="1" dirty="0" err="1">
                <a:solidFill>
                  <a:srgbClr val="212529"/>
                </a:solidFill>
                <a:effectLst/>
                <a:latin typeface="system-ui"/>
              </a:rPr>
              <a:t>traži</a:t>
            </a:r>
            <a:r>
              <a:rPr lang="en-US" sz="2000" b="0" i="1" dirty="0">
                <a:solidFill>
                  <a:srgbClr val="212529"/>
                </a:solidFill>
                <a:effectLst/>
                <a:latin typeface="system-ui"/>
              </a:rPr>
              <a:t>, </a:t>
            </a:r>
            <a:r>
              <a:rPr lang="en-US" sz="2000" b="0" i="1" dirty="0" err="1">
                <a:solidFill>
                  <a:srgbClr val="212529"/>
                </a:solidFill>
                <a:effectLst/>
                <a:latin typeface="system-ui"/>
              </a:rPr>
              <a:t>zbog</a:t>
            </a:r>
            <a:r>
              <a:rPr lang="en-US" sz="2000" b="0" i="1" dirty="0">
                <a:solidFill>
                  <a:srgbClr val="212529"/>
                </a:solidFill>
                <a:effectLst/>
                <a:latin typeface="system-ui"/>
              </a:rPr>
              <a:t> </a:t>
            </a:r>
            <a:r>
              <a:rPr lang="en-US" sz="2000" b="0" i="1" dirty="0" err="1">
                <a:solidFill>
                  <a:srgbClr val="212529"/>
                </a:solidFill>
                <a:effectLst/>
                <a:latin typeface="system-ui"/>
              </a:rPr>
              <a:t>čega</a:t>
            </a:r>
            <a:r>
              <a:rPr lang="en-US" sz="2000" b="0" i="1" dirty="0">
                <a:solidFill>
                  <a:srgbClr val="212529"/>
                </a:solidFill>
                <a:effectLst/>
                <a:latin typeface="system-ui"/>
              </a:rPr>
              <a:t> se </a:t>
            </a:r>
            <a:r>
              <a:rPr lang="en-US" sz="2000" b="0" i="1" dirty="0" err="1">
                <a:solidFill>
                  <a:srgbClr val="212529"/>
                </a:solidFill>
                <a:effectLst/>
                <a:latin typeface="system-ui"/>
              </a:rPr>
              <a:t>vrijednost</a:t>
            </a:r>
            <a:r>
              <a:rPr lang="en-US" sz="2000" b="0" i="1" dirty="0">
                <a:solidFill>
                  <a:srgbClr val="212529"/>
                </a:solidFill>
                <a:effectLst/>
                <a:latin typeface="system-ui"/>
              </a:rPr>
              <a:t> </a:t>
            </a:r>
            <a:r>
              <a:rPr lang="en-US" sz="2000" b="0" i="1" dirty="0" err="1">
                <a:solidFill>
                  <a:srgbClr val="212529"/>
                </a:solidFill>
                <a:effectLst/>
                <a:latin typeface="system-ui"/>
              </a:rPr>
              <a:t>spora</a:t>
            </a:r>
            <a:r>
              <a:rPr lang="en-US" sz="2000" b="0" i="1" dirty="0">
                <a:solidFill>
                  <a:srgbClr val="212529"/>
                </a:solidFill>
                <a:effectLst/>
                <a:latin typeface="system-ui"/>
              </a:rPr>
              <a:t> ne </a:t>
            </a:r>
            <a:r>
              <a:rPr lang="en-US" sz="2000" b="0" i="1" dirty="0" err="1">
                <a:solidFill>
                  <a:srgbClr val="212529"/>
                </a:solidFill>
                <a:effectLst/>
                <a:latin typeface="system-ui"/>
              </a:rPr>
              <a:t>može</a:t>
            </a:r>
            <a:r>
              <a:rPr lang="en-US" sz="2000" b="0" i="1" dirty="0">
                <a:solidFill>
                  <a:srgbClr val="212529"/>
                </a:solidFill>
                <a:effectLst/>
                <a:latin typeface="system-ui"/>
              </a:rPr>
              <a:t> </a:t>
            </a:r>
            <a:r>
              <a:rPr lang="en-US" sz="2000" b="0" i="1" dirty="0" err="1">
                <a:solidFill>
                  <a:srgbClr val="212529"/>
                </a:solidFill>
                <a:effectLst/>
                <a:latin typeface="system-ui"/>
              </a:rPr>
              <a:t>ni</a:t>
            </a:r>
            <a:r>
              <a:rPr lang="en-US" sz="2000" b="0" i="1" dirty="0">
                <a:solidFill>
                  <a:srgbClr val="212529"/>
                </a:solidFill>
                <a:effectLst/>
                <a:latin typeface="system-ui"/>
              </a:rPr>
              <a:t> </a:t>
            </a:r>
            <a:r>
              <a:rPr lang="en-US" sz="2000" b="0" i="1" dirty="0" err="1">
                <a:solidFill>
                  <a:srgbClr val="212529"/>
                </a:solidFill>
                <a:effectLst/>
                <a:latin typeface="system-ui"/>
              </a:rPr>
              <a:t>procijeniti</a:t>
            </a:r>
            <a:r>
              <a:rPr lang="en-US" sz="2000" b="0" i="1" dirty="0">
                <a:solidFill>
                  <a:srgbClr val="212529"/>
                </a:solidFill>
                <a:effectLst/>
                <a:latin typeface="system-ui"/>
              </a:rPr>
              <a:t>, </a:t>
            </a:r>
            <a:r>
              <a:rPr lang="en-US" sz="2000" b="0" i="1" dirty="0" err="1">
                <a:solidFill>
                  <a:srgbClr val="212529"/>
                </a:solidFill>
                <a:effectLst/>
                <a:latin typeface="system-ui"/>
              </a:rPr>
              <a:t>te</a:t>
            </a:r>
            <a:r>
              <a:rPr lang="en-US" sz="2000" b="0" i="1" dirty="0">
                <a:solidFill>
                  <a:srgbClr val="212529"/>
                </a:solidFill>
                <a:effectLst/>
                <a:latin typeface="system-ui"/>
              </a:rPr>
              <a:t> se </a:t>
            </a:r>
            <a:r>
              <a:rPr lang="en-US" sz="2000" b="0" i="1" dirty="0" err="1">
                <a:solidFill>
                  <a:srgbClr val="212529"/>
                </a:solidFill>
                <a:effectLst/>
                <a:latin typeface="system-ui"/>
              </a:rPr>
              <a:t>shodno</a:t>
            </a:r>
            <a:r>
              <a:rPr lang="en-US" sz="2000" b="0" i="1" dirty="0">
                <a:solidFill>
                  <a:srgbClr val="212529"/>
                </a:solidFill>
                <a:effectLst/>
                <a:latin typeface="system-ui"/>
              </a:rPr>
              <a:t> tome </a:t>
            </a:r>
            <a:r>
              <a:rPr lang="en-US" sz="2000" b="0" i="1" dirty="0" err="1">
                <a:solidFill>
                  <a:srgbClr val="212529"/>
                </a:solidFill>
                <a:effectLst/>
                <a:latin typeface="system-ui"/>
              </a:rPr>
              <a:t>naknada</a:t>
            </a:r>
            <a:r>
              <a:rPr lang="en-US" sz="2000" b="0" i="1" dirty="0">
                <a:solidFill>
                  <a:srgbClr val="212529"/>
                </a:solidFill>
                <a:effectLst/>
                <a:latin typeface="system-ui"/>
              </a:rPr>
              <a:t> </a:t>
            </a:r>
            <a:r>
              <a:rPr lang="en-US" sz="2000" b="0" i="1" dirty="0" err="1">
                <a:solidFill>
                  <a:srgbClr val="212529"/>
                </a:solidFill>
                <a:effectLst/>
                <a:latin typeface="system-ui"/>
              </a:rPr>
              <a:t>na</a:t>
            </a:r>
            <a:r>
              <a:rPr lang="en-US" sz="2000" b="0" i="1" dirty="0">
                <a:solidFill>
                  <a:srgbClr val="212529"/>
                </a:solidFill>
                <a:effectLst/>
                <a:latin typeface="system-ui"/>
              </a:rPr>
              <a:t> </a:t>
            </a:r>
            <a:r>
              <a:rPr lang="en-US" sz="2000" b="0" i="1" dirty="0" err="1">
                <a:solidFill>
                  <a:srgbClr val="212529"/>
                </a:solidFill>
                <a:effectLst/>
                <a:latin typeface="system-ui"/>
              </a:rPr>
              <a:t>ime</a:t>
            </a:r>
            <a:r>
              <a:rPr lang="en-US" sz="2000" b="0" i="1" dirty="0">
                <a:solidFill>
                  <a:srgbClr val="212529"/>
                </a:solidFill>
                <a:effectLst/>
                <a:latin typeface="system-ui"/>
              </a:rPr>
              <a:t> </a:t>
            </a:r>
            <a:r>
              <a:rPr lang="en-US" sz="2000" b="0" i="1" dirty="0" err="1">
                <a:solidFill>
                  <a:srgbClr val="212529"/>
                </a:solidFill>
                <a:effectLst/>
                <a:latin typeface="system-ui"/>
              </a:rPr>
              <a:t>troškova</a:t>
            </a:r>
            <a:r>
              <a:rPr lang="en-US" sz="2000" b="0" i="1" dirty="0">
                <a:solidFill>
                  <a:srgbClr val="212529"/>
                </a:solidFill>
                <a:effectLst/>
                <a:latin typeface="system-ui"/>
              </a:rPr>
              <a:t> </a:t>
            </a:r>
            <a:r>
              <a:rPr lang="en-US" sz="2000" b="0" i="1" dirty="0" err="1">
                <a:solidFill>
                  <a:srgbClr val="212529"/>
                </a:solidFill>
                <a:effectLst/>
                <a:latin typeface="system-ui"/>
              </a:rPr>
              <a:t>zastupanja</a:t>
            </a:r>
            <a:r>
              <a:rPr lang="en-US" sz="2000" b="0" i="1" dirty="0">
                <a:solidFill>
                  <a:srgbClr val="212529"/>
                </a:solidFill>
                <a:effectLst/>
                <a:latin typeface="system-ui"/>
              </a:rPr>
              <a:t> za rad </a:t>
            </a:r>
            <a:r>
              <a:rPr lang="en-US" sz="2000" b="0" i="1" dirty="0" err="1">
                <a:solidFill>
                  <a:srgbClr val="212529"/>
                </a:solidFill>
                <a:effectLst/>
                <a:latin typeface="system-ui"/>
              </a:rPr>
              <a:t>advokata</a:t>
            </a:r>
            <a:r>
              <a:rPr lang="en-US" sz="2000" b="0" i="1" dirty="0">
                <a:solidFill>
                  <a:srgbClr val="212529"/>
                </a:solidFill>
                <a:effectLst/>
                <a:latin typeface="system-ui"/>
              </a:rPr>
              <a:t> </a:t>
            </a:r>
            <a:r>
              <a:rPr lang="en-US" sz="2000" b="0" i="1" dirty="0" err="1">
                <a:solidFill>
                  <a:srgbClr val="212529"/>
                </a:solidFill>
                <a:effectLst/>
                <a:latin typeface="system-ui"/>
              </a:rPr>
              <a:t>određuje</a:t>
            </a:r>
            <a:r>
              <a:rPr lang="en-US" sz="2000" b="0" i="1" dirty="0">
                <a:solidFill>
                  <a:srgbClr val="212529"/>
                </a:solidFill>
                <a:effectLst/>
                <a:latin typeface="system-ui"/>
              </a:rPr>
              <a:t> </a:t>
            </a:r>
            <a:r>
              <a:rPr lang="en-US" sz="2000" b="0" i="1" dirty="0" err="1">
                <a:solidFill>
                  <a:srgbClr val="212529"/>
                </a:solidFill>
                <a:effectLst/>
                <a:latin typeface="system-ui"/>
              </a:rPr>
              <a:t>Tarifom</a:t>
            </a:r>
            <a:r>
              <a:rPr lang="en-US" sz="2000" b="0" i="1" dirty="0">
                <a:solidFill>
                  <a:srgbClr val="212529"/>
                </a:solidFill>
                <a:effectLst/>
                <a:latin typeface="system-ui"/>
              </a:rPr>
              <a:t> o </a:t>
            </a:r>
            <a:r>
              <a:rPr lang="en-US" sz="2000" b="0" i="1" dirty="0" err="1">
                <a:solidFill>
                  <a:srgbClr val="212529"/>
                </a:solidFill>
                <a:effectLst/>
                <a:latin typeface="system-ui"/>
              </a:rPr>
              <a:t>nagradama</a:t>
            </a:r>
            <a:r>
              <a:rPr lang="en-US" sz="2000" b="0" i="1" dirty="0">
                <a:solidFill>
                  <a:srgbClr val="212529"/>
                </a:solidFill>
                <a:effectLst/>
                <a:latin typeface="system-ui"/>
              </a:rPr>
              <a:t> i </a:t>
            </a:r>
            <a:r>
              <a:rPr lang="en-US" sz="2000" b="0" i="1" dirty="0" err="1">
                <a:solidFill>
                  <a:srgbClr val="212529"/>
                </a:solidFill>
                <a:effectLst/>
                <a:latin typeface="system-ui"/>
              </a:rPr>
              <a:t>naknadi</a:t>
            </a:r>
            <a:r>
              <a:rPr lang="en-US" sz="2000" b="0" i="1" dirty="0">
                <a:solidFill>
                  <a:srgbClr val="212529"/>
                </a:solidFill>
                <a:effectLst/>
                <a:latin typeface="system-ui"/>
              </a:rPr>
              <a:t> </a:t>
            </a:r>
            <a:r>
              <a:rPr lang="en-US" sz="2000" b="0" i="1" dirty="0" err="1">
                <a:solidFill>
                  <a:srgbClr val="212529"/>
                </a:solidFill>
                <a:effectLst/>
                <a:latin typeface="system-ui"/>
              </a:rPr>
              <a:t>troškova</a:t>
            </a:r>
            <a:r>
              <a:rPr lang="en-US" sz="2000" b="0" i="1" dirty="0">
                <a:solidFill>
                  <a:srgbClr val="212529"/>
                </a:solidFill>
                <a:effectLst/>
                <a:latin typeface="system-ui"/>
              </a:rPr>
              <a:t> </a:t>
            </a:r>
            <a:r>
              <a:rPr lang="en-US" sz="2000" b="0" i="1" dirty="0" err="1">
                <a:solidFill>
                  <a:srgbClr val="212529"/>
                </a:solidFill>
                <a:effectLst/>
                <a:latin typeface="system-ui"/>
              </a:rPr>
              <a:t>zastupanja</a:t>
            </a:r>
            <a:r>
              <a:rPr lang="en-US" sz="2000" b="0" i="1" dirty="0">
                <a:solidFill>
                  <a:srgbClr val="212529"/>
                </a:solidFill>
                <a:effectLst/>
                <a:latin typeface="system-ui"/>
              </a:rPr>
              <a:t> za rad </a:t>
            </a:r>
            <a:r>
              <a:rPr lang="en-US" sz="2000" b="0" i="1" dirty="0" err="1">
                <a:solidFill>
                  <a:srgbClr val="212529"/>
                </a:solidFill>
                <a:effectLst/>
                <a:latin typeface="system-ui"/>
              </a:rPr>
              <a:t>advokata</a:t>
            </a:r>
            <a:r>
              <a:rPr lang="en-US" sz="2000" b="0" i="1" dirty="0">
                <a:solidFill>
                  <a:srgbClr val="212529"/>
                </a:solidFill>
                <a:effectLst/>
                <a:latin typeface="system-ui"/>
              </a:rPr>
              <a:t> FBiH </a:t>
            </a:r>
            <a:r>
              <a:rPr lang="en-US" sz="2000" b="1" i="1" dirty="0">
                <a:solidFill>
                  <a:srgbClr val="212529"/>
                </a:solidFill>
                <a:effectLst/>
                <a:latin typeface="system-ui"/>
              </a:rPr>
              <a:t>u </a:t>
            </a:r>
            <a:r>
              <a:rPr lang="en-US" sz="2000" b="1" i="1" dirty="0" err="1">
                <a:solidFill>
                  <a:srgbClr val="212529"/>
                </a:solidFill>
                <a:effectLst/>
                <a:latin typeface="system-ui"/>
              </a:rPr>
              <a:t>neprocjenjivim</a:t>
            </a:r>
            <a:r>
              <a:rPr lang="en-US" sz="2000" b="1" i="1" dirty="0">
                <a:solidFill>
                  <a:srgbClr val="212529"/>
                </a:solidFill>
                <a:effectLst/>
                <a:latin typeface="system-ui"/>
              </a:rPr>
              <a:t> </a:t>
            </a:r>
            <a:r>
              <a:rPr lang="en-US" sz="2000" b="1" i="1" dirty="0" err="1">
                <a:solidFill>
                  <a:srgbClr val="212529"/>
                </a:solidFill>
                <a:effectLst/>
                <a:latin typeface="system-ui"/>
              </a:rPr>
              <a:t>predmetima</a:t>
            </a:r>
            <a:r>
              <a:rPr lang="en-US" sz="2000" b="1" i="1" dirty="0">
                <a:solidFill>
                  <a:srgbClr val="212529"/>
                </a:solidFill>
                <a:effectLst/>
                <a:latin typeface="system-ui"/>
              </a:rPr>
              <a:t>.</a:t>
            </a:r>
            <a:r>
              <a:rPr lang="bs-Latn-BA" sz="2000" b="0" i="1" dirty="0">
                <a:solidFill>
                  <a:srgbClr val="212529"/>
                </a:solidFill>
                <a:effectLst/>
                <a:latin typeface="system-ui"/>
              </a:rPr>
              <a:t>“</a:t>
            </a:r>
          </a:p>
          <a:p>
            <a:pPr algn="just" fontAlgn="base"/>
            <a:endParaRPr lang="bs-Latn-BA" sz="2000" i="1" dirty="0">
              <a:solidFill>
                <a:srgbClr val="212529"/>
              </a:solidFill>
              <a:latin typeface="system-ui"/>
            </a:endParaRPr>
          </a:p>
          <a:p>
            <a:pPr algn="just" fontAlgn="base"/>
            <a:endParaRPr lang="bs-Latn-BA" sz="2000" b="0" i="1" dirty="0">
              <a:solidFill>
                <a:srgbClr val="212529"/>
              </a:solidFill>
              <a:effectLst/>
              <a:latin typeface="system-ui"/>
            </a:endParaRPr>
          </a:p>
          <a:p>
            <a:pPr algn="just" fontAlgn="base"/>
            <a:endParaRPr lang="bs-Latn-BA" sz="2000" i="1" dirty="0">
              <a:solidFill>
                <a:srgbClr val="212529"/>
              </a:solidFill>
              <a:latin typeface="system-ui"/>
            </a:endParaRPr>
          </a:p>
        </p:txBody>
      </p:sp>
    </p:spTree>
    <p:extLst>
      <p:ext uri="{BB962C8B-B14F-4D97-AF65-F5344CB8AC3E}">
        <p14:creationId xmlns:p14="http://schemas.microsoft.com/office/powerpoint/2010/main" val="38684028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CF307C-35DD-42C8-0DC1-52292AFDDB05}"/>
              </a:ext>
            </a:extLst>
          </p:cNvPr>
          <p:cNvSpPr txBox="1"/>
          <p:nvPr/>
        </p:nvSpPr>
        <p:spPr>
          <a:xfrm>
            <a:off x="762000" y="685800"/>
            <a:ext cx="8763000" cy="4893647"/>
          </a:xfrm>
          <a:prstGeom prst="rect">
            <a:avLst/>
          </a:prstGeom>
          <a:noFill/>
        </p:spPr>
        <p:txBody>
          <a:bodyPr wrap="square">
            <a:spAutoFit/>
          </a:bodyPr>
          <a:lstStyle/>
          <a:p>
            <a:pPr lvl="2" fontAlgn="base"/>
            <a:r>
              <a:rPr lang="en-US" sz="2000" b="0" i="0" dirty="0">
                <a:solidFill>
                  <a:srgbClr val="212529"/>
                </a:solidFill>
                <a:effectLst>
                  <a:outerShdw blurRad="38100" dist="38100" dir="2700000" algn="tl">
                    <a:srgbClr val="000000">
                      <a:alpha val="43137"/>
                    </a:srgbClr>
                  </a:outerShdw>
                </a:effectLst>
                <a:latin typeface="system-ui"/>
              </a:rPr>
              <a:t>TROŠKOVI PISANJA ODGOVORA NA ŽALBU OD STRANE ADVOKATA NE POTPADAJU POD NUŽNE I OPRAVDANE TROŠKOVE TE SE ISTI NE NADOKNAĐUJU.</a:t>
            </a:r>
            <a:endParaRPr lang="bs-Latn-BA" sz="2000" b="0" i="0" dirty="0">
              <a:solidFill>
                <a:srgbClr val="212529"/>
              </a:solidFill>
              <a:effectLst>
                <a:outerShdw blurRad="38100" dist="38100" dir="2700000" algn="tl">
                  <a:srgbClr val="000000">
                    <a:alpha val="43137"/>
                  </a:srgbClr>
                </a:outerShdw>
              </a:effectLst>
              <a:latin typeface="system-ui"/>
            </a:endParaRPr>
          </a:p>
          <a:p>
            <a:pPr algn="l" fontAlgn="base"/>
            <a:endParaRPr lang="bs-Latn-BA" dirty="0">
              <a:solidFill>
                <a:srgbClr val="212529"/>
              </a:solidFill>
              <a:latin typeface="system-ui"/>
            </a:endParaRPr>
          </a:p>
          <a:p>
            <a:pPr algn="l" fontAlgn="base"/>
            <a:r>
              <a:rPr lang="bs-Latn-BA" b="0" i="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RJEŠENJE URŽ-a broj: JN2-03-07-1-2908-9/23 od 16.11.2023. godine</a:t>
            </a:r>
          </a:p>
          <a:p>
            <a:pPr algn="l" fontAlgn="base"/>
            <a:endParaRPr lang="bs-Latn-BA" dirty="0">
              <a:solidFill>
                <a:srgbClr val="212529"/>
              </a:solidFill>
              <a:latin typeface="system-ui"/>
            </a:endParaRPr>
          </a:p>
          <a:p>
            <a:pPr algn="just" fontAlgn="base"/>
            <a:r>
              <a:rPr lang="en-US" b="0" i="1" dirty="0">
                <a:solidFill>
                  <a:srgbClr val="212529"/>
                </a:solidFill>
                <a:effectLst/>
                <a:latin typeface="system-ui"/>
              </a:rPr>
              <a:t>„</a:t>
            </a:r>
            <a:r>
              <a:rPr lang="en-US" b="0" i="1" dirty="0" err="1">
                <a:solidFill>
                  <a:srgbClr val="212529"/>
                </a:solidFill>
                <a:effectLst/>
                <a:latin typeface="system-ui"/>
              </a:rPr>
              <a:t>Odlučujući</a:t>
            </a:r>
            <a:r>
              <a:rPr lang="en-US" b="0" i="1" dirty="0">
                <a:solidFill>
                  <a:srgbClr val="212529"/>
                </a:solidFill>
                <a:effectLst/>
                <a:latin typeface="system-ui"/>
              </a:rPr>
              <a:t> o </a:t>
            </a:r>
            <a:r>
              <a:rPr lang="en-US" b="0" i="1" dirty="0" err="1">
                <a:solidFill>
                  <a:srgbClr val="212529"/>
                </a:solidFill>
                <a:effectLst/>
                <a:latin typeface="system-ui"/>
              </a:rPr>
              <a:t>ovom</a:t>
            </a:r>
            <a:r>
              <a:rPr lang="en-US" b="0" i="1" dirty="0">
                <a:solidFill>
                  <a:srgbClr val="212529"/>
                </a:solidFill>
                <a:effectLst/>
                <a:latin typeface="system-ui"/>
              </a:rPr>
              <a:t> </a:t>
            </a:r>
            <a:r>
              <a:rPr lang="en-US" b="0" i="1" dirty="0" err="1">
                <a:solidFill>
                  <a:srgbClr val="212529"/>
                </a:solidFill>
                <a:effectLst/>
                <a:latin typeface="system-ui"/>
              </a:rPr>
              <a:t>zahtjevu</a:t>
            </a:r>
            <a:r>
              <a:rPr lang="en-US" b="0" i="1" dirty="0">
                <a:solidFill>
                  <a:srgbClr val="212529"/>
                </a:solidFill>
                <a:effectLst/>
                <a:latin typeface="system-ui"/>
              </a:rPr>
              <a:t> </a:t>
            </a:r>
            <a:r>
              <a:rPr lang="en-US" b="0" i="1" dirty="0" err="1">
                <a:solidFill>
                  <a:srgbClr val="212529"/>
                </a:solidFill>
                <a:effectLst/>
                <a:latin typeface="system-ui"/>
              </a:rPr>
              <a:t>ovaj</a:t>
            </a:r>
            <a:r>
              <a:rPr lang="en-US" b="0" i="1" dirty="0">
                <a:solidFill>
                  <a:srgbClr val="212529"/>
                </a:solidFill>
                <a:effectLst/>
                <a:latin typeface="system-ui"/>
              </a:rPr>
              <a:t> organ u </a:t>
            </a:r>
            <a:r>
              <a:rPr lang="en-US" b="0" i="1" dirty="0" err="1">
                <a:solidFill>
                  <a:srgbClr val="212529"/>
                </a:solidFill>
                <a:effectLst/>
                <a:latin typeface="system-ui"/>
              </a:rPr>
              <a:t>skladu</a:t>
            </a:r>
            <a:r>
              <a:rPr lang="en-US" b="0" i="1" dirty="0">
                <a:solidFill>
                  <a:srgbClr val="212529"/>
                </a:solidFill>
                <a:effectLst/>
                <a:latin typeface="system-ui"/>
              </a:rPr>
              <a:t> </a:t>
            </a:r>
            <a:r>
              <a:rPr lang="en-US" b="0" i="1" dirty="0" err="1">
                <a:solidFill>
                  <a:srgbClr val="212529"/>
                </a:solidFill>
                <a:effectLst/>
                <a:latin typeface="system-ui"/>
              </a:rPr>
              <a:t>sa</a:t>
            </a:r>
            <a:r>
              <a:rPr lang="en-US" b="0" i="1" dirty="0">
                <a:solidFill>
                  <a:srgbClr val="212529"/>
                </a:solidFill>
                <a:effectLst/>
                <a:latin typeface="system-ui"/>
              </a:rPr>
              <a:t> </a:t>
            </a:r>
            <a:r>
              <a:rPr lang="en-US" b="0" i="1" dirty="0" err="1">
                <a:solidFill>
                  <a:srgbClr val="212529"/>
                </a:solidFill>
                <a:effectLst/>
                <a:latin typeface="system-ui"/>
              </a:rPr>
              <a:t>članom</a:t>
            </a:r>
            <a:r>
              <a:rPr lang="en-US" b="0" i="1" dirty="0">
                <a:solidFill>
                  <a:srgbClr val="212529"/>
                </a:solidFill>
                <a:effectLst/>
                <a:latin typeface="system-ui"/>
              </a:rPr>
              <a:t> 119. </a:t>
            </a:r>
            <a:r>
              <a:rPr lang="en-US" b="0" i="1" dirty="0" err="1">
                <a:solidFill>
                  <a:srgbClr val="212529"/>
                </a:solidFill>
                <a:effectLst/>
                <a:latin typeface="system-ui"/>
              </a:rPr>
              <a:t>stav</a:t>
            </a:r>
            <a:r>
              <a:rPr lang="en-US" b="0" i="1" dirty="0">
                <a:solidFill>
                  <a:srgbClr val="212529"/>
                </a:solidFill>
                <a:effectLst/>
                <a:latin typeface="system-ui"/>
              </a:rPr>
              <a:t> 3. ZJN </a:t>
            </a:r>
            <a:r>
              <a:rPr lang="en-US" b="0" i="1" dirty="0" err="1">
                <a:solidFill>
                  <a:srgbClr val="212529"/>
                </a:solidFill>
                <a:effectLst/>
                <a:latin typeface="system-ui"/>
              </a:rPr>
              <a:t>zaključuje</a:t>
            </a:r>
            <a:r>
              <a:rPr lang="en-US" b="0" i="1" dirty="0">
                <a:solidFill>
                  <a:srgbClr val="212529"/>
                </a:solidFill>
                <a:effectLst/>
                <a:latin typeface="system-ui"/>
              </a:rPr>
              <a:t> da </a:t>
            </a:r>
            <a:r>
              <a:rPr lang="en-US" b="0" i="1" dirty="0" err="1">
                <a:solidFill>
                  <a:srgbClr val="212529"/>
                </a:solidFill>
                <a:effectLst/>
                <a:latin typeface="system-ui"/>
              </a:rPr>
              <a:t>stranci</a:t>
            </a:r>
            <a:r>
              <a:rPr lang="en-US" b="0" i="1" dirty="0">
                <a:solidFill>
                  <a:srgbClr val="212529"/>
                </a:solidFill>
                <a:effectLst/>
                <a:latin typeface="system-ui"/>
              </a:rPr>
              <a:t> </a:t>
            </a:r>
            <a:r>
              <a:rPr lang="en-US" b="0" i="1" dirty="0" err="1">
                <a:solidFill>
                  <a:srgbClr val="212529"/>
                </a:solidFill>
                <a:effectLst/>
                <a:latin typeface="system-ui"/>
              </a:rPr>
              <a:t>pripadaju</a:t>
            </a:r>
            <a:r>
              <a:rPr lang="en-US" b="0" i="1" dirty="0">
                <a:solidFill>
                  <a:srgbClr val="212529"/>
                </a:solidFill>
                <a:effectLst/>
                <a:latin typeface="system-ui"/>
              </a:rPr>
              <a:t> </a:t>
            </a:r>
            <a:r>
              <a:rPr lang="en-US" b="0" i="1" dirty="0" err="1">
                <a:solidFill>
                  <a:srgbClr val="212529"/>
                </a:solidFill>
                <a:effectLst/>
                <a:latin typeface="system-ui"/>
              </a:rPr>
              <a:t>troškovi</a:t>
            </a:r>
            <a:r>
              <a:rPr lang="en-US" b="0" i="1" dirty="0">
                <a:solidFill>
                  <a:srgbClr val="212529"/>
                </a:solidFill>
                <a:effectLst/>
                <a:latin typeface="system-ui"/>
              </a:rPr>
              <a:t> za </a:t>
            </a:r>
            <a:r>
              <a:rPr lang="en-US" b="0" i="1" dirty="0" err="1">
                <a:solidFill>
                  <a:srgbClr val="212529"/>
                </a:solidFill>
                <a:effectLst/>
                <a:latin typeface="system-ui"/>
              </a:rPr>
              <a:t>pravno</a:t>
            </a:r>
            <a:r>
              <a:rPr lang="en-US" b="0" i="1" dirty="0">
                <a:solidFill>
                  <a:srgbClr val="212529"/>
                </a:solidFill>
                <a:effectLst/>
                <a:latin typeface="system-ui"/>
              </a:rPr>
              <a:t> </a:t>
            </a:r>
            <a:r>
              <a:rPr lang="en-US" b="0" i="1" dirty="0" err="1">
                <a:solidFill>
                  <a:srgbClr val="212529"/>
                </a:solidFill>
                <a:effectLst/>
                <a:latin typeface="system-ui"/>
              </a:rPr>
              <a:t>zastupanje</a:t>
            </a:r>
            <a:r>
              <a:rPr lang="en-US" b="0" i="1" dirty="0">
                <a:solidFill>
                  <a:srgbClr val="212529"/>
                </a:solidFill>
                <a:effectLst/>
                <a:latin typeface="system-ui"/>
              </a:rPr>
              <a:t> </a:t>
            </a:r>
            <a:r>
              <a:rPr lang="en-US" b="0" i="1" dirty="0" err="1">
                <a:solidFill>
                  <a:srgbClr val="212529"/>
                </a:solidFill>
                <a:effectLst/>
                <a:latin typeface="system-ui"/>
              </a:rPr>
              <a:t>samo</a:t>
            </a:r>
            <a:r>
              <a:rPr lang="en-US" b="0" i="1" dirty="0">
                <a:solidFill>
                  <a:srgbClr val="212529"/>
                </a:solidFill>
                <a:effectLst/>
                <a:latin typeface="system-ui"/>
              </a:rPr>
              <a:t> u </a:t>
            </a:r>
            <a:r>
              <a:rPr lang="en-US" b="0" i="1" dirty="0" err="1">
                <a:solidFill>
                  <a:srgbClr val="212529"/>
                </a:solidFill>
                <a:effectLst/>
                <a:latin typeface="system-ui"/>
              </a:rPr>
              <a:t>slučaju</a:t>
            </a:r>
            <a:r>
              <a:rPr lang="en-US" b="0" i="1" dirty="0">
                <a:solidFill>
                  <a:srgbClr val="212529"/>
                </a:solidFill>
                <a:effectLst/>
                <a:latin typeface="system-ui"/>
              </a:rPr>
              <a:t> </a:t>
            </a:r>
            <a:r>
              <a:rPr lang="en-US" b="0" i="1" dirty="0" err="1">
                <a:solidFill>
                  <a:srgbClr val="212529"/>
                </a:solidFill>
                <a:effectLst/>
                <a:latin typeface="system-ui"/>
              </a:rPr>
              <a:t>kada</a:t>
            </a:r>
            <a:r>
              <a:rPr lang="en-US" b="0" i="1" dirty="0">
                <a:solidFill>
                  <a:srgbClr val="212529"/>
                </a:solidFill>
                <a:effectLst/>
                <a:latin typeface="system-ui"/>
              </a:rPr>
              <a:t> je </a:t>
            </a:r>
            <a:r>
              <a:rPr lang="en-US" b="0" i="1" dirty="0" err="1">
                <a:solidFill>
                  <a:srgbClr val="212529"/>
                </a:solidFill>
                <a:effectLst/>
                <a:latin typeface="system-ui"/>
              </a:rPr>
              <a:t>takvo</a:t>
            </a:r>
            <a:r>
              <a:rPr lang="en-US" b="0" i="1" dirty="0">
                <a:solidFill>
                  <a:srgbClr val="212529"/>
                </a:solidFill>
                <a:effectLst/>
                <a:latin typeface="system-ui"/>
              </a:rPr>
              <a:t> </a:t>
            </a:r>
            <a:r>
              <a:rPr lang="en-US" b="0" i="1" dirty="0" err="1">
                <a:solidFill>
                  <a:srgbClr val="212529"/>
                </a:solidFill>
                <a:effectLst/>
                <a:latin typeface="system-ui"/>
              </a:rPr>
              <a:t>zastupanje</a:t>
            </a:r>
            <a:r>
              <a:rPr lang="en-US" b="0" i="1" dirty="0">
                <a:solidFill>
                  <a:srgbClr val="212529"/>
                </a:solidFill>
                <a:effectLst/>
                <a:latin typeface="system-ui"/>
              </a:rPr>
              <a:t> </a:t>
            </a:r>
            <a:r>
              <a:rPr lang="en-US" b="0" i="1" dirty="0" err="1">
                <a:solidFill>
                  <a:srgbClr val="212529"/>
                </a:solidFill>
                <a:effectLst/>
                <a:latin typeface="system-ui"/>
              </a:rPr>
              <a:t>bilo</a:t>
            </a:r>
            <a:r>
              <a:rPr lang="en-US" b="0" i="1" dirty="0">
                <a:solidFill>
                  <a:srgbClr val="212529"/>
                </a:solidFill>
                <a:effectLst/>
                <a:latin typeface="system-ui"/>
              </a:rPr>
              <a:t> </a:t>
            </a:r>
            <a:r>
              <a:rPr lang="en-US" b="0" i="1" dirty="0" err="1">
                <a:solidFill>
                  <a:srgbClr val="212529"/>
                </a:solidFill>
                <a:effectLst/>
                <a:latin typeface="system-ui"/>
              </a:rPr>
              <a:t>nužno</a:t>
            </a:r>
            <a:r>
              <a:rPr lang="en-US" b="0" i="1" dirty="0">
                <a:solidFill>
                  <a:srgbClr val="212529"/>
                </a:solidFill>
                <a:effectLst/>
                <a:latin typeface="system-ui"/>
              </a:rPr>
              <a:t> i </a:t>
            </a:r>
            <a:r>
              <a:rPr lang="en-US" b="0" i="1" dirty="0" err="1">
                <a:solidFill>
                  <a:srgbClr val="212529"/>
                </a:solidFill>
                <a:effectLst/>
                <a:latin typeface="system-ui"/>
              </a:rPr>
              <a:t>opravdano</a:t>
            </a:r>
            <a:r>
              <a:rPr lang="en-US" b="0" i="1" dirty="0">
                <a:solidFill>
                  <a:srgbClr val="212529"/>
                </a:solidFill>
                <a:effectLst/>
                <a:latin typeface="system-ui"/>
              </a:rPr>
              <a:t>, </a:t>
            </a:r>
            <a:r>
              <a:rPr lang="en-US" b="0" i="1" dirty="0" err="1">
                <a:solidFill>
                  <a:srgbClr val="212529"/>
                </a:solidFill>
                <a:effectLst/>
                <a:latin typeface="system-ui"/>
              </a:rPr>
              <a:t>što</a:t>
            </a:r>
            <a:r>
              <a:rPr lang="en-US" b="0" i="1" dirty="0">
                <a:solidFill>
                  <a:srgbClr val="212529"/>
                </a:solidFill>
                <a:effectLst/>
                <a:latin typeface="system-ui"/>
              </a:rPr>
              <a:t> se </a:t>
            </a:r>
            <a:r>
              <a:rPr lang="en-US" b="0" i="1" dirty="0" err="1">
                <a:solidFill>
                  <a:srgbClr val="212529"/>
                </a:solidFill>
                <a:effectLst/>
                <a:latin typeface="system-ui"/>
              </a:rPr>
              <a:t>cijeni</a:t>
            </a:r>
            <a:r>
              <a:rPr lang="en-US" b="0" i="1" dirty="0">
                <a:solidFill>
                  <a:srgbClr val="212529"/>
                </a:solidFill>
                <a:effectLst/>
                <a:latin typeface="system-ui"/>
              </a:rPr>
              <a:t> u </a:t>
            </a:r>
            <a:r>
              <a:rPr lang="en-US" b="0" i="1" dirty="0" err="1">
                <a:solidFill>
                  <a:srgbClr val="212529"/>
                </a:solidFill>
                <a:effectLst/>
                <a:latin typeface="system-ui"/>
              </a:rPr>
              <a:t>svakom</a:t>
            </a:r>
            <a:r>
              <a:rPr lang="en-US" b="0" i="1" dirty="0">
                <a:solidFill>
                  <a:srgbClr val="212529"/>
                </a:solidFill>
                <a:effectLst/>
                <a:latin typeface="system-ui"/>
              </a:rPr>
              <a:t> </a:t>
            </a:r>
            <a:r>
              <a:rPr lang="en-US" b="0" i="1" dirty="0" err="1">
                <a:solidFill>
                  <a:srgbClr val="212529"/>
                </a:solidFill>
                <a:effectLst/>
                <a:latin typeface="system-ui"/>
              </a:rPr>
              <a:t>pojedinačnom</a:t>
            </a:r>
            <a:r>
              <a:rPr lang="en-US" b="0" i="1" dirty="0">
                <a:solidFill>
                  <a:srgbClr val="212529"/>
                </a:solidFill>
                <a:effectLst/>
                <a:latin typeface="system-ui"/>
              </a:rPr>
              <a:t> </a:t>
            </a:r>
            <a:r>
              <a:rPr lang="en-US" b="0" i="1" dirty="0" err="1">
                <a:solidFill>
                  <a:srgbClr val="212529"/>
                </a:solidFill>
                <a:effectLst/>
                <a:latin typeface="system-ui"/>
              </a:rPr>
              <a:t>slučaju</a:t>
            </a:r>
            <a:r>
              <a:rPr lang="en-US" b="0" i="1" dirty="0">
                <a:solidFill>
                  <a:srgbClr val="212529"/>
                </a:solidFill>
                <a:effectLst/>
                <a:latin typeface="system-ui"/>
              </a:rPr>
              <a:t>, </a:t>
            </a:r>
            <a:r>
              <a:rPr lang="en-US" b="0" i="1" dirty="0" err="1">
                <a:solidFill>
                  <a:srgbClr val="212529"/>
                </a:solidFill>
                <a:effectLst/>
                <a:latin typeface="system-ui"/>
              </a:rPr>
              <a:t>polazeći</a:t>
            </a:r>
            <a:r>
              <a:rPr lang="en-US" b="0" i="1" dirty="0">
                <a:solidFill>
                  <a:srgbClr val="212529"/>
                </a:solidFill>
                <a:effectLst/>
                <a:latin typeface="system-ui"/>
              </a:rPr>
              <a:t> od </a:t>
            </a:r>
            <a:r>
              <a:rPr lang="en-US" b="0" i="1" dirty="0" err="1">
                <a:solidFill>
                  <a:srgbClr val="212529"/>
                </a:solidFill>
                <a:effectLst/>
                <a:latin typeface="system-ui"/>
              </a:rPr>
              <a:t>složenosti</a:t>
            </a:r>
            <a:r>
              <a:rPr lang="en-US" b="0" i="1" dirty="0">
                <a:solidFill>
                  <a:srgbClr val="212529"/>
                </a:solidFill>
                <a:effectLst/>
                <a:latin typeface="system-ui"/>
              </a:rPr>
              <a:t> </a:t>
            </a:r>
            <a:r>
              <a:rPr lang="en-US" b="0" i="1" dirty="0" err="1">
                <a:solidFill>
                  <a:srgbClr val="212529"/>
                </a:solidFill>
                <a:effectLst/>
                <a:latin typeface="system-ui"/>
              </a:rPr>
              <a:t>predmeta</a:t>
            </a:r>
            <a:r>
              <a:rPr lang="en-US" b="0" i="1" dirty="0">
                <a:solidFill>
                  <a:srgbClr val="212529"/>
                </a:solidFill>
                <a:effectLst/>
                <a:latin typeface="system-ui"/>
              </a:rPr>
              <a:t> i </a:t>
            </a:r>
            <a:r>
              <a:rPr lang="en-US" b="0" i="1" dirty="0" err="1">
                <a:solidFill>
                  <a:srgbClr val="212529"/>
                </a:solidFill>
                <a:effectLst/>
                <a:latin typeface="system-ui"/>
              </a:rPr>
              <a:t>pitanja</a:t>
            </a:r>
            <a:r>
              <a:rPr lang="en-US" b="0" i="1" dirty="0">
                <a:solidFill>
                  <a:srgbClr val="212529"/>
                </a:solidFill>
                <a:effectLst/>
                <a:latin typeface="system-ui"/>
              </a:rPr>
              <a:t> </a:t>
            </a:r>
            <a:r>
              <a:rPr lang="en-US" b="0" i="1" dirty="0" err="1">
                <a:solidFill>
                  <a:srgbClr val="212529"/>
                </a:solidFill>
                <a:effectLst/>
                <a:latin typeface="system-ui"/>
              </a:rPr>
              <a:t>koja</a:t>
            </a:r>
            <a:r>
              <a:rPr lang="en-US" b="0" i="1" dirty="0">
                <a:solidFill>
                  <a:srgbClr val="212529"/>
                </a:solidFill>
                <a:effectLst/>
                <a:latin typeface="system-ui"/>
              </a:rPr>
              <a:t> </a:t>
            </a:r>
            <a:r>
              <a:rPr lang="en-US" b="0" i="1" dirty="0" err="1">
                <a:solidFill>
                  <a:srgbClr val="212529"/>
                </a:solidFill>
                <a:effectLst/>
                <a:latin typeface="system-ui"/>
              </a:rPr>
              <a:t>su</a:t>
            </a:r>
            <a:r>
              <a:rPr lang="en-US" b="0" i="1" dirty="0">
                <a:solidFill>
                  <a:srgbClr val="212529"/>
                </a:solidFill>
                <a:effectLst/>
                <a:latin typeface="system-ui"/>
              </a:rPr>
              <a:t> u tom </a:t>
            </a:r>
            <a:r>
              <a:rPr lang="en-US" b="0" i="1" dirty="0" err="1">
                <a:solidFill>
                  <a:srgbClr val="212529"/>
                </a:solidFill>
                <a:effectLst/>
                <a:latin typeface="system-ui"/>
              </a:rPr>
              <a:t>predmetu</a:t>
            </a:r>
            <a:r>
              <a:rPr lang="en-US" b="0" i="1" dirty="0">
                <a:solidFill>
                  <a:srgbClr val="212529"/>
                </a:solidFill>
                <a:effectLst/>
                <a:latin typeface="system-ui"/>
              </a:rPr>
              <a:t> </a:t>
            </a:r>
            <a:r>
              <a:rPr lang="en-US" b="0" i="1" dirty="0" err="1">
                <a:solidFill>
                  <a:srgbClr val="212529"/>
                </a:solidFill>
                <a:effectLst/>
                <a:latin typeface="system-ui"/>
              </a:rPr>
              <a:t>raspravljana</a:t>
            </a:r>
            <a:r>
              <a:rPr lang="en-US" b="0" i="1" dirty="0">
                <a:solidFill>
                  <a:srgbClr val="212529"/>
                </a:solidFill>
                <a:effectLst/>
                <a:latin typeface="system-ui"/>
              </a:rPr>
              <a:t>, </a:t>
            </a:r>
            <a:r>
              <a:rPr lang="en-US" b="0" i="1" dirty="0" err="1">
                <a:solidFill>
                  <a:srgbClr val="212529"/>
                </a:solidFill>
                <a:effectLst/>
                <a:latin typeface="system-ui"/>
              </a:rPr>
              <a:t>te</a:t>
            </a:r>
            <a:r>
              <a:rPr lang="en-US" b="0" i="1" dirty="0">
                <a:solidFill>
                  <a:srgbClr val="212529"/>
                </a:solidFill>
                <a:effectLst/>
                <a:latin typeface="system-ui"/>
              </a:rPr>
              <a:t> od </a:t>
            </a:r>
            <a:r>
              <a:rPr lang="en-US" b="0" i="1" dirty="0" err="1">
                <a:solidFill>
                  <a:srgbClr val="212529"/>
                </a:solidFill>
                <a:effectLst/>
                <a:latin typeface="system-ui"/>
              </a:rPr>
              <a:t>ocjene</a:t>
            </a:r>
            <a:r>
              <a:rPr lang="en-US" b="0" i="1" dirty="0">
                <a:solidFill>
                  <a:srgbClr val="212529"/>
                </a:solidFill>
                <a:effectLst/>
                <a:latin typeface="system-ui"/>
              </a:rPr>
              <a:t> je li </a:t>
            </a:r>
            <a:r>
              <a:rPr lang="en-US" b="0" i="1" dirty="0" err="1">
                <a:solidFill>
                  <a:srgbClr val="212529"/>
                </a:solidFill>
                <a:effectLst/>
                <a:latin typeface="system-ui"/>
              </a:rPr>
              <a:t>stranka</a:t>
            </a:r>
            <a:r>
              <a:rPr lang="en-US" b="0" i="1" dirty="0">
                <a:solidFill>
                  <a:srgbClr val="212529"/>
                </a:solidFill>
                <a:effectLst/>
                <a:latin typeface="system-ui"/>
              </a:rPr>
              <a:t> </a:t>
            </a:r>
            <a:r>
              <a:rPr lang="en-US" b="0" i="1" dirty="0" err="1">
                <a:solidFill>
                  <a:srgbClr val="212529"/>
                </a:solidFill>
                <a:effectLst/>
                <a:latin typeface="system-ui"/>
              </a:rPr>
              <a:t>bila</a:t>
            </a:r>
            <a:r>
              <a:rPr lang="en-US" b="0" i="1" dirty="0">
                <a:solidFill>
                  <a:srgbClr val="212529"/>
                </a:solidFill>
                <a:effectLst/>
                <a:latin typeface="system-ui"/>
              </a:rPr>
              <a:t> u </a:t>
            </a:r>
            <a:r>
              <a:rPr lang="en-US" b="0" i="1" dirty="0" err="1">
                <a:solidFill>
                  <a:srgbClr val="212529"/>
                </a:solidFill>
                <a:effectLst/>
                <a:latin typeface="system-ui"/>
              </a:rPr>
              <a:t>mogućnosti</a:t>
            </a:r>
            <a:r>
              <a:rPr lang="en-US" b="0" i="1" dirty="0">
                <a:solidFill>
                  <a:srgbClr val="212529"/>
                </a:solidFill>
                <a:effectLst/>
                <a:latin typeface="system-ui"/>
              </a:rPr>
              <a:t> da </a:t>
            </a:r>
            <a:r>
              <a:rPr lang="en-US" b="0" i="1" dirty="0" err="1">
                <a:solidFill>
                  <a:srgbClr val="212529"/>
                </a:solidFill>
                <a:effectLst/>
                <a:latin typeface="system-ui"/>
              </a:rPr>
              <a:t>sama</a:t>
            </a:r>
            <a:r>
              <a:rPr lang="en-US" b="0" i="1" dirty="0">
                <a:solidFill>
                  <a:srgbClr val="212529"/>
                </a:solidFill>
                <a:effectLst/>
                <a:latin typeface="system-ui"/>
              </a:rPr>
              <a:t> s </a:t>
            </a:r>
            <a:r>
              <a:rPr lang="en-US" b="0" i="1" dirty="0" err="1">
                <a:solidFill>
                  <a:srgbClr val="212529"/>
                </a:solidFill>
                <a:effectLst/>
                <a:latin typeface="system-ui"/>
              </a:rPr>
              <a:t>uspjehom</a:t>
            </a:r>
            <a:r>
              <a:rPr lang="en-US" b="0" i="1" dirty="0">
                <a:solidFill>
                  <a:srgbClr val="212529"/>
                </a:solidFill>
                <a:effectLst/>
                <a:latin typeface="system-ui"/>
              </a:rPr>
              <a:t> </a:t>
            </a:r>
            <a:r>
              <a:rPr lang="en-US" b="0" i="1" dirty="0" err="1">
                <a:solidFill>
                  <a:srgbClr val="212529"/>
                </a:solidFill>
                <a:effectLst/>
                <a:latin typeface="system-ui"/>
              </a:rPr>
              <a:t>štiti</a:t>
            </a:r>
            <a:r>
              <a:rPr lang="en-US" b="0" i="1" dirty="0">
                <a:solidFill>
                  <a:srgbClr val="212529"/>
                </a:solidFill>
                <a:effectLst/>
                <a:latin typeface="system-ui"/>
              </a:rPr>
              <a:t> </a:t>
            </a:r>
            <a:r>
              <a:rPr lang="en-US" b="0" i="1" dirty="0" err="1">
                <a:solidFill>
                  <a:srgbClr val="212529"/>
                </a:solidFill>
                <a:effectLst/>
                <a:latin typeface="system-ui"/>
              </a:rPr>
              <a:t>svoja</a:t>
            </a:r>
            <a:r>
              <a:rPr lang="en-US" b="0" i="1" dirty="0">
                <a:solidFill>
                  <a:srgbClr val="212529"/>
                </a:solidFill>
                <a:effectLst/>
                <a:latin typeface="system-ui"/>
              </a:rPr>
              <a:t> </a:t>
            </a:r>
            <a:r>
              <a:rPr lang="en-US" b="0" i="1" dirty="0" err="1">
                <a:solidFill>
                  <a:srgbClr val="212529"/>
                </a:solidFill>
                <a:effectLst/>
                <a:latin typeface="system-ui"/>
              </a:rPr>
              <a:t>prava</a:t>
            </a:r>
            <a:r>
              <a:rPr lang="en-US" b="0" i="1" dirty="0">
                <a:solidFill>
                  <a:srgbClr val="212529"/>
                </a:solidFill>
                <a:effectLst/>
                <a:latin typeface="system-ui"/>
              </a:rPr>
              <a:t>. S </a:t>
            </a:r>
            <a:r>
              <a:rPr lang="en-US" b="0" i="1" dirty="0" err="1">
                <a:solidFill>
                  <a:srgbClr val="212529"/>
                </a:solidFill>
                <a:effectLst/>
                <a:latin typeface="system-ui"/>
              </a:rPr>
              <a:t>obzirom</a:t>
            </a:r>
            <a:r>
              <a:rPr lang="en-US" b="0" i="1" dirty="0">
                <a:solidFill>
                  <a:srgbClr val="212529"/>
                </a:solidFill>
                <a:effectLst/>
                <a:latin typeface="system-ui"/>
              </a:rPr>
              <a:t> da </a:t>
            </a:r>
            <a:r>
              <a:rPr lang="en-US" b="0" i="1" dirty="0" err="1">
                <a:solidFill>
                  <a:srgbClr val="212529"/>
                </a:solidFill>
                <a:effectLst/>
                <a:latin typeface="system-ui"/>
              </a:rPr>
              <a:t>Izjašnjenje</a:t>
            </a:r>
            <a:r>
              <a:rPr lang="en-US" b="0" i="1" dirty="0">
                <a:solidFill>
                  <a:srgbClr val="212529"/>
                </a:solidFill>
                <a:effectLst/>
                <a:latin typeface="system-ui"/>
              </a:rPr>
              <a:t> </a:t>
            </a:r>
            <a:r>
              <a:rPr lang="en-US" b="0" i="1" dirty="0" err="1">
                <a:solidFill>
                  <a:srgbClr val="212529"/>
                </a:solidFill>
                <a:effectLst/>
                <a:latin typeface="system-ui"/>
              </a:rPr>
              <a:t>izabranog</a:t>
            </a:r>
            <a:r>
              <a:rPr lang="en-US" b="0" i="1" dirty="0">
                <a:solidFill>
                  <a:srgbClr val="212529"/>
                </a:solidFill>
                <a:effectLst/>
                <a:latin typeface="system-ui"/>
              </a:rPr>
              <a:t> </a:t>
            </a:r>
            <a:r>
              <a:rPr lang="en-US" b="0" i="1" dirty="0" err="1">
                <a:solidFill>
                  <a:srgbClr val="212529"/>
                </a:solidFill>
                <a:effectLst/>
                <a:latin typeface="system-ui"/>
              </a:rPr>
              <a:t>ponuđača</a:t>
            </a:r>
            <a:r>
              <a:rPr lang="en-US" b="0" i="1" dirty="0">
                <a:solidFill>
                  <a:srgbClr val="212529"/>
                </a:solidFill>
                <a:effectLst/>
                <a:latin typeface="system-ui"/>
              </a:rPr>
              <a:t> </a:t>
            </a:r>
            <a:r>
              <a:rPr lang="en-US" b="0" i="1" dirty="0" err="1">
                <a:solidFill>
                  <a:srgbClr val="212529"/>
                </a:solidFill>
                <a:effectLst/>
                <a:latin typeface="system-ui"/>
              </a:rPr>
              <a:t>nije</a:t>
            </a:r>
            <a:r>
              <a:rPr lang="en-US" b="0" i="1" dirty="0">
                <a:solidFill>
                  <a:srgbClr val="212529"/>
                </a:solidFill>
                <a:effectLst/>
                <a:latin typeface="system-ui"/>
              </a:rPr>
              <a:t> </a:t>
            </a:r>
            <a:r>
              <a:rPr lang="en-US" b="0" i="1" dirty="0" err="1">
                <a:solidFill>
                  <a:srgbClr val="212529"/>
                </a:solidFill>
                <a:effectLst/>
                <a:latin typeface="system-ui"/>
              </a:rPr>
              <a:t>bilo</a:t>
            </a:r>
            <a:r>
              <a:rPr lang="en-US" b="0" i="1" dirty="0">
                <a:solidFill>
                  <a:srgbClr val="212529"/>
                </a:solidFill>
                <a:effectLst/>
                <a:latin typeface="system-ui"/>
              </a:rPr>
              <a:t> od </a:t>
            </a:r>
            <a:r>
              <a:rPr lang="en-US" b="0" i="1" dirty="0" err="1">
                <a:solidFill>
                  <a:srgbClr val="212529"/>
                </a:solidFill>
                <a:effectLst/>
                <a:latin typeface="system-ui"/>
              </a:rPr>
              <a:t>uticaja</a:t>
            </a:r>
            <a:r>
              <a:rPr lang="en-US" b="0" i="1" dirty="0">
                <a:solidFill>
                  <a:srgbClr val="212529"/>
                </a:solidFill>
                <a:effectLst/>
                <a:latin typeface="system-ui"/>
              </a:rPr>
              <a:t> </a:t>
            </a:r>
            <a:r>
              <a:rPr lang="en-US" b="0" i="1" dirty="0" err="1">
                <a:solidFill>
                  <a:srgbClr val="212529"/>
                </a:solidFill>
                <a:effectLst/>
                <a:latin typeface="system-ui"/>
              </a:rPr>
              <a:t>na</a:t>
            </a:r>
            <a:r>
              <a:rPr lang="en-US" b="0" i="1" dirty="0">
                <a:solidFill>
                  <a:srgbClr val="212529"/>
                </a:solidFill>
                <a:effectLst/>
                <a:latin typeface="system-ui"/>
              </a:rPr>
              <a:t> </a:t>
            </a:r>
            <a:r>
              <a:rPr lang="en-US" b="0" i="1" dirty="0" err="1">
                <a:solidFill>
                  <a:srgbClr val="212529"/>
                </a:solidFill>
                <a:effectLst/>
                <a:latin typeface="system-ui"/>
              </a:rPr>
              <a:t>rješenje</a:t>
            </a:r>
            <a:r>
              <a:rPr lang="en-US" b="0" i="1" dirty="0">
                <a:solidFill>
                  <a:srgbClr val="212529"/>
                </a:solidFill>
                <a:effectLst/>
                <a:latin typeface="system-ui"/>
              </a:rPr>
              <a:t> </a:t>
            </a:r>
            <a:r>
              <a:rPr lang="en-US" b="0" i="1" dirty="0" err="1">
                <a:solidFill>
                  <a:srgbClr val="212529"/>
                </a:solidFill>
                <a:effectLst/>
                <a:latin typeface="system-ui"/>
              </a:rPr>
              <a:t>ove</a:t>
            </a:r>
            <a:r>
              <a:rPr lang="en-US" b="0" i="1" dirty="0">
                <a:solidFill>
                  <a:srgbClr val="212529"/>
                </a:solidFill>
                <a:effectLst/>
                <a:latin typeface="system-ui"/>
              </a:rPr>
              <a:t> </a:t>
            </a:r>
            <a:r>
              <a:rPr lang="en-US" b="0" i="1" dirty="0" err="1">
                <a:solidFill>
                  <a:srgbClr val="212529"/>
                </a:solidFill>
                <a:effectLst/>
                <a:latin typeface="system-ui"/>
              </a:rPr>
              <a:t>pravne</a:t>
            </a:r>
            <a:r>
              <a:rPr lang="en-US" b="0" i="1" dirty="0">
                <a:solidFill>
                  <a:srgbClr val="212529"/>
                </a:solidFill>
                <a:effectLst/>
                <a:latin typeface="system-ui"/>
              </a:rPr>
              <a:t> </a:t>
            </a:r>
            <a:r>
              <a:rPr lang="en-US" b="0" i="1" dirty="0" err="1">
                <a:solidFill>
                  <a:srgbClr val="212529"/>
                </a:solidFill>
                <a:effectLst/>
                <a:latin typeface="system-ui"/>
              </a:rPr>
              <a:t>stvari</a:t>
            </a:r>
            <a:r>
              <a:rPr lang="en-US" b="0" i="1" dirty="0">
                <a:solidFill>
                  <a:srgbClr val="212529"/>
                </a:solidFill>
                <a:effectLst/>
                <a:latin typeface="system-ui"/>
              </a:rPr>
              <a:t>, to se </a:t>
            </a:r>
            <a:r>
              <a:rPr lang="en-US" b="0" i="1" dirty="0" err="1">
                <a:solidFill>
                  <a:srgbClr val="212529"/>
                </a:solidFill>
                <a:effectLst/>
                <a:latin typeface="system-ui"/>
              </a:rPr>
              <a:t>odbija</a:t>
            </a:r>
            <a:r>
              <a:rPr lang="en-US" b="0" i="1" dirty="0">
                <a:solidFill>
                  <a:srgbClr val="212529"/>
                </a:solidFill>
                <a:effectLst/>
                <a:latin typeface="system-ui"/>
              </a:rPr>
              <a:t> </a:t>
            </a:r>
            <a:r>
              <a:rPr lang="en-US" b="0" i="1" dirty="0" err="1">
                <a:solidFill>
                  <a:srgbClr val="212529"/>
                </a:solidFill>
                <a:effectLst/>
                <a:latin typeface="system-ui"/>
              </a:rPr>
              <a:t>zahtjev</a:t>
            </a:r>
            <a:r>
              <a:rPr lang="en-US" b="0" i="1" dirty="0">
                <a:solidFill>
                  <a:srgbClr val="212529"/>
                </a:solidFill>
                <a:effectLst/>
                <a:latin typeface="system-ui"/>
              </a:rPr>
              <a:t> </a:t>
            </a:r>
            <a:r>
              <a:rPr lang="en-US" b="0" i="1" dirty="0" err="1">
                <a:solidFill>
                  <a:srgbClr val="212529"/>
                </a:solidFill>
                <a:effectLst/>
                <a:latin typeface="system-ui"/>
              </a:rPr>
              <a:t>punomoćnika</a:t>
            </a:r>
            <a:r>
              <a:rPr lang="en-US" b="0" i="1" dirty="0">
                <a:solidFill>
                  <a:srgbClr val="212529"/>
                </a:solidFill>
                <a:effectLst/>
                <a:latin typeface="system-ui"/>
              </a:rPr>
              <a:t> </a:t>
            </a:r>
            <a:r>
              <a:rPr lang="en-US" b="0" i="1" dirty="0" err="1">
                <a:solidFill>
                  <a:srgbClr val="212529"/>
                </a:solidFill>
                <a:effectLst/>
                <a:latin typeface="system-ui"/>
              </a:rPr>
              <a:t>izabranog</a:t>
            </a:r>
            <a:r>
              <a:rPr lang="en-US" b="0" i="1" dirty="0">
                <a:solidFill>
                  <a:srgbClr val="212529"/>
                </a:solidFill>
                <a:effectLst/>
                <a:latin typeface="system-ui"/>
              </a:rPr>
              <a:t> </a:t>
            </a:r>
            <a:r>
              <a:rPr lang="en-US" b="0" i="1" dirty="0" err="1">
                <a:solidFill>
                  <a:srgbClr val="212529"/>
                </a:solidFill>
                <a:effectLst/>
                <a:latin typeface="system-ui"/>
              </a:rPr>
              <a:t>ponuđača</a:t>
            </a:r>
            <a:r>
              <a:rPr lang="en-US" b="0" i="1" dirty="0">
                <a:solidFill>
                  <a:srgbClr val="212529"/>
                </a:solidFill>
                <a:effectLst/>
                <a:latin typeface="system-ui"/>
              </a:rPr>
              <a:t> za </a:t>
            </a:r>
            <a:r>
              <a:rPr lang="en-US" b="0" i="1" dirty="0" err="1">
                <a:solidFill>
                  <a:srgbClr val="212529"/>
                </a:solidFill>
                <a:effectLst/>
                <a:latin typeface="system-ui"/>
              </a:rPr>
              <a:t>naknadu</a:t>
            </a:r>
            <a:r>
              <a:rPr lang="en-US" b="0" i="1" dirty="0">
                <a:solidFill>
                  <a:srgbClr val="212529"/>
                </a:solidFill>
                <a:effectLst/>
                <a:latin typeface="system-ui"/>
              </a:rPr>
              <a:t> </a:t>
            </a:r>
            <a:r>
              <a:rPr lang="en-US" b="0" i="1" dirty="0" err="1">
                <a:solidFill>
                  <a:srgbClr val="212529"/>
                </a:solidFill>
                <a:effectLst/>
                <a:latin typeface="system-ui"/>
              </a:rPr>
              <a:t>troškova</a:t>
            </a:r>
            <a:r>
              <a:rPr lang="en-US" b="0" i="1" dirty="0">
                <a:solidFill>
                  <a:srgbClr val="212529"/>
                </a:solidFill>
                <a:effectLst/>
                <a:latin typeface="system-ui"/>
              </a:rPr>
              <a:t> </a:t>
            </a:r>
            <a:r>
              <a:rPr lang="en-US" b="0" i="1" dirty="0" err="1">
                <a:solidFill>
                  <a:srgbClr val="212529"/>
                </a:solidFill>
                <a:effectLst/>
                <a:latin typeface="system-ui"/>
              </a:rPr>
              <a:t>sastava</a:t>
            </a:r>
            <a:r>
              <a:rPr lang="en-US" b="0" i="1" dirty="0">
                <a:solidFill>
                  <a:srgbClr val="212529"/>
                </a:solidFill>
                <a:effectLst/>
                <a:latin typeface="system-ui"/>
              </a:rPr>
              <a:t> </a:t>
            </a:r>
            <a:r>
              <a:rPr lang="en-US" b="0" i="1" dirty="0" err="1">
                <a:solidFill>
                  <a:srgbClr val="212529"/>
                </a:solidFill>
                <a:effectLst/>
                <a:latin typeface="system-ui"/>
              </a:rPr>
              <a:t>odgovora</a:t>
            </a:r>
            <a:r>
              <a:rPr lang="en-US" b="0" i="1" dirty="0">
                <a:solidFill>
                  <a:srgbClr val="212529"/>
                </a:solidFill>
                <a:effectLst/>
                <a:latin typeface="system-ui"/>
              </a:rPr>
              <a:t> </a:t>
            </a:r>
            <a:r>
              <a:rPr lang="en-US" b="0" i="1" dirty="0" err="1">
                <a:solidFill>
                  <a:srgbClr val="212529"/>
                </a:solidFill>
                <a:effectLst/>
                <a:latin typeface="system-ui"/>
              </a:rPr>
              <a:t>na</a:t>
            </a:r>
            <a:r>
              <a:rPr lang="en-US" b="0" i="1" dirty="0">
                <a:solidFill>
                  <a:srgbClr val="212529"/>
                </a:solidFill>
                <a:effectLst/>
                <a:latin typeface="system-ui"/>
              </a:rPr>
              <a:t> </a:t>
            </a:r>
            <a:r>
              <a:rPr lang="en-US" b="0" i="1" dirty="0" err="1">
                <a:solidFill>
                  <a:srgbClr val="212529"/>
                </a:solidFill>
                <a:effectLst/>
                <a:latin typeface="system-ui"/>
              </a:rPr>
              <a:t>žalbu</a:t>
            </a:r>
            <a:r>
              <a:rPr lang="en-US" b="0" i="1" dirty="0">
                <a:solidFill>
                  <a:srgbClr val="212529"/>
                </a:solidFill>
                <a:effectLst/>
                <a:latin typeface="system-ui"/>
              </a:rPr>
              <a:t> u </a:t>
            </a:r>
            <a:r>
              <a:rPr lang="en-US" b="0" i="1" dirty="0" err="1">
                <a:solidFill>
                  <a:srgbClr val="212529"/>
                </a:solidFill>
                <a:effectLst/>
                <a:latin typeface="system-ui"/>
              </a:rPr>
              <a:t>ukupnom</a:t>
            </a:r>
            <a:r>
              <a:rPr lang="en-US" b="0" i="1" dirty="0">
                <a:solidFill>
                  <a:srgbClr val="212529"/>
                </a:solidFill>
                <a:effectLst/>
                <a:latin typeface="system-ui"/>
              </a:rPr>
              <a:t> </a:t>
            </a:r>
            <a:r>
              <a:rPr lang="en-US" b="0" i="1" dirty="0" err="1">
                <a:solidFill>
                  <a:srgbClr val="212529"/>
                </a:solidFill>
                <a:effectLst/>
                <a:latin typeface="system-ui"/>
              </a:rPr>
              <a:t>iznosu</a:t>
            </a:r>
            <a:r>
              <a:rPr lang="en-US" b="0" i="1" dirty="0">
                <a:solidFill>
                  <a:srgbClr val="212529"/>
                </a:solidFill>
                <a:effectLst/>
                <a:latin typeface="system-ui"/>
              </a:rPr>
              <a:t> od 280,80 KM </a:t>
            </a:r>
            <a:r>
              <a:rPr lang="en-US" b="0" i="1" dirty="0" err="1">
                <a:solidFill>
                  <a:srgbClr val="212529"/>
                </a:solidFill>
                <a:effectLst/>
                <a:latin typeface="system-ui"/>
              </a:rPr>
              <a:t>sa</a:t>
            </a:r>
            <a:r>
              <a:rPr lang="en-US" b="0" i="1" dirty="0">
                <a:solidFill>
                  <a:srgbClr val="212529"/>
                </a:solidFill>
                <a:effectLst/>
                <a:latin typeface="system-ui"/>
              </a:rPr>
              <a:t> </a:t>
            </a:r>
            <a:r>
              <a:rPr lang="en-US" b="0" i="1" dirty="0" err="1">
                <a:solidFill>
                  <a:srgbClr val="212529"/>
                </a:solidFill>
                <a:effectLst/>
                <a:latin typeface="system-ui"/>
              </a:rPr>
              <a:t>uračunatim</a:t>
            </a:r>
            <a:r>
              <a:rPr lang="en-US" b="0" i="1" dirty="0">
                <a:solidFill>
                  <a:srgbClr val="212529"/>
                </a:solidFill>
                <a:effectLst/>
                <a:latin typeface="system-ui"/>
              </a:rPr>
              <a:t> PDV-om, </a:t>
            </a:r>
            <a:r>
              <a:rPr lang="en-US" b="0" i="1" dirty="0" err="1">
                <a:solidFill>
                  <a:srgbClr val="212529"/>
                </a:solidFill>
                <a:effectLst/>
                <a:latin typeface="system-ui"/>
              </a:rPr>
              <a:t>jer</a:t>
            </a:r>
            <a:r>
              <a:rPr lang="en-US" b="0" i="1" dirty="0">
                <a:solidFill>
                  <a:srgbClr val="212529"/>
                </a:solidFill>
                <a:effectLst/>
                <a:latin typeface="system-ui"/>
              </a:rPr>
              <a:t> po </a:t>
            </a:r>
            <a:r>
              <a:rPr lang="en-US" b="0" i="1" dirty="0" err="1">
                <a:solidFill>
                  <a:srgbClr val="212529"/>
                </a:solidFill>
                <a:effectLst/>
                <a:latin typeface="system-ui"/>
              </a:rPr>
              <a:t>stavu</a:t>
            </a:r>
            <a:r>
              <a:rPr lang="en-US" b="0" i="1" dirty="0">
                <a:solidFill>
                  <a:srgbClr val="212529"/>
                </a:solidFill>
                <a:effectLst/>
                <a:latin typeface="system-ui"/>
              </a:rPr>
              <a:t> </a:t>
            </a:r>
            <a:r>
              <a:rPr lang="en-US" b="0" i="1" dirty="0" err="1">
                <a:solidFill>
                  <a:srgbClr val="212529"/>
                </a:solidFill>
                <a:effectLst/>
                <a:latin typeface="system-ui"/>
              </a:rPr>
              <a:t>ovog</a:t>
            </a:r>
            <a:r>
              <a:rPr lang="en-US" b="0" i="1" dirty="0">
                <a:solidFill>
                  <a:srgbClr val="212529"/>
                </a:solidFill>
                <a:effectLst/>
                <a:latin typeface="system-ui"/>
              </a:rPr>
              <a:t> organa ne </a:t>
            </a:r>
            <a:r>
              <a:rPr lang="en-US" b="0" i="1" dirty="0" err="1">
                <a:solidFill>
                  <a:srgbClr val="212529"/>
                </a:solidFill>
                <a:effectLst/>
                <a:latin typeface="system-ui"/>
              </a:rPr>
              <a:t>radi</a:t>
            </a:r>
            <a:r>
              <a:rPr lang="en-US" b="0" i="1" dirty="0">
                <a:solidFill>
                  <a:srgbClr val="212529"/>
                </a:solidFill>
                <a:effectLst/>
                <a:latin typeface="system-ui"/>
              </a:rPr>
              <a:t> se o </a:t>
            </a:r>
            <a:r>
              <a:rPr lang="en-US" b="0" i="1" dirty="0" err="1">
                <a:solidFill>
                  <a:srgbClr val="212529"/>
                </a:solidFill>
                <a:effectLst/>
                <a:latin typeface="system-ui"/>
              </a:rPr>
              <a:t>opravdanim</a:t>
            </a:r>
            <a:r>
              <a:rPr lang="en-US" b="0" i="1" dirty="0">
                <a:solidFill>
                  <a:srgbClr val="212529"/>
                </a:solidFill>
                <a:effectLst/>
                <a:latin typeface="system-ui"/>
              </a:rPr>
              <a:t> i </a:t>
            </a:r>
            <a:r>
              <a:rPr lang="en-US" b="0" i="1" dirty="0" err="1">
                <a:solidFill>
                  <a:srgbClr val="212529"/>
                </a:solidFill>
                <a:effectLst/>
                <a:latin typeface="system-ui"/>
              </a:rPr>
              <a:t>nužnim</a:t>
            </a:r>
            <a:r>
              <a:rPr lang="en-US" b="0" i="1" dirty="0">
                <a:solidFill>
                  <a:srgbClr val="212529"/>
                </a:solidFill>
                <a:effectLst/>
                <a:latin typeface="system-ui"/>
              </a:rPr>
              <a:t> </a:t>
            </a:r>
            <a:r>
              <a:rPr lang="en-US" b="0" i="1" dirty="0" err="1">
                <a:solidFill>
                  <a:srgbClr val="212529"/>
                </a:solidFill>
                <a:effectLst/>
                <a:latin typeface="system-ui"/>
              </a:rPr>
              <a:t>troškovima</a:t>
            </a:r>
            <a:r>
              <a:rPr lang="en-US" b="0" i="1" dirty="0">
                <a:solidFill>
                  <a:srgbClr val="212529"/>
                </a:solidFill>
                <a:effectLst/>
                <a:latin typeface="system-ui"/>
              </a:rPr>
              <a:t> </a:t>
            </a:r>
            <a:r>
              <a:rPr lang="en-US" b="0" i="1" dirty="0" err="1">
                <a:solidFill>
                  <a:srgbClr val="212529"/>
                </a:solidFill>
                <a:effectLst/>
                <a:latin typeface="system-ui"/>
              </a:rPr>
              <a:t>izabranog</a:t>
            </a:r>
            <a:r>
              <a:rPr lang="en-US" b="0" i="1" dirty="0">
                <a:solidFill>
                  <a:srgbClr val="212529"/>
                </a:solidFill>
                <a:effectLst/>
                <a:latin typeface="system-ui"/>
              </a:rPr>
              <a:t> </a:t>
            </a:r>
            <a:r>
              <a:rPr lang="en-US" b="0" i="1" dirty="0" err="1">
                <a:solidFill>
                  <a:srgbClr val="212529"/>
                </a:solidFill>
                <a:effectLst/>
                <a:latin typeface="system-ui"/>
              </a:rPr>
              <a:t>ponuđača</a:t>
            </a:r>
            <a:r>
              <a:rPr lang="en-US" b="0" i="1" dirty="0">
                <a:solidFill>
                  <a:srgbClr val="212529"/>
                </a:solidFill>
                <a:effectLst/>
                <a:latin typeface="system-ui"/>
              </a:rPr>
              <a:t> </a:t>
            </a:r>
            <a:r>
              <a:rPr lang="en-US" b="0" i="1" dirty="0" err="1">
                <a:solidFill>
                  <a:srgbClr val="212529"/>
                </a:solidFill>
                <a:effectLst/>
                <a:latin typeface="system-ui"/>
              </a:rPr>
              <a:t>uslijed</a:t>
            </a:r>
            <a:r>
              <a:rPr lang="en-US" b="0" i="1" dirty="0">
                <a:solidFill>
                  <a:srgbClr val="212529"/>
                </a:solidFill>
                <a:effectLst/>
                <a:latin typeface="system-ui"/>
              </a:rPr>
              <a:t> </a:t>
            </a:r>
            <a:r>
              <a:rPr lang="en-US" b="0" i="1" dirty="0" err="1">
                <a:solidFill>
                  <a:srgbClr val="212529"/>
                </a:solidFill>
                <a:effectLst/>
                <a:latin typeface="system-ui"/>
              </a:rPr>
              <a:t>čega</a:t>
            </a:r>
            <a:r>
              <a:rPr lang="en-US" b="0" i="1" dirty="0">
                <a:solidFill>
                  <a:srgbClr val="212529"/>
                </a:solidFill>
                <a:effectLst/>
                <a:latin typeface="system-ui"/>
              </a:rPr>
              <a:t> je </a:t>
            </a:r>
            <a:r>
              <a:rPr lang="en-US" b="0" i="1" dirty="0" err="1">
                <a:solidFill>
                  <a:srgbClr val="212529"/>
                </a:solidFill>
                <a:effectLst/>
                <a:latin typeface="system-ui"/>
              </a:rPr>
              <a:t>odlučeno</a:t>
            </a:r>
            <a:r>
              <a:rPr lang="en-US" b="0" i="1" dirty="0">
                <a:solidFill>
                  <a:srgbClr val="212529"/>
                </a:solidFill>
                <a:effectLst/>
                <a:latin typeface="system-ui"/>
              </a:rPr>
              <a:t> u </a:t>
            </a:r>
            <a:r>
              <a:rPr lang="en-US" b="0" i="1" dirty="0" err="1">
                <a:solidFill>
                  <a:srgbClr val="212529"/>
                </a:solidFill>
                <a:effectLst/>
                <a:latin typeface="system-ui"/>
              </a:rPr>
              <a:t>skladu</a:t>
            </a:r>
            <a:r>
              <a:rPr lang="en-US" b="0" i="1" dirty="0">
                <a:solidFill>
                  <a:srgbClr val="212529"/>
                </a:solidFill>
                <a:effectLst/>
                <a:latin typeface="system-ui"/>
              </a:rPr>
              <a:t> </a:t>
            </a:r>
            <a:r>
              <a:rPr lang="en-US" b="0" i="1" dirty="0" err="1">
                <a:solidFill>
                  <a:srgbClr val="212529"/>
                </a:solidFill>
                <a:effectLst/>
                <a:latin typeface="system-ui"/>
              </a:rPr>
              <a:t>sa</a:t>
            </a:r>
            <a:r>
              <a:rPr lang="en-US" b="0" i="1" dirty="0">
                <a:solidFill>
                  <a:srgbClr val="212529"/>
                </a:solidFill>
                <a:effectLst/>
                <a:latin typeface="system-ui"/>
              </a:rPr>
              <a:t> </a:t>
            </a:r>
            <a:r>
              <a:rPr lang="en-US" b="0" i="1" dirty="0" err="1">
                <a:solidFill>
                  <a:srgbClr val="212529"/>
                </a:solidFill>
                <a:effectLst/>
                <a:latin typeface="system-ui"/>
              </a:rPr>
              <a:t>članom</a:t>
            </a:r>
            <a:r>
              <a:rPr lang="en-US" b="0" i="1" dirty="0">
                <a:solidFill>
                  <a:srgbClr val="212529"/>
                </a:solidFill>
                <a:effectLst/>
                <a:latin typeface="system-ui"/>
              </a:rPr>
              <a:t> 119, </a:t>
            </a:r>
            <a:r>
              <a:rPr lang="en-US" b="0" i="1" dirty="0" err="1">
                <a:solidFill>
                  <a:srgbClr val="212529"/>
                </a:solidFill>
                <a:effectLst/>
                <a:latin typeface="system-ui"/>
              </a:rPr>
              <a:t>stav</a:t>
            </a:r>
            <a:r>
              <a:rPr lang="en-US" b="0" i="1" dirty="0">
                <a:solidFill>
                  <a:srgbClr val="212529"/>
                </a:solidFill>
                <a:effectLst/>
                <a:latin typeface="system-ui"/>
              </a:rPr>
              <a:t> 3. ZJN.“</a:t>
            </a:r>
            <a:endParaRPr lang="bs-Latn-BA" b="0" i="0" dirty="0">
              <a:solidFill>
                <a:srgbClr val="212529"/>
              </a:solidFill>
              <a:effectLst/>
              <a:latin typeface="system-ui"/>
            </a:endParaRPr>
          </a:p>
          <a:p>
            <a:pPr algn="l" fontAlgn="base"/>
            <a:endParaRPr lang="en-US" b="0" i="0" dirty="0">
              <a:solidFill>
                <a:srgbClr val="212529"/>
              </a:solidFill>
              <a:effectLst/>
              <a:latin typeface="system-ui"/>
            </a:endParaRPr>
          </a:p>
        </p:txBody>
      </p:sp>
    </p:spTree>
    <p:extLst>
      <p:ext uri="{BB962C8B-B14F-4D97-AF65-F5344CB8AC3E}">
        <p14:creationId xmlns:p14="http://schemas.microsoft.com/office/powerpoint/2010/main" val="2685075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ABE7B5-4A42-70D5-6EA7-829D4626D098}"/>
              </a:ext>
            </a:extLst>
          </p:cNvPr>
          <p:cNvSpPr txBox="1"/>
          <p:nvPr/>
        </p:nvSpPr>
        <p:spPr>
          <a:xfrm>
            <a:off x="533400" y="838200"/>
            <a:ext cx="9067800" cy="6032421"/>
          </a:xfrm>
          <a:prstGeom prst="rect">
            <a:avLst/>
          </a:prstGeom>
          <a:noFill/>
        </p:spPr>
        <p:txBody>
          <a:bodyPr wrap="square">
            <a:spAutoFit/>
          </a:bodyPr>
          <a:lstStyle/>
          <a:p>
            <a:pPr lvl="2"/>
            <a:r>
              <a:rPr lang="en-US" sz="2000" b="0" i="0" dirty="0">
                <a:solidFill>
                  <a:srgbClr val="212529"/>
                </a:solidFill>
                <a:effectLst>
                  <a:outerShdw blurRad="38100" dist="38100" dir="2700000" algn="tl">
                    <a:srgbClr val="000000">
                      <a:alpha val="43137"/>
                    </a:srgbClr>
                  </a:outerShdw>
                </a:effectLst>
                <a:latin typeface="system-ui"/>
              </a:rPr>
              <a:t>POVRAT ADMINISTRATIVNE TAKSE SE NE MOŽE ZAHTIJEVATI</a:t>
            </a:r>
          </a:p>
          <a:p>
            <a:endParaRPr lang="bs-Latn-BA" b="0" i="1" dirty="0">
              <a:solidFill>
                <a:srgbClr val="212529"/>
              </a:solidFill>
              <a:effectLst/>
              <a:latin typeface="system-ui"/>
            </a:endParaRPr>
          </a:p>
          <a:p>
            <a:r>
              <a:rPr lang="bs-Latn-BA" b="0" dirty="0">
                <a:solidFill>
                  <a:srgbClr val="212529"/>
                </a:solidFill>
                <a:effectLst>
                  <a:outerShdw blurRad="38100" dist="38100" dir="2700000" algn="tl">
                    <a:srgbClr val="000000">
                      <a:alpha val="43137"/>
                    </a:srgbClr>
                  </a:outerShdw>
                </a:effectLst>
                <a:latin typeface="system-ui"/>
              </a:rPr>
              <a:t>PRESUDA SUDA BiH broj: S1 3 U 041448 21 U  od 03.07.2023. godine</a:t>
            </a:r>
          </a:p>
          <a:p>
            <a:endParaRPr lang="bs-Latn-BA" i="1" dirty="0">
              <a:solidFill>
                <a:srgbClr val="212529"/>
              </a:solidFill>
              <a:latin typeface="system-ui"/>
            </a:endParaRPr>
          </a:p>
          <a:p>
            <a:pPr algn="just"/>
            <a:r>
              <a:rPr lang="en-US" b="0" i="1" dirty="0">
                <a:solidFill>
                  <a:srgbClr val="212529"/>
                </a:solidFill>
                <a:effectLst/>
                <a:latin typeface="system-ui"/>
              </a:rPr>
              <a:t>„</a:t>
            </a:r>
            <a:r>
              <a:rPr lang="en-US" b="0" i="1" dirty="0" err="1">
                <a:solidFill>
                  <a:srgbClr val="212529"/>
                </a:solidFill>
                <a:effectLst/>
                <a:latin typeface="system-ui"/>
              </a:rPr>
              <a:t>Nadalje</a:t>
            </a:r>
            <a:r>
              <a:rPr lang="en-US" b="0" i="1" dirty="0">
                <a:solidFill>
                  <a:srgbClr val="212529"/>
                </a:solidFill>
                <a:effectLst/>
                <a:latin typeface="system-ui"/>
              </a:rPr>
              <a:t> po </a:t>
            </a:r>
            <a:r>
              <a:rPr lang="en-US" b="0" i="1" dirty="0" err="1">
                <a:solidFill>
                  <a:srgbClr val="212529"/>
                </a:solidFill>
                <a:effectLst/>
                <a:latin typeface="system-ui"/>
              </a:rPr>
              <a:t>ocjeni</a:t>
            </a:r>
            <a:r>
              <a:rPr lang="en-US" b="0" i="1" dirty="0">
                <a:solidFill>
                  <a:srgbClr val="212529"/>
                </a:solidFill>
                <a:effectLst/>
                <a:latin typeface="system-ui"/>
              </a:rPr>
              <a:t> </a:t>
            </a:r>
            <a:r>
              <a:rPr lang="en-US" b="0" i="1" dirty="0" err="1">
                <a:solidFill>
                  <a:srgbClr val="212529"/>
                </a:solidFill>
                <a:effectLst/>
                <a:latin typeface="system-ui"/>
              </a:rPr>
              <a:t>ovog</a:t>
            </a:r>
            <a:r>
              <a:rPr lang="en-US" b="0" i="1" dirty="0">
                <a:solidFill>
                  <a:srgbClr val="212529"/>
                </a:solidFill>
                <a:effectLst/>
                <a:latin typeface="system-ui"/>
              </a:rPr>
              <a:t> </a:t>
            </a:r>
            <a:r>
              <a:rPr lang="en-US" b="0" i="1" dirty="0" err="1">
                <a:solidFill>
                  <a:srgbClr val="212529"/>
                </a:solidFill>
                <a:effectLst/>
                <a:latin typeface="system-ui"/>
              </a:rPr>
              <a:t>vijeća</a:t>
            </a:r>
            <a:r>
              <a:rPr lang="en-US" b="0" i="1" dirty="0">
                <a:solidFill>
                  <a:srgbClr val="212529"/>
                </a:solidFill>
                <a:effectLst/>
                <a:latin typeface="system-ui"/>
              </a:rPr>
              <a:t>, </a:t>
            </a:r>
            <a:r>
              <a:rPr lang="en-US" b="0" i="1" dirty="0" err="1">
                <a:solidFill>
                  <a:srgbClr val="212529"/>
                </a:solidFill>
                <a:effectLst/>
                <a:latin typeface="system-ui"/>
              </a:rPr>
              <a:t>tuženi</a:t>
            </a:r>
            <a:r>
              <a:rPr lang="en-US" b="0" i="1" dirty="0">
                <a:solidFill>
                  <a:srgbClr val="212529"/>
                </a:solidFill>
                <a:effectLst/>
                <a:latin typeface="system-ui"/>
              </a:rPr>
              <a:t> je, </a:t>
            </a:r>
            <a:r>
              <a:rPr lang="en-US" b="0" i="1" dirty="0" err="1">
                <a:solidFill>
                  <a:srgbClr val="212529"/>
                </a:solidFill>
                <a:effectLst/>
                <a:latin typeface="system-ui"/>
              </a:rPr>
              <a:t>ispitujući</a:t>
            </a:r>
            <a:r>
              <a:rPr lang="en-US" b="0" i="1" dirty="0">
                <a:solidFill>
                  <a:srgbClr val="212529"/>
                </a:solidFill>
                <a:effectLst/>
                <a:latin typeface="system-ui"/>
              </a:rPr>
              <a:t> </a:t>
            </a:r>
            <a:r>
              <a:rPr lang="en-US" b="0" i="1" dirty="0" err="1">
                <a:solidFill>
                  <a:srgbClr val="212529"/>
                </a:solidFill>
                <a:effectLst/>
                <a:latin typeface="system-ui"/>
              </a:rPr>
              <a:t>navode</a:t>
            </a:r>
            <a:r>
              <a:rPr lang="en-US" b="0" i="1" dirty="0">
                <a:solidFill>
                  <a:srgbClr val="212529"/>
                </a:solidFill>
                <a:effectLst/>
                <a:latin typeface="system-ui"/>
              </a:rPr>
              <a:t> koji se </a:t>
            </a:r>
            <a:r>
              <a:rPr lang="en-US" b="0" i="1" dirty="0" err="1">
                <a:solidFill>
                  <a:srgbClr val="212529"/>
                </a:solidFill>
                <a:effectLst/>
                <a:latin typeface="system-ui"/>
              </a:rPr>
              <a:t>odnose</a:t>
            </a:r>
            <a:r>
              <a:rPr lang="en-US" b="0" i="1" dirty="0">
                <a:solidFill>
                  <a:srgbClr val="212529"/>
                </a:solidFill>
                <a:effectLst/>
                <a:latin typeface="system-ui"/>
              </a:rPr>
              <a:t> </a:t>
            </a:r>
            <a:r>
              <a:rPr lang="en-US" b="0" i="1" dirty="0" err="1">
                <a:solidFill>
                  <a:srgbClr val="212529"/>
                </a:solidFill>
                <a:effectLst/>
                <a:latin typeface="system-ui"/>
              </a:rPr>
              <a:t>na</a:t>
            </a:r>
            <a:r>
              <a:rPr lang="en-US" b="0" i="1" dirty="0">
                <a:solidFill>
                  <a:srgbClr val="212529"/>
                </a:solidFill>
                <a:effectLst/>
                <a:latin typeface="system-ui"/>
              </a:rPr>
              <a:t> </a:t>
            </a:r>
            <a:r>
              <a:rPr lang="en-US" b="0" i="1" dirty="0" err="1">
                <a:solidFill>
                  <a:srgbClr val="212529"/>
                </a:solidFill>
                <a:effectLst/>
                <a:latin typeface="system-ui"/>
              </a:rPr>
              <a:t>administrativnu</a:t>
            </a:r>
            <a:r>
              <a:rPr lang="en-US" b="0" i="1" dirty="0">
                <a:solidFill>
                  <a:srgbClr val="212529"/>
                </a:solidFill>
                <a:effectLst/>
                <a:latin typeface="system-ui"/>
              </a:rPr>
              <a:t> </a:t>
            </a:r>
            <a:r>
              <a:rPr lang="en-US" b="0" i="1" dirty="0" err="1">
                <a:solidFill>
                  <a:srgbClr val="212529"/>
                </a:solidFill>
                <a:effectLst/>
                <a:latin typeface="system-ui"/>
              </a:rPr>
              <a:t>taksu</a:t>
            </a:r>
            <a:r>
              <a:rPr lang="en-US" b="0" i="1" dirty="0">
                <a:solidFill>
                  <a:srgbClr val="212529"/>
                </a:solidFill>
                <a:effectLst/>
                <a:latin typeface="system-ui"/>
              </a:rPr>
              <a:t>, </a:t>
            </a:r>
            <a:r>
              <a:rPr lang="en-US" b="0" i="1" dirty="0" err="1">
                <a:solidFill>
                  <a:srgbClr val="212529"/>
                </a:solidFill>
                <a:effectLst/>
                <a:latin typeface="system-ui"/>
              </a:rPr>
              <a:t>pravilno</a:t>
            </a:r>
            <a:r>
              <a:rPr lang="en-US" b="0" i="1" dirty="0">
                <a:solidFill>
                  <a:srgbClr val="212529"/>
                </a:solidFill>
                <a:effectLst/>
                <a:latin typeface="system-ui"/>
              </a:rPr>
              <a:t> </a:t>
            </a:r>
            <a:r>
              <a:rPr lang="en-US" b="0" i="1" dirty="0" err="1">
                <a:solidFill>
                  <a:srgbClr val="212529"/>
                </a:solidFill>
                <a:effectLst/>
                <a:latin typeface="system-ui"/>
              </a:rPr>
              <a:t>utvrdio</a:t>
            </a:r>
            <a:r>
              <a:rPr lang="en-US" b="0" i="1" dirty="0">
                <a:solidFill>
                  <a:srgbClr val="212529"/>
                </a:solidFill>
                <a:effectLst/>
                <a:latin typeface="system-ui"/>
              </a:rPr>
              <a:t> da, </a:t>
            </a:r>
            <a:r>
              <a:rPr lang="en-US" b="0" i="1" dirty="0" err="1">
                <a:solidFill>
                  <a:srgbClr val="212529"/>
                </a:solidFill>
                <a:effectLst/>
                <a:latin typeface="system-ui"/>
              </a:rPr>
              <a:t>kada</a:t>
            </a:r>
            <a:r>
              <a:rPr lang="en-US" b="0" i="1" dirty="0">
                <a:solidFill>
                  <a:srgbClr val="212529"/>
                </a:solidFill>
                <a:effectLst/>
                <a:latin typeface="system-ui"/>
              </a:rPr>
              <a:t> je </a:t>
            </a:r>
            <a:r>
              <a:rPr lang="en-US" b="0" i="1" dirty="0" err="1">
                <a:solidFill>
                  <a:srgbClr val="212529"/>
                </a:solidFill>
                <a:effectLst/>
                <a:latin typeface="system-ui"/>
              </a:rPr>
              <a:t>upravni</a:t>
            </a:r>
            <a:r>
              <a:rPr lang="en-US" b="0" i="1" dirty="0">
                <a:solidFill>
                  <a:srgbClr val="212529"/>
                </a:solidFill>
                <a:effectLst/>
                <a:latin typeface="system-ui"/>
              </a:rPr>
              <a:t> </a:t>
            </a:r>
            <a:r>
              <a:rPr lang="en-US" b="0" i="1" dirty="0" err="1">
                <a:solidFill>
                  <a:srgbClr val="212529"/>
                </a:solidFill>
                <a:effectLst/>
                <a:latin typeface="system-ui"/>
              </a:rPr>
              <a:t>postupak</a:t>
            </a:r>
            <a:r>
              <a:rPr lang="en-US" b="0" i="1" dirty="0">
                <a:solidFill>
                  <a:srgbClr val="212529"/>
                </a:solidFill>
                <a:effectLst/>
                <a:latin typeface="system-ui"/>
              </a:rPr>
              <a:t> </a:t>
            </a:r>
            <a:r>
              <a:rPr lang="en-US" b="0" i="1" dirty="0" err="1">
                <a:solidFill>
                  <a:srgbClr val="212529"/>
                </a:solidFill>
                <a:effectLst/>
                <a:latin typeface="system-ui"/>
              </a:rPr>
              <a:t>pokrenut</a:t>
            </a:r>
            <a:r>
              <a:rPr lang="en-US" b="0" i="1" dirty="0">
                <a:solidFill>
                  <a:srgbClr val="212529"/>
                </a:solidFill>
                <a:effectLst/>
                <a:latin typeface="system-ui"/>
              </a:rPr>
              <a:t> </a:t>
            </a:r>
            <a:r>
              <a:rPr lang="en-US" b="0" i="1" dirty="0" err="1">
                <a:solidFill>
                  <a:srgbClr val="212529"/>
                </a:solidFill>
                <a:effectLst/>
                <a:latin typeface="system-ui"/>
              </a:rPr>
              <a:t>na</a:t>
            </a:r>
            <a:r>
              <a:rPr lang="en-US" b="0" i="1" dirty="0">
                <a:solidFill>
                  <a:srgbClr val="212529"/>
                </a:solidFill>
                <a:effectLst/>
                <a:latin typeface="system-ui"/>
              </a:rPr>
              <a:t> </a:t>
            </a:r>
            <a:r>
              <a:rPr lang="en-US" b="0" i="1" dirty="0" err="1">
                <a:solidFill>
                  <a:srgbClr val="212529"/>
                </a:solidFill>
                <a:effectLst/>
                <a:latin typeface="system-ui"/>
              </a:rPr>
              <a:t>zahtjev</a:t>
            </a:r>
            <a:r>
              <a:rPr lang="en-US" b="0" i="1" dirty="0">
                <a:solidFill>
                  <a:srgbClr val="212529"/>
                </a:solidFill>
                <a:effectLst/>
                <a:latin typeface="system-ui"/>
              </a:rPr>
              <a:t> </a:t>
            </a:r>
            <a:r>
              <a:rPr lang="en-US" b="0" i="1" dirty="0" err="1">
                <a:solidFill>
                  <a:srgbClr val="212529"/>
                </a:solidFill>
                <a:effectLst/>
                <a:latin typeface="system-ui"/>
              </a:rPr>
              <a:t>stranke</a:t>
            </a:r>
            <a:r>
              <a:rPr lang="en-US" b="0" i="1" dirty="0">
                <a:solidFill>
                  <a:srgbClr val="212529"/>
                </a:solidFill>
                <a:effectLst/>
                <a:latin typeface="system-ui"/>
              </a:rPr>
              <a:t>, </a:t>
            </a:r>
            <a:r>
              <a:rPr lang="en-US" b="0" i="1" dirty="0" err="1">
                <a:solidFill>
                  <a:srgbClr val="212529"/>
                </a:solidFill>
                <a:effectLst/>
                <a:latin typeface="system-ui"/>
              </a:rPr>
              <a:t>svaka</a:t>
            </a:r>
            <a:r>
              <a:rPr lang="en-US" b="0" i="1" dirty="0">
                <a:solidFill>
                  <a:srgbClr val="212529"/>
                </a:solidFill>
                <a:effectLst/>
                <a:latin typeface="system-ui"/>
              </a:rPr>
              <a:t> </a:t>
            </a:r>
            <a:r>
              <a:rPr lang="en-US" b="0" i="1" dirty="0" err="1">
                <a:solidFill>
                  <a:srgbClr val="212529"/>
                </a:solidFill>
                <a:effectLst/>
                <a:latin typeface="system-ui"/>
              </a:rPr>
              <a:t>stranka</a:t>
            </a:r>
            <a:r>
              <a:rPr lang="en-US" b="0" i="1" dirty="0">
                <a:solidFill>
                  <a:srgbClr val="212529"/>
                </a:solidFill>
                <a:effectLst/>
                <a:latin typeface="system-ui"/>
              </a:rPr>
              <a:t> </a:t>
            </a:r>
            <a:r>
              <a:rPr lang="en-US" b="0" i="1" dirty="0" err="1">
                <a:solidFill>
                  <a:srgbClr val="212529"/>
                </a:solidFill>
                <a:effectLst/>
                <a:latin typeface="system-ui"/>
              </a:rPr>
              <a:t>snosi</a:t>
            </a:r>
            <a:r>
              <a:rPr lang="en-US" b="0" i="1" dirty="0">
                <a:solidFill>
                  <a:srgbClr val="212529"/>
                </a:solidFill>
                <a:effectLst/>
                <a:latin typeface="system-ui"/>
              </a:rPr>
              <a:t>, u </a:t>
            </a:r>
            <a:r>
              <a:rPr lang="en-US" b="0" i="1" dirty="0" err="1">
                <a:solidFill>
                  <a:srgbClr val="212529"/>
                </a:solidFill>
                <a:effectLst/>
                <a:latin typeface="system-ui"/>
              </a:rPr>
              <a:t>pravilu</a:t>
            </a:r>
            <a:r>
              <a:rPr lang="en-US" b="0" i="1" dirty="0">
                <a:solidFill>
                  <a:srgbClr val="212529"/>
                </a:solidFill>
                <a:effectLst/>
                <a:latin typeface="system-ui"/>
              </a:rPr>
              <a:t> </a:t>
            </a:r>
            <a:r>
              <a:rPr lang="en-US" b="0" i="1" dirty="0" err="1">
                <a:solidFill>
                  <a:srgbClr val="212529"/>
                </a:solidFill>
                <a:effectLst/>
                <a:latin typeface="system-ui"/>
              </a:rPr>
              <a:t>sama</a:t>
            </a:r>
            <a:r>
              <a:rPr lang="en-US" b="0" i="1" dirty="0">
                <a:solidFill>
                  <a:srgbClr val="212529"/>
                </a:solidFill>
                <a:effectLst/>
                <a:latin typeface="system-ui"/>
              </a:rPr>
              <a:t> </a:t>
            </a:r>
            <a:r>
              <a:rPr lang="en-US" b="0" i="1" dirty="0" err="1">
                <a:solidFill>
                  <a:srgbClr val="212529"/>
                </a:solidFill>
                <a:effectLst/>
                <a:latin typeface="system-ui"/>
              </a:rPr>
              <a:t>svoje</a:t>
            </a:r>
            <a:r>
              <a:rPr lang="en-US" b="0" i="1" dirty="0">
                <a:solidFill>
                  <a:srgbClr val="212529"/>
                </a:solidFill>
                <a:effectLst/>
                <a:latin typeface="system-ui"/>
              </a:rPr>
              <a:t> </a:t>
            </a:r>
            <a:r>
              <a:rPr lang="en-US" b="0" i="1" dirty="0" err="1">
                <a:solidFill>
                  <a:srgbClr val="212529"/>
                </a:solidFill>
                <a:effectLst/>
                <a:latin typeface="system-ui"/>
              </a:rPr>
              <a:t>troškove</a:t>
            </a:r>
            <a:r>
              <a:rPr lang="en-US" b="0" i="1" dirty="0">
                <a:solidFill>
                  <a:srgbClr val="212529"/>
                </a:solidFill>
                <a:effectLst/>
                <a:latin typeface="system-ui"/>
              </a:rPr>
              <a:t> </a:t>
            </a:r>
            <a:r>
              <a:rPr lang="en-US" b="0" i="1" dirty="0" err="1">
                <a:solidFill>
                  <a:srgbClr val="212529"/>
                </a:solidFill>
                <a:effectLst/>
                <a:latin typeface="system-ui"/>
              </a:rPr>
              <a:t>postupka</a:t>
            </a:r>
            <a:r>
              <a:rPr lang="en-US" b="0" i="1" dirty="0">
                <a:solidFill>
                  <a:srgbClr val="212529"/>
                </a:solidFill>
                <a:effectLst/>
                <a:latin typeface="system-ui"/>
              </a:rPr>
              <a:t>, </a:t>
            </a:r>
            <a:r>
              <a:rPr lang="en-US" b="0" i="1" dirty="0" err="1">
                <a:solidFill>
                  <a:srgbClr val="212529"/>
                </a:solidFill>
                <a:effectLst/>
                <a:latin typeface="system-ui"/>
              </a:rPr>
              <a:t>kao</a:t>
            </a:r>
            <a:r>
              <a:rPr lang="en-US" b="0" i="1" dirty="0">
                <a:solidFill>
                  <a:srgbClr val="212529"/>
                </a:solidFill>
                <a:effectLst/>
                <a:latin typeface="system-ui"/>
              </a:rPr>
              <a:t> </a:t>
            </a:r>
            <a:r>
              <a:rPr lang="en-US" b="0" i="1" dirty="0" err="1">
                <a:solidFill>
                  <a:srgbClr val="212529"/>
                </a:solidFill>
                <a:effectLst/>
                <a:latin typeface="system-ui"/>
              </a:rPr>
              <a:t>što</a:t>
            </a:r>
            <a:r>
              <a:rPr lang="en-US" b="0" i="1" dirty="0">
                <a:solidFill>
                  <a:srgbClr val="212529"/>
                </a:solidFill>
                <a:effectLst/>
                <a:latin typeface="system-ui"/>
              </a:rPr>
              <a:t> </a:t>
            </a:r>
            <a:r>
              <a:rPr lang="en-US" b="0" i="1" dirty="0" err="1">
                <a:solidFill>
                  <a:srgbClr val="212529"/>
                </a:solidFill>
                <a:effectLst/>
                <a:latin typeface="system-ui"/>
              </a:rPr>
              <a:t>su</a:t>
            </a:r>
            <a:r>
              <a:rPr lang="en-US" b="0" i="1" dirty="0">
                <a:solidFill>
                  <a:srgbClr val="212529"/>
                </a:solidFill>
                <a:effectLst/>
                <a:latin typeface="system-ui"/>
              </a:rPr>
              <a:t> </a:t>
            </a:r>
            <a:r>
              <a:rPr lang="en-US" b="0" i="1" dirty="0" err="1">
                <a:solidFill>
                  <a:srgbClr val="212529"/>
                </a:solidFill>
                <a:effectLst/>
                <a:latin typeface="system-ui"/>
              </a:rPr>
              <a:t>troškovi</a:t>
            </a:r>
            <a:r>
              <a:rPr lang="en-US" b="0" i="1" dirty="0">
                <a:solidFill>
                  <a:srgbClr val="212529"/>
                </a:solidFill>
                <a:effectLst/>
                <a:latin typeface="system-ui"/>
              </a:rPr>
              <a:t> </a:t>
            </a:r>
            <a:r>
              <a:rPr lang="en-US" b="0" i="1" dirty="0" err="1">
                <a:solidFill>
                  <a:srgbClr val="212529"/>
                </a:solidFill>
                <a:effectLst/>
                <a:latin typeface="system-ui"/>
              </a:rPr>
              <a:t>njezinog</a:t>
            </a:r>
            <a:r>
              <a:rPr lang="en-US" b="0" i="1" dirty="0">
                <a:solidFill>
                  <a:srgbClr val="212529"/>
                </a:solidFill>
                <a:effectLst/>
                <a:latin typeface="system-ui"/>
              </a:rPr>
              <a:t> </a:t>
            </a:r>
            <a:r>
              <a:rPr lang="en-US" b="0" i="1" dirty="0" err="1">
                <a:solidFill>
                  <a:srgbClr val="212529"/>
                </a:solidFill>
                <a:effectLst/>
                <a:latin typeface="system-ui"/>
              </a:rPr>
              <a:t>dolaženja</a:t>
            </a:r>
            <a:r>
              <a:rPr lang="en-US" b="0" i="1" dirty="0">
                <a:solidFill>
                  <a:srgbClr val="212529"/>
                </a:solidFill>
                <a:effectLst/>
                <a:latin typeface="system-ui"/>
              </a:rPr>
              <a:t> i </a:t>
            </a:r>
            <a:r>
              <a:rPr lang="en-US" b="0" i="1" dirty="0" err="1">
                <a:solidFill>
                  <a:srgbClr val="212529"/>
                </a:solidFill>
                <a:effectLst/>
                <a:latin typeface="system-ui"/>
              </a:rPr>
              <a:t>sudjelovanja</a:t>
            </a:r>
            <a:r>
              <a:rPr lang="en-US" b="0" i="1" dirty="0">
                <a:solidFill>
                  <a:srgbClr val="212529"/>
                </a:solidFill>
                <a:effectLst/>
                <a:latin typeface="system-ui"/>
              </a:rPr>
              <a:t> u </a:t>
            </a:r>
            <a:r>
              <a:rPr lang="en-US" b="0" i="1" dirty="0" err="1">
                <a:solidFill>
                  <a:srgbClr val="212529"/>
                </a:solidFill>
                <a:effectLst/>
                <a:latin typeface="system-ui"/>
              </a:rPr>
              <a:t>radnjama</a:t>
            </a:r>
            <a:r>
              <a:rPr lang="en-US" b="0" i="1" dirty="0">
                <a:solidFill>
                  <a:srgbClr val="212529"/>
                </a:solidFill>
                <a:effectLst/>
                <a:latin typeface="system-ui"/>
              </a:rPr>
              <a:t> </a:t>
            </a:r>
            <a:r>
              <a:rPr lang="en-US" b="0" i="1" dirty="0" err="1">
                <a:solidFill>
                  <a:srgbClr val="212529"/>
                </a:solidFill>
                <a:effectLst/>
                <a:latin typeface="system-ui"/>
              </a:rPr>
              <a:t>postupka</a:t>
            </a:r>
            <a:r>
              <a:rPr lang="en-US" b="0" i="1" dirty="0">
                <a:solidFill>
                  <a:srgbClr val="212529"/>
                </a:solidFill>
                <a:effectLst/>
                <a:latin typeface="system-ui"/>
              </a:rPr>
              <a:t>, </a:t>
            </a:r>
            <a:r>
              <a:rPr lang="en-US" b="0" i="1" dirty="0" err="1">
                <a:solidFill>
                  <a:srgbClr val="212529"/>
                </a:solidFill>
                <a:effectLst/>
                <a:latin typeface="system-ui"/>
              </a:rPr>
              <a:t>izdaci</a:t>
            </a:r>
            <a:r>
              <a:rPr lang="en-US" b="0" i="1" dirty="0">
                <a:solidFill>
                  <a:srgbClr val="212529"/>
                </a:solidFill>
                <a:effectLst/>
                <a:latin typeface="system-ui"/>
              </a:rPr>
              <a:t> za </a:t>
            </a:r>
            <a:r>
              <a:rPr lang="en-US" b="0" i="1" dirty="0" err="1">
                <a:solidFill>
                  <a:srgbClr val="212529"/>
                </a:solidFill>
                <a:effectLst/>
                <a:latin typeface="system-ui"/>
              </a:rPr>
              <a:t>takse</a:t>
            </a:r>
            <a:r>
              <a:rPr lang="en-US" b="0" i="1" dirty="0">
                <a:solidFill>
                  <a:srgbClr val="212529"/>
                </a:solidFill>
                <a:effectLst/>
                <a:latin typeface="system-ui"/>
              </a:rPr>
              <a:t>, </a:t>
            </a:r>
            <a:r>
              <a:rPr lang="en-US" b="0" i="1" dirty="0" err="1">
                <a:solidFill>
                  <a:srgbClr val="212529"/>
                </a:solidFill>
                <a:effectLst/>
                <a:latin typeface="system-ui"/>
              </a:rPr>
              <a:t>pravno</a:t>
            </a:r>
            <a:r>
              <a:rPr lang="en-US" b="0" i="1" dirty="0">
                <a:solidFill>
                  <a:srgbClr val="212529"/>
                </a:solidFill>
                <a:effectLst/>
                <a:latin typeface="system-ui"/>
              </a:rPr>
              <a:t> </a:t>
            </a:r>
            <a:r>
              <a:rPr lang="en-US" b="0" i="1" dirty="0" err="1">
                <a:solidFill>
                  <a:srgbClr val="212529"/>
                </a:solidFill>
                <a:effectLst/>
                <a:latin typeface="system-ui"/>
              </a:rPr>
              <a:t>zastupanje</a:t>
            </a:r>
            <a:r>
              <a:rPr lang="en-US" b="0" i="1" dirty="0">
                <a:solidFill>
                  <a:srgbClr val="212529"/>
                </a:solidFill>
                <a:effectLst/>
                <a:latin typeface="system-ui"/>
              </a:rPr>
              <a:t> i </a:t>
            </a:r>
            <a:r>
              <a:rPr lang="en-US" b="0" i="1" dirty="0" err="1">
                <a:solidFill>
                  <a:srgbClr val="212529"/>
                </a:solidFill>
                <a:effectLst/>
                <a:latin typeface="system-ui"/>
              </a:rPr>
              <a:t>stručno</a:t>
            </a:r>
            <a:r>
              <a:rPr lang="en-US" b="0" i="1" dirty="0">
                <a:solidFill>
                  <a:srgbClr val="212529"/>
                </a:solidFill>
                <a:effectLst/>
                <a:latin typeface="system-ui"/>
              </a:rPr>
              <a:t> </a:t>
            </a:r>
            <a:r>
              <a:rPr lang="en-US" b="0" i="1" dirty="0" err="1">
                <a:solidFill>
                  <a:srgbClr val="212529"/>
                </a:solidFill>
                <a:effectLst/>
                <a:latin typeface="system-ui"/>
              </a:rPr>
              <a:t>pomaganje</a:t>
            </a:r>
            <a:r>
              <a:rPr lang="en-US" b="0" i="1" dirty="0">
                <a:solidFill>
                  <a:srgbClr val="212529"/>
                </a:solidFill>
                <a:effectLst/>
                <a:latin typeface="system-ui"/>
              </a:rPr>
              <a:t> i </a:t>
            </a:r>
            <a:r>
              <a:rPr lang="en-US" b="0" i="1" dirty="0" err="1">
                <a:solidFill>
                  <a:srgbClr val="212529"/>
                </a:solidFill>
                <a:effectLst/>
                <a:latin typeface="system-ui"/>
              </a:rPr>
              <a:t>slično</a:t>
            </a:r>
            <a:r>
              <a:rPr lang="en-US" b="0" i="1" dirty="0">
                <a:solidFill>
                  <a:srgbClr val="212529"/>
                </a:solidFill>
                <a:effectLst/>
                <a:latin typeface="system-ui"/>
              </a:rPr>
              <a:t>, </a:t>
            </a:r>
            <a:r>
              <a:rPr lang="en-US" b="0" i="1" dirty="0" err="1">
                <a:solidFill>
                  <a:srgbClr val="212529"/>
                </a:solidFill>
                <a:effectLst/>
                <a:latin typeface="system-ui"/>
              </a:rPr>
              <a:t>slijedom</a:t>
            </a:r>
            <a:r>
              <a:rPr lang="en-US" b="0" i="1" dirty="0">
                <a:solidFill>
                  <a:srgbClr val="212529"/>
                </a:solidFill>
                <a:effectLst/>
                <a:latin typeface="system-ui"/>
              </a:rPr>
              <a:t> </a:t>
            </a:r>
            <a:r>
              <a:rPr lang="en-US" b="0" i="1" dirty="0" err="1">
                <a:solidFill>
                  <a:srgbClr val="212529"/>
                </a:solidFill>
                <a:effectLst/>
                <a:latin typeface="system-ui"/>
              </a:rPr>
              <a:t>čega</a:t>
            </a:r>
            <a:r>
              <a:rPr lang="en-US" b="0" i="1" dirty="0">
                <a:solidFill>
                  <a:srgbClr val="212529"/>
                </a:solidFill>
                <a:effectLst/>
                <a:latin typeface="system-ui"/>
              </a:rPr>
              <a:t> </a:t>
            </a:r>
            <a:r>
              <a:rPr lang="en-US" b="0" i="1" dirty="0" err="1">
                <a:solidFill>
                  <a:srgbClr val="212529"/>
                </a:solidFill>
                <a:effectLst/>
                <a:latin typeface="system-ui"/>
              </a:rPr>
              <a:t>zahtjev</a:t>
            </a:r>
            <a:r>
              <a:rPr lang="en-US" b="0" i="1" dirty="0">
                <a:solidFill>
                  <a:srgbClr val="212529"/>
                </a:solidFill>
                <a:effectLst/>
                <a:latin typeface="system-ui"/>
              </a:rPr>
              <a:t> za </a:t>
            </a:r>
            <a:r>
              <a:rPr lang="en-US" b="0" i="1" dirty="0" err="1">
                <a:solidFill>
                  <a:srgbClr val="212529"/>
                </a:solidFill>
                <a:effectLst/>
                <a:latin typeface="system-ui"/>
              </a:rPr>
              <a:t>povrat</a:t>
            </a:r>
            <a:r>
              <a:rPr lang="en-US" b="0" i="1" dirty="0">
                <a:solidFill>
                  <a:srgbClr val="212529"/>
                </a:solidFill>
                <a:effectLst/>
                <a:latin typeface="system-ui"/>
              </a:rPr>
              <a:t> </a:t>
            </a:r>
            <a:r>
              <a:rPr lang="en-US" b="0" i="1" dirty="0" err="1">
                <a:solidFill>
                  <a:srgbClr val="212529"/>
                </a:solidFill>
                <a:effectLst/>
                <a:latin typeface="system-ui"/>
              </a:rPr>
              <a:t>administrativne</a:t>
            </a:r>
            <a:r>
              <a:rPr lang="en-US" b="0" i="1" dirty="0">
                <a:solidFill>
                  <a:srgbClr val="212529"/>
                </a:solidFill>
                <a:effectLst/>
                <a:latin typeface="system-ui"/>
              </a:rPr>
              <a:t> </a:t>
            </a:r>
            <a:r>
              <a:rPr lang="en-US" b="0" i="1" dirty="0" err="1">
                <a:solidFill>
                  <a:srgbClr val="212529"/>
                </a:solidFill>
                <a:effectLst/>
                <a:latin typeface="system-ui"/>
              </a:rPr>
              <a:t>takse</a:t>
            </a:r>
            <a:r>
              <a:rPr lang="en-US" b="0" i="1" dirty="0">
                <a:solidFill>
                  <a:srgbClr val="212529"/>
                </a:solidFill>
                <a:effectLst/>
                <a:latin typeface="system-ui"/>
              </a:rPr>
              <a:t>, </a:t>
            </a:r>
            <a:r>
              <a:rPr lang="en-US" b="0" i="1" dirty="0" err="1">
                <a:solidFill>
                  <a:srgbClr val="212529"/>
                </a:solidFill>
                <a:effectLst/>
                <a:latin typeface="system-ui"/>
              </a:rPr>
              <a:t>koju</a:t>
            </a:r>
            <a:r>
              <a:rPr lang="en-US" b="0" i="1" dirty="0">
                <a:solidFill>
                  <a:srgbClr val="212529"/>
                </a:solidFill>
                <a:effectLst/>
                <a:latin typeface="system-ui"/>
              </a:rPr>
              <a:t> je </a:t>
            </a:r>
            <a:r>
              <a:rPr lang="en-US" b="0" i="1" dirty="0" err="1">
                <a:solidFill>
                  <a:srgbClr val="212529"/>
                </a:solidFill>
                <a:effectLst/>
                <a:latin typeface="system-ui"/>
              </a:rPr>
              <a:t>tužitelj</a:t>
            </a:r>
            <a:r>
              <a:rPr lang="en-US" b="0" i="1" dirty="0">
                <a:solidFill>
                  <a:srgbClr val="212529"/>
                </a:solidFill>
                <a:effectLst/>
                <a:latin typeface="system-ui"/>
              </a:rPr>
              <a:t> bio </a:t>
            </a:r>
            <a:r>
              <a:rPr lang="en-US" b="0" i="1" dirty="0" err="1">
                <a:solidFill>
                  <a:srgbClr val="212529"/>
                </a:solidFill>
                <a:effectLst/>
                <a:latin typeface="system-ui"/>
              </a:rPr>
              <a:t>dužan</a:t>
            </a:r>
            <a:r>
              <a:rPr lang="en-US" b="0" i="1" dirty="0">
                <a:solidFill>
                  <a:srgbClr val="212529"/>
                </a:solidFill>
                <a:effectLst/>
                <a:latin typeface="system-ui"/>
              </a:rPr>
              <a:t> </a:t>
            </a:r>
            <a:r>
              <a:rPr lang="en-US" b="0" i="1" dirty="0" err="1">
                <a:solidFill>
                  <a:srgbClr val="212529"/>
                </a:solidFill>
                <a:effectLst/>
                <a:latin typeface="system-ui"/>
              </a:rPr>
              <a:t>uplatiti</a:t>
            </a:r>
            <a:r>
              <a:rPr lang="en-US" b="0" i="1" dirty="0">
                <a:solidFill>
                  <a:srgbClr val="212529"/>
                </a:solidFill>
                <a:effectLst/>
                <a:latin typeface="system-ui"/>
              </a:rPr>
              <a:t> je </a:t>
            </a:r>
            <a:r>
              <a:rPr lang="en-US" b="0" i="1" dirty="0" err="1">
                <a:solidFill>
                  <a:srgbClr val="212529"/>
                </a:solidFill>
                <a:effectLst/>
                <a:latin typeface="system-ui"/>
              </a:rPr>
              <a:t>neosnovan</a:t>
            </a:r>
            <a:r>
              <a:rPr lang="en-US" b="0" i="1" dirty="0">
                <a:solidFill>
                  <a:srgbClr val="212529"/>
                </a:solidFill>
                <a:effectLst/>
                <a:latin typeface="system-ui"/>
              </a:rPr>
              <a:t>, </a:t>
            </a:r>
            <a:r>
              <a:rPr lang="en-US" b="0" i="1" dirty="0" err="1">
                <a:solidFill>
                  <a:srgbClr val="212529"/>
                </a:solidFill>
                <a:effectLst/>
                <a:latin typeface="system-ui"/>
              </a:rPr>
              <a:t>jer</a:t>
            </a:r>
            <a:r>
              <a:rPr lang="en-US" b="0" i="1" dirty="0">
                <a:solidFill>
                  <a:srgbClr val="212529"/>
                </a:solidFill>
                <a:effectLst/>
                <a:latin typeface="system-ui"/>
              </a:rPr>
              <a:t> </a:t>
            </a:r>
            <a:r>
              <a:rPr lang="en-US" b="0" i="1" dirty="0" err="1">
                <a:solidFill>
                  <a:srgbClr val="212529"/>
                </a:solidFill>
                <a:effectLst/>
                <a:latin typeface="system-ui"/>
              </a:rPr>
              <a:t>povrat</a:t>
            </a:r>
            <a:r>
              <a:rPr lang="en-US" b="0" i="1" dirty="0">
                <a:solidFill>
                  <a:srgbClr val="212529"/>
                </a:solidFill>
                <a:effectLst/>
                <a:latin typeface="system-ui"/>
              </a:rPr>
              <a:t> </a:t>
            </a:r>
            <a:r>
              <a:rPr lang="en-US" b="0" i="1" dirty="0" err="1">
                <a:solidFill>
                  <a:srgbClr val="212529"/>
                </a:solidFill>
                <a:effectLst/>
                <a:latin typeface="system-ui"/>
              </a:rPr>
              <a:t>predmetne</a:t>
            </a:r>
            <a:r>
              <a:rPr lang="en-US" b="0" i="1" dirty="0">
                <a:solidFill>
                  <a:srgbClr val="212529"/>
                </a:solidFill>
                <a:effectLst/>
                <a:latin typeface="system-ui"/>
              </a:rPr>
              <a:t> </a:t>
            </a:r>
            <a:r>
              <a:rPr lang="en-US" b="0" i="1" dirty="0" err="1">
                <a:solidFill>
                  <a:srgbClr val="212529"/>
                </a:solidFill>
                <a:effectLst/>
                <a:latin typeface="system-ui"/>
              </a:rPr>
              <a:t>administrativne</a:t>
            </a:r>
            <a:r>
              <a:rPr lang="en-US" b="0" i="1" dirty="0">
                <a:solidFill>
                  <a:srgbClr val="212529"/>
                </a:solidFill>
                <a:effectLst/>
                <a:latin typeface="system-ui"/>
              </a:rPr>
              <a:t> </a:t>
            </a:r>
            <a:r>
              <a:rPr lang="en-US" b="0" i="1" dirty="0" err="1">
                <a:solidFill>
                  <a:srgbClr val="212529"/>
                </a:solidFill>
                <a:effectLst/>
                <a:latin typeface="system-ui"/>
              </a:rPr>
              <a:t>takse</a:t>
            </a:r>
            <a:r>
              <a:rPr lang="en-US" b="0" i="1" dirty="0">
                <a:solidFill>
                  <a:srgbClr val="212529"/>
                </a:solidFill>
                <a:effectLst/>
                <a:latin typeface="system-ui"/>
              </a:rPr>
              <a:t> </a:t>
            </a:r>
            <a:r>
              <a:rPr lang="en-US" b="0" i="1" dirty="0" err="1">
                <a:solidFill>
                  <a:srgbClr val="212529"/>
                </a:solidFill>
                <a:effectLst/>
                <a:latin typeface="system-ui"/>
              </a:rPr>
              <a:t>nije</a:t>
            </a:r>
            <a:r>
              <a:rPr lang="en-US" b="0" i="1" dirty="0">
                <a:solidFill>
                  <a:srgbClr val="212529"/>
                </a:solidFill>
                <a:effectLst/>
                <a:latin typeface="system-ui"/>
              </a:rPr>
              <a:t> </a:t>
            </a:r>
            <a:r>
              <a:rPr lang="en-US" b="0" i="1" dirty="0" err="1">
                <a:solidFill>
                  <a:srgbClr val="212529"/>
                </a:solidFill>
                <a:effectLst/>
                <a:latin typeface="system-ui"/>
              </a:rPr>
              <a:t>propisan</a:t>
            </a:r>
            <a:r>
              <a:rPr lang="en-US" b="0" i="1" dirty="0">
                <a:solidFill>
                  <a:srgbClr val="212529"/>
                </a:solidFill>
                <a:effectLst/>
                <a:latin typeface="system-ui"/>
              </a:rPr>
              <a:t> </a:t>
            </a:r>
            <a:r>
              <a:rPr lang="en-US" b="0" i="1" dirty="0" err="1">
                <a:solidFill>
                  <a:srgbClr val="212529"/>
                </a:solidFill>
                <a:effectLst/>
                <a:latin typeface="system-ui"/>
              </a:rPr>
              <a:t>materijalnim</a:t>
            </a:r>
            <a:r>
              <a:rPr lang="en-US" b="0" i="1" dirty="0">
                <a:solidFill>
                  <a:srgbClr val="212529"/>
                </a:solidFill>
                <a:effectLst/>
                <a:latin typeface="system-ui"/>
              </a:rPr>
              <a:t> </a:t>
            </a:r>
            <a:r>
              <a:rPr lang="en-US" b="0" i="1" dirty="0" err="1">
                <a:solidFill>
                  <a:srgbClr val="212529"/>
                </a:solidFill>
                <a:effectLst/>
                <a:latin typeface="system-ui"/>
              </a:rPr>
              <a:t>propisom</a:t>
            </a:r>
            <a:r>
              <a:rPr lang="en-US" b="0" i="1" dirty="0">
                <a:solidFill>
                  <a:srgbClr val="212529"/>
                </a:solidFill>
                <a:effectLst/>
                <a:latin typeface="system-ui"/>
              </a:rPr>
              <a:t>, </a:t>
            </a:r>
            <a:r>
              <a:rPr lang="en-US" b="0" i="1" dirty="0" err="1">
                <a:solidFill>
                  <a:srgbClr val="212529"/>
                </a:solidFill>
                <a:effectLst/>
                <a:latin typeface="system-ui"/>
              </a:rPr>
              <a:t>dakle</a:t>
            </a:r>
            <a:r>
              <a:rPr lang="en-US" b="0" i="1" dirty="0">
                <a:solidFill>
                  <a:srgbClr val="212529"/>
                </a:solidFill>
                <a:effectLst/>
                <a:latin typeface="system-ui"/>
              </a:rPr>
              <a:t> </a:t>
            </a:r>
            <a:r>
              <a:rPr lang="en-US" b="0" i="1" dirty="0" err="1">
                <a:solidFill>
                  <a:srgbClr val="212529"/>
                </a:solidFill>
                <a:effectLst/>
                <a:latin typeface="system-ui"/>
              </a:rPr>
              <a:t>Zakonom</a:t>
            </a:r>
            <a:r>
              <a:rPr lang="en-US" b="0" i="1" dirty="0">
                <a:solidFill>
                  <a:srgbClr val="212529"/>
                </a:solidFill>
                <a:effectLst/>
                <a:latin typeface="system-ui"/>
              </a:rPr>
              <a:t> o </a:t>
            </a:r>
            <a:r>
              <a:rPr lang="en-US" b="0" i="1" dirty="0" err="1">
                <a:solidFill>
                  <a:srgbClr val="212529"/>
                </a:solidFill>
                <a:effectLst/>
                <a:latin typeface="system-ui"/>
              </a:rPr>
              <a:t>javnim</a:t>
            </a:r>
            <a:r>
              <a:rPr lang="en-US" b="0" i="1" dirty="0">
                <a:solidFill>
                  <a:srgbClr val="212529"/>
                </a:solidFill>
                <a:effectLst/>
                <a:latin typeface="system-ui"/>
              </a:rPr>
              <a:t> </a:t>
            </a:r>
            <a:r>
              <a:rPr lang="en-US" b="0" i="1" dirty="0" err="1">
                <a:solidFill>
                  <a:srgbClr val="212529"/>
                </a:solidFill>
                <a:effectLst/>
                <a:latin typeface="system-ui"/>
              </a:rPr>
              <a:t>nabavama</a:t>
            </a:r>
            <a:r>
              <a:rPr lang="en-US" b="0" i="1" dirty="0">
                <a:solidFill>
                  <a:srgbClr val="212529"/>
                </a:solidFill>
                <a:effectLst/>
                <a:latin typeface="system-ui"/>
              </a:rPr>
              <a:t>, </a:t>
            </a:r>
            <a:r>
              <a:rPr lang="en-US" b="0" i="1" dirty="0" err="1">
                <a:solidFill>
                  <a:srgbClr val="212529"/>
                </a:solidFill>
                <a:effectLst/>
                <a:latin typeface="system-ui"/>
              </a:rPr>
              <a:t>niti</a:t>
            </a:r>
            <a:r>
              <a:rPr lang="en-US" b="0" i="1" dirty="0">
                <a:solidFill>
                  <a:srgbClr val="212529"/>
                </a:solidFill>
                <a:effectLst/>
                <a:latin typeface="system-ui"/>
              </a:rPr>
              <a:t> </a:t>
            </a:r>
            <a:r>
              <a:rPr lang="en-US" b="0" i="1" dirty="0" err="1">
                <a:solidFill>
                  <a:srgbClr val="212529"/>
                </a:solidFill>
                <a:effectLst/>
                <a:latin typeface="system-ui"/>
              </a:rPr>
              <a:t>Zakonom</a:t>
            </a:r>
            <a:r>
              <a:rPr lang="en-US" b="0" i="1" dirty="0">
                <a:solidFill>
                  <a:srgbClr val="212529"/>
                </a:solidFill>
                <a:effectLst/>
                <a:latin typeface="system-ui"/>
              </a:rPr>
              <a:t> o </a:t>
            </a:r>
            <a:r>
              <a:rPr lang="en-US" b="0" i="1" dirty="0" err="1">
                <a:solidFill>
                  <a:srgbClr val="212529"/>
                </a:solidFill>
                <a:effectLst/>
                <a:latin typeface="system-ui"/>
              </a:rPr>
              <a:t>administrativnim</a:t>
            </a:r>
            <a:r>
              <a:rPr lang="en-US" b="0" i="1" dirty="0">
                <a:solidFill>
                  <a:srgbClr val="212529"/>
                </a:solidFill>
                <a:effectLst/>
                <a:latin typeface="system-ui"/>
              </a:rPr>
              <a:t> </a:t>
            </a:r>
            <a:r>
              <a:rPr lang="en-US" b="0" i="1" dirty="0" err="1">
                <a:solidFill>
                  <a:srgbClr val="212529"/>
                </a:solidFill>
                <a:effectLst/>
                <a:latin typeface="system-ui"/>
              </a:rPr>
              <a:t>taksama</a:t>
            </a:r>
            <a:r>
              <a:rPr lang="en-US" b="0" i="1" dirty="0">
                <a:solidFill>
                  <a:srgbClr val="212529"/>
                </a:solidFill>
                <a:effectLst/>
                <a:latin typeface="system-ui"/>
              </a:rPr>
              <a:t> </a:t>
            </a:r>
            <a:r>
              <a:rPr lang="en-US" b="0" i="1" dirty="0" err="1">
                <a:solidFill>
                  <a:srgbClr val="212529"/>
                </a:solidFill>
                <a:effectLst/>
                <a:latin typeface="system-ui"/>
              </a:rPr>
              <a:t>Bosne</a:t>
            </a:r>
            <a:r>
              <a:rPr lang="en-US" b="0" i="1" dirty="0">
                <a:solidFill>
                  <a:srgbClr val="212529"/>
                </a:solidFill>
                <a:effectLst/>
                <a:latin typeface="system-ui"/>
              </a:rPr>
              <a:t> i </a:t>
            </a:r>
            <a:r>
              <a:rPr lang="en-US" b="0" i="1" dirty="0" err="1">
                <a:solidFill>
                  <a:srgbClr val="212529"/>
                </a:solidFill>
                <a:effectLst/>
                <a:latin typeface="system-ui"/>
              </a:rPr>
              <a:t>Hercegovine</a:t>
            </a:r>
            <a:r>
              <a:rPr lang="en-US" b="0" i="1" dirty="0">
                <a:solidFill>
                  <a:srgbClr val="212529"/>
                </a:solidFill>
                <a:effectLst/>
                <a:latin typeface="system-ui"/>
              </a:rPr>
              <a:t>. </a:t>
            </a:r>
            <a:endParaRPr lang="bs-Latn-BA" b="0" i="1" dirty="0">
              <a:solidFill>
                <a:srgbClr val="212529"/>
              </a:solidFill>
              <a:effectLst/>
              <a:latin typeface="system-ui"/>
            </a:endParaRPr>
          </a:p>
          <a:p>
            <a:pPr algn="just"/>
            <a:endParaRPr lang="bs-Latn-BA" i="1" dirty="0">
              <a:solidFill>
                <a:srgbClr val="212529"/>
              </a:solidFill>
              <a:latin typeface="system-ui"/>
            </a:endParaRPr>
          </a:p>
          <a:p>
            <a:pPr algn="just"/>
            <a:endParaRPr lang="bs-Latn-BA" b="0" i="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r>
              <a:rPr lang="en-US" sz="2000" b="0" i="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POVRAT UPLAĆENE ADMINISTRATIVNE TAKSE UPLAĆENE U SKLADU SA ZAKONOM O ADMINISTRATIVNIM TAKSAMA SE NE MOŽE DOBITI ČAK NI KADA ŽALILAC USPIJE SA SVOJOM ŽALBOM</a:t>
            </a:r>
          </a:p>
          <a:p>
            <a:pPr algn="just"/>
            <a:endParaRPr lang="bs-Latn-BA" b="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endParaRPr lang="bs-Latn-BA"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a:r>
              <a:rPr lang="bs-Latn-BA" b="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RJEŠENJE URŽ-a broj: JN2-03-07-1-3581-9/22 od 26.01.2023. godine</a:t>
            </a:r>
          </a:p>
          <a:p>
            <a:pPr algn="just"/>
            <a:endParaRPr lang="en-US" dirty="0"/>
          </a:p>
        </p:txBody>
      </p:sp>
    </p:spTree>
    <p:extLst>
      <p:ext uri="{BB962C8B-B14F-4D97-AF65-F5344CB8AC3E}">
        <p14:creationId xmlns:p14="http://schemas.microsoft.com/office/powerpoint/2010/main" val="23843023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0382F-EFFB-B8CA-3CFD-03959819499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A7489EE-FDA4-AD4F-BC0D-11B355301A72}"/>
              </a:ext>
            </a:extLst>
          </p:cNvPr>
          <p:cNvSpPr txBox="1"/>
          <p:nvPr/>
        </p:nvSpPr>
        <p:spPr>
          <a:xfrm>
            <a:off x="1143000" y="1791922"/>
            <a:ext cx="8320728" cy="5320944"/>
          </a:xfrm>
          <a:prstGeom prst="rect">
            <a:avLst/>
          </a:prstGeom>
          <a:noFill/>
        </p:spPr>
        <p:txBody>
          <a:bodyPr wrap="square">
            <a:spAutoFit/>
          </a:bodyPr>
          <a:lstStyle/>
          <a:p>
            <a:pPr marL="449580" algn="ctr">
              <a:lnSpc>
                <a:spcPct val="150000"/>
              </a:lnSpc>
            </a:pPr>
            <a:r>
              <a:rPr lang="hr-BA" sz="2000" dirty="0">
                <a:effectLst/>
                <a:latin typeface="Calibri" panose="020F0502020204030204" pitchFamily="34" charset="0"/>
                <a:ea typeface="Times New Roman" panose="02020603050405020304" pitchFamily="18" charset="0"/>
                <a:cs typeface="Calibri" panose="020F0502020204030204" pitchFamily="34" charset="0"/>
              </a:rPr>
              <a:t>BROJ ULOŽENIH ŽALBI U 2019. godini</a:t>
            </a:r>
          </a:p>
          <a:p>
            <a:pPr marL="449580" algn="ctr">
              <a:lnSpc>
                <a:spcPct val="150000"/>
              </a:lnSpc>
            </a:pPr>
            <a:endParaRPr lang="hr-BA"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449580" algn="ctr">
              <a:lnSpc>
                <a:spcPct val="150000"/>
              </a:lnSpc>
            </a:pPr>
            <a:endParaRPr lang="hr-BA"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449580" algn="ctr">
              <a:lnSpc>
                <a:spcPct val="150000"/>
              </a:lnSpc>
            </a:pPr>
            <a:endParaRPr lang="en-US" dirty="0">
              <a:solidFill>
                <a:srgbClr val="000000"/>
              </a:solidFill>
              <a:latin typeface="Times New Roman" panose="02020603050405020304" pitchFamily="18" charset="0"/>
              <a:ea typeface="Times New Roman" panose="02020603050405020304" pitchFamily="18" charset="0"/>
            </a:endParaRPr>
          </a:p>
          <a:p>
            <a:pPr marL="449580" algn="just">
              <a:lnSpc>
                <a:spcPct val="150000"/>
              </a:lnSpc>
            </a:pPr>
            <a:endParaRPr lang="en-US" sz="1800" dirty="0">
              <a:solidFill>
                <a:srgbClr val="000000"/>
              </a:solidFill>
              <a:effectLst/>
              <a:latin typeface="Times New Roman" panose="02020603050405020304" pitchFamily="18" charset="0"/>
              <a:ea typeface="Times New Roman" panose="02020603050405020304" pitchFamily="18" charset="0"/>
            </a:endParaRPr>
          </a:p>
          <a:p>
            <a:pPr marL="449580" algn="just">
              <a:lnSpc>
                <a:spcPct val="150000"/>
              </a:lnSpc>
            </a:pPr>
            <a:endParaRPr lang="en-US" dirty="0">
              <a:solidFill>
                <a:srgbClr val="000000"/>
              </a:solidFill>
              <a:latin typeface="Times New Roman" panose="02020603050405020304" pitchFamily="18" charset="0"/>
              <a:ea typeface="Times New Roman" panose="02020603050405020304" pitchFamily="18" charset="0"/>
            </a:endParaRPr>
          </a:p>
          <a:p>
            <a:pPr marL="449580" algn="just">
              <a:lnSpc>
                <a:spcPct val="150000"/>
              </a:lnSpc>
            </a:pPr>
            <a:endParaRPr lang="en-US" sz="1800" dirty="0">
              <a:solidFill>
                <a:srgbClr val="000000"/>
              </a:solidFill>
              <a:effectLst/>
              <a:latin typeface="Times New Roman" panose="02020603050405020304" pitchFamily="18" charset="0"/>
              <a:ea typeface="Times New Roman" panose="02020603050405020304" pitchFamily="18" charset="0"/>
            </a:endParaRPr>
          </a:p>
          <a:p>
            <a:pPr marL="449580" algn="just"/>
            <a:endParaRPr lang="en-US"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49580" algn="just"/>
            <a:endParaRPr lang="en-US" sz="1400" i="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449580" algn="just"/>
            <a:endParaRPr lang="en-US"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49580" algn="just"/>
            <a:endParaRPr lang="en-US" sz="1400"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449580" algn="just"/>
            <a:endParaRPr lang="en-US" sz="1400" i="1"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449580" algn="just"/>
            <a:r>
              <a:rPr lang="hr-BA"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 prikazu su kao reper uzeti podaci iz 2019. godine, uvažavajući nerealnost podataka iz 2020. i 2021. godine zbog pandemije uzrokovane virusom COVID-19 koja je uticala na oblast javnih nabavki.</a:t>
            </a:r>
            <a:endParaRPr lang="bs-Latn-BA" sz="1600" dirty="0">
              <a:effectLst/>
              <a:latin typeface="Calibri" panose="020F0502020204030204" pitchFamily="34" charset="0"/>
              <a:ea typeface="Times New Roman" panose="02020603050405020304" pitchFamily="18" charset="0"/>
              <a:cs typeface="Calibri" panose="020F0502020204030204" pitchFamily="34" charset="0"/>
            </a:endParaRPr>
          </a:p>
          <a:p>
            <a:pPr marL="449580" algn="just">
              <a:lnSpc>
                <a:spcPct val="150000"/>
              </a:lnSpc>
            </a:pPr>
            <a:endParaRPr lang="bs-Latn-BA" sz="1800" dirty="0">
              <a:effectLst/>
              <a:latin typeface="Times New Roman" panose="02020603050405020304" pitchFamily="18" charset="0"/>
              <a:ea typeface="Times New Roman" panose="02020603050405020304" pitchFamily="18" charset="0"/>
            </a:endParaRPr>
          </a:p>
        </p:txBody>
      </p:sp>
      <p:sp>
        <p:nvSpPr>
          <p:cNvPr id="9" name="Rectangle 7">
            <a:extLst>
              <a:ext uri="{FF2B5EF4-FFF2-40B4-BE49-F238E27FC236}">
                <a16:creationId xmlns:a16="http://schemas.microsoft.com/office/drawing/2014/main" id="{B812766D-2B78-3F0D-B423-C611EA69FCFC}"/>
              </a:ext>
            </a:extLst>
          </p:cNvPr>
          <p:cNvSpPr>
            <a:spLocks noChangeArrowheads="1"/>
          </p:cNvSpPr>
          <p:nvPr/>
        </p:nvSpPr>
        <p:spPr bwMode="auto">
          <a:xfrm>
            <a:off x="0" y="0"/>
            <a:ext cx="9753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s-Latn-BA"/>
          </a:p>
        </p:txBody>
      </p:sp>
      <p:graphicFrame>
        <p:nvGraphicFramePr>
          <p:cNvPr id="2" name="Object 9">
            <a:extLst>
              <a:ext uri="{FF2B5EF4-FFF2-40B4-BE49-F238E27FC236}">
                <a16:creationId xmlns:a16="http://schemas.microsoft.com/office/drawing/2014/main" id="{E1039BE8-BDB2-6A1E-0CCD-7AFE4E39D66B}"/>
              </a:ext>
            </a:extLst>
          </p:cNvPr>
          <p:cNvGraphicFramePr>
            <a:graphicFrameLocks noChangeAspect="1"/>
          </p:cNvGraphicFramePr>
          <p:nvPr>
            <p:extLst>
              <p:ext uri="{D42A27DB-BD31-4B8C-83A1-F6EECF244321}">
                <p14:modId xmlns:p14="http://schemas.microsoft.com/office/powerpoint/2010/main" val="889068865"/>
              </p:ext>
            </p:extLst>
          </p:nvPr>
        </p:nvGraphicFramePr>
        <p:xfrm>
          <a:off x="533400" y="2362201"/>
          <a:ext cx="8930328" cy="3428997"/>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82F5CBE9-7EA7-D23D-95F1-ACF6D79EA5F6}"/>
              </a:ext>
            </a:extLst>
          </p:cNvPr>
          <p:cNvSpPr txBox="1"/>
          <p:nvPr/>
        </p:nvSpPr>
        <p:spPr>
          <a:xfrm>
            <a:off x="1143000" y="551388"/>
            <a:ext cx="8458200" cy="1015663"/>
          </a:xfrm>
          <a:prstGeom prst="rect">
            <a:avLst/>
          </a:prstGeom>
          <a:noFill/>
        </p:spPr>
        <p:txBody>
          <a:bodyPr wrap="square">
            <a:spAutoFit/>
          </a:bodyPr>
          <a:lstStyle/>
          <a:p>
            <a:pPr marL="449580" algn="just"/>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Pravna zaštita u javnim nabavkama dostupna je i u procesima javnih nabavki u zemljama regije, ali ista nije korištena u obimu u kojem se koristi u Bosni i Hercegovini, što je vidljivo u nastavku:</a:t>
            </a:r>
            <a:endParaRPr lang="en-US" sz="20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7" name="Rectangle 6">
            <a:extLst>
              <a:ext uri="{FF2B5EF4-FFF2-40B4-BE49-F238E27FC236}">
                <a16:creationId xmlns:a16="http://schemas.microsoft.com/office/drawing/2014/main" id="{CFEF995E-D3C7-FE72-7C3F-5A261546822E}"/>
              </a:ext>
            </a:extLst>
          </p:cNvPr>
          <p:cNvSpPr/>
          <p:nvPr/>
        </p:nvSpPr>
        <p:spPr>
          <a:xfrm rot="21055143">
            <a:off x="211325" y="95684"/>
            <a:ext cx="1902187" cy="461665"/>
          </a:xfrm>
          <a:prstGeom prst="rect">
            <a:avLst/>
          </a:prstGeom>
          <a:noFill/>
        </p:spPr>
        <p:txBody>
          <a:bodyPr wrap="none" lIns="91440" tIns="45720" rIns="91440" bIns="45720">
            <a:spAutoFit/>
          </a:bodyPr>
          <a:lstStyle/>
          <a:p>
            <a:pPr algn="ctr"/>
            <a:r>
              <a:rPr lang="hr-BA" sz="2400" i="1" dirty="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rPr>
              <a:t>ISTRAŽIVANJE</a:t>
            </a:r>
            <a:endParaRPr lang="en-US" sz="2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9116467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665C6-6672-1EE7-4E04-35C579685320}"/>
            </a:ext>
          </a:extLst>
        </p:cNvPr>
        <p:cNvGrpSpPr/>
        <p:nvPr/>
      </p:nvGrpSpPr>
      <p:grpSpPr>
        <a:xfrm>
          <a:off x="0" y="0"/>
          <a:ext cx="0" cy="0"/>
          <a:chOff x="0" y="0"/>
          <a:chExt cx="0" cy="0"/>
        </a:xfrm>
      </p:grpSpPr>
      <p:sp>
        <p:nvSpPr>
          <p:cNvPr id="6" name="Rectangle 4">
            <a:extLst>
              <a:ext uri="{FF2B5EF4-FFF2-40B4-BE49-F238E27FC236}">
                <a16:creationId xmlns:a16="http://schemas.microsoft.com/office/drawing/2014/main" id="{0A5F9FD1-528A-4A5C-5A25-51204FEE6E69}"/>
              </a:ext>
            </a:extLst>
          </p:cNvPr>
          <p:cNvSpPr>
            <a:spLocks noChangeArrowheads="1"/>
          </p:cNvSpPr>
          <p:nvPr/>
        </p:nvSpPr>
        <p:spPr bwMode="auto">
          <a:xfrm>
            <a:off x="491286" y="719817"/>
            <a:ext cx="492578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bs-Latn-BA"/>
          </a:p>
        </p:txBody>
      </p:sp>
      <p:graphicFrame>
        <p:nvGraphicFramePr>
          <p:cNvPr id="2" name="Object 6">
            <a:extLst>
              <a:ext uri="{FF2B5EF4-FFF2-40B4-BE49-F238E27FC236}">
                <a16:creationId xmlns:a16="http://schemas.microsoft.com/office/drawing/2014/main" id="{515A376A-B773-C98A-86E6-25741242F444}"/>
              </a:ext>
            </a:extLst>
          </p:cNvPr>
          <p:cNvGraphicFramePr>
            <a:graphicFrameLocks noChangeAspect="1"/>
          </p:cNvGraphicFramePr>
          <p:nvPr>
            <p:extLst>
              <p:ext uri="{D42A27DB-BD31-4B8C-83A1-F6EECF244321}">
                <p14:modId xmlns:p14="http://schemas.microsoft.com/office/powerpoint/2010/main" val="3373293506"/>
              </p:ext>
            </p:extLst>
          </p:nvPr>
        </p:nvGraphicFramePr>
        <p:xfrm>
          <a:off x="1295400" y="2895601"/>
          <a:ext cx="8458200" cy="4338154"/>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5FADAC31-3604-3CA8-A084-ED941CE1C9D4}"/>
              </a:ext>
            </a:extLst>
          </p:cNvPr>
          <p:cNvSpPr txBox="1"/>
          <p:nvPr/>
        </p:nvSpPr>
        <p:spPr>
          <a:xfrm>
            <a:off x="914400" y="81445"/>
            <a:ext cx="8610600" cy="2554545"/>
          </a:xfrm>
          <a:prstGeom prst="rect">
            <a:avLst/>
          </a:prstGeom>
          <a:noFill/>
        </p:spPr>
        <p:txBody>
          <a:bodyPr wrap="square">
            <a:spAutoFit/>
          </a:bodyPr>
          <a:lstStyle/>
          <a:p>
            <a:pPr marL="449580" algn="just"/>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a:t>
            </a: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ama brojka uloženih žalbi odnosno zahtjeva za zaštitu prava ne predstavlja potpuni prikaz odnosa prema pravnoj zaštiti u </a:t>
            </a:r>
            <a:r>
              <a:rPr lang="en-US" sz="20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n</a:t>
            </a:r>
            <a:r>
              <a:rPr lang="en-US" sz="20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avedenim</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zemalja</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a:t>
            </a: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ukoliko taj broj ne prati i statistika dodjeljenih ugovora. Bitno je naglasiti i da se u kontekstu dodjeljenih ugovora ne pominju ugovori male vrijednosti, a to su ugovori zaključeni putem direktnog sporazuma ili konkurentskog zahtjeva za dostavu ponuda, s obzirom da se kod direktnog sporazuma čak i ne predviđa pravna zaštita, dok je broj postupaka provedenih putem konkurentskog zahtjeva za dostavu ponuda zanemari</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a:t>
            </a:r>
            <a:r>
              <a:rPr lang="hr-BA"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u odnosu na ostale postupke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bs-Latn-BA" sz="20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Rectangle 2">
            <a:extLst>
              <a:ext uri="{FF2B5EF4-FFF2-40B4-BE49-F238E27FC236}">
                <a16:creationId xmlns:a16="http://schemas.microsoft.com/office/drawing/2014/main" id="{499A6C6C-A08E-89B8-CA00-628A8C99DA2B}"/>
              </a:ext>
            </a:extLst>
          </p:cNvPr>
          <p:cNvSpPr/>
          <p:nvPr/>
        </p:nvSpPr>
        <p:spPr>
          <a:xfrm rot="19745456">
            <a:off x="8416725" y="6594552"/>
            <a:ext cx="1469954" cy="369332"/>
          </a:xfrm>
          <a:prstGeom prst="rect">
            <a:avLst/>
          </a:prstGeom>
          <a:noFill/>
        </p:spPr>
        <p:txBody>
          <a:bodyPr wrap="none" lIns="91440" tIns="45720" rIns="91440" bIns="45720">
            <a:spAutoFit/>
          </a:bodyPr>
          <a:lstStyle/>
          <a:p>
            <a:pPr algn="ctr"/>
            <a:r>
              <a:rPr lang="hr-BA" i="1" dirty="0">
                <a:ln w="0"/>
                <a:solidFill>
                  <a:schemeClr val="accent1"/>
                </a:solidFill>
                <a:effectLst>
                  <a:outerShdw blurRad="38100" dist="25400" dir="5400000" algn="ctr" rotWithShape="0">
                    <a:srgbClr val="6E747A">
                      <a:alpha val="43000"/>
                    </a:srgbClr>
                  </a:outerShdw>
                </a:effectLst>
                <a:latin typeface="Calibri" panose="020F0502020204030204" pitchFamily="34" charset="0"/>
                <a:cs typeface="Calibri" panose="020F0502020204030204" pitchFamily="34" charset="0"/>
              </a:rPr>
              <a:t>ISTRAŽIVANJE</a:t>
            </a:r>
            <a:endParaRPr lang="en-US"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962556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ABE7B5-4A42-70D5-6EA7-829D4626D098}"/>
              </a:ext>
            </a:extLst>
          </p:cNvPr>
          <p:cNvSpPr txBox="1"/>
          <p:nvPr/>
        </p:nvSpPr>
        <p:spPr>
          <a:xfrm>
            <a:off x="2743200" y="4876800"/>
            <a:ext cx="6553200" cy="861774"/>
          </a:xfrm>
          <a:prstGeom prst="rect">
            <a:avLst/>
          </a:prstGeom>
          <a:noFill/>
        </p:spPr>
        <p:txBody>
          <a:bodyPr wrap="square">
            <a:spAutoFit/>
          </a:bodyPr>
          <a:lstStyle/>
          <a:p>
            <a:pPr lvl="2" algn="r"/>
            <a:r>
              <a:rPr lang="bs-Latn-BA" sz="3200" b="0" i="0" dirty="0">
                <a:solidFill>
                  <a:schemeClr val="tx2">
                    <a:lumMod val="75000"/>
                  </a:schemeClr>
                </a:solidFill>
                <a:effectLst>
                  <a:outerShdw blurRad="38100" dist="38100" dir="2700000" algn="tl">
                    <a:srgbClr val="000000">
                      <a:alpha val="43137"/>
                    </a:srgbClr>
                  </a:outerShdw>
                </a:effectLst>
                <a:latin typeface="system-ui"/>
              </a:rPr>
              <a:t>Hvala na pažnji!</a:t>
            </a:r>
            <a:endParaRPr lang="bs-Latn-BA" sz="2800" b="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r"/>
            <a:endParaRPr lang="en-US" dirty="0"/>
          </a:p>
        </p:txBody>
      </p:sp>
      <p:pic>
        <p:nvPicPr>
          <p:cNvPr id="4" name="Graphic 3" descr="Handshake with solid fill">
            <a:extLst>
              <a:ext uri="{FF2B5EF4-FFF2-40B4-BE49-F238E27FC236}">
                <a16:creationId xmlns:a16="http://schemas.microsoft.com/office/drawing/2014/main" id="{B5B5A5AD-24EC-A27A-D579-11EF8E06A9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96200" y="5410200"/>
            <a:ext cx="914400" cy="914400"/>
          </a:xfrm>
          <a:prstGeom prst="rect">
            <a:avLst/>
          </a:prstGeom>
        </p:spPr>
      </p:pic>
      <p:sp>
        <p:nvSpPr>
          <p:cNvPr id="5" name="TextBox 4">
            <a:extLst>
              <a:ext uri="{FF2B5EF4-FFF2-40B4-BE49-F238E27FC236}">
                <a16:creationId xmlns:a16="http://schemas.microsoft.com/office/drawing/2014/main" id="{607DDADA-3DD5-0178-AE7F-65B5C641EB93}"/>
              </a:ext>
            </a:extLst>
          </p:cNvPr>
          <p:cNvSpPr txBox="1"/>
          <p:nvPr/>
        </p:nvSpPr>
        <p:spPr>
          <a:xfrm>
            <a:off x="2743200" y="6246574"/>
            <a:ext cx="6553200" cy="369332"/>
          </a:xfrm>
          <a:prstGeom prst="rect">
            <a:avLst/>
          </a:prstGeom>
          <a:noFill/>
        </p:spPr>
        <p:txBody>
          <a:bodyPr wrap="square">
            <a:spAutoFit/>
          </a:bodyPr>
          <a:lstStyle/>
          <a:p>
            <a:pPr algn="r"/>
            <a:r>
              <a:rPr lang="bs-Latn-BA" b="1" i="1" dirty="0">
                <a:solidFill>
                  <a:schemeClr val="tx2">
                    <a:lumMod val="75000"/>
                  </a:schemeClr>
                </a:solidFill>
              </a:rPr>
              <a:t>colicelma@gmail.com</a:t>
            </a:r>
            <a:endParaRPr lang="en-US" b="1" i="1" dirty="0">
              <a:solidFill>
                <a:schemeClr val="tx2">
                  <a:lumMod val="75000"/>
                </a:schemeClr>
              </a:solidFill>
            </a:endParaRPr>
          </a:p>
        </p:txBody>
      </p:sp>
    </p:spTree>
    <p:extLst>
      <p:ext uri="{BB962C8B-B14F-4D97-AF65-F5344CB8AC3E}">
        <p14:creationId xmlns:p14="http://schemas.microsoft.com/office/powerpoint/2010/main" val="72148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7884FE9-2C73-C3ED-1614-8AB89D2E897B}"/>
              </a:ext>
            </a:extLst>
          </p:cNvPr>
          <p:cNvSpPr txBox="1"/>
          <p:nvPr/>
        </p:nvSpPr>
        <p:spPr>
          <a:xfrm>
            <a:off x="457200" y="377856"/>
            <a:ext cx="9182100" cy="6871368"/>
          </a:xfrm>
          <a:prstGeom prst="rect">
            <a:avLst/>
          </a:prstGeom>
          <a:noFill/>
        </p:spPr>
        <p:txBody>
          <a:bodyPr wrap="square">
            <a:spAutoFit/>
          </a:bodyPr>
          <a:lstStyle/>
          <a:p>
            <a:pPr lvl="2" algn="just">
              <a:spcBef>
                <a:spcPts val="140"/>
              </a:spcBef>
              <a:spcAft>
                <a:spcPts val="140"/>
              </a:spcAft>
              <a:tabLst>
                <a:tab pos="457200" algn="l"/>
              </a:tabLst>
            </a:pPr>
            <a:r>
              <a:rPr lang="sr-Latn-BA" sz="2000" i="1"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 slučaju da na odluku o dodjeli ugovora u postupku nabavke male vrijednosti  nema žalbe, ugovorni organ dužan je zaključiti ugovor u roku od deset dana  od dana obavještavanja učesnika postupka o izboru najpovoljnijeg ponuđača.</a:t>
            </a:r>
            <a:endParaRPr lang="en-US" sz="2000" i="1"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marL="0" marR="0" algn="ctr">
              <a:lnSpc>
                <a:spcPct val="115000"/>
              </a:lnSpc>
              <a:spcBef>
                <a:spcPts val="140"/>
              </a:spcBef>
              <a:spcAft>
                <a:spcPts val="140"/>
              </a:spcAft>
              <a:tabLst>
                <a:tab pos="457200" algn="l"/>
              </a:tabLst>
            </a:pPr>
            <a:endParaRPr lang="sr-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marL="0" marR="0" algn="ctr">
              <a:lnSpc>
                <a:spcPct val="115000"/>
              </a:lnSpc>
              <a:spcBef>
                <a:spcPts val="140"/>
              </a:spcBef>
              <a:spcAft>
                <a:spcPts val="140"/>
              </a:spcAft>
              <a:tabLst>
                <a:tab pos="457200" algn="l"/>
              </a:tabLst>
            </a:pPr>
            <a:r>
              <a:rPr lang="sr-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a:t>
            </a:r>
          </a:p>
          <a:p>
            <a:pPr marL="0" marR="0" algn="ctr">
              <a:lnSpc>
                <a:spcPct val="115000"/>
              </a:lnSpc>
              <a:spcBef>
                <a:spcPts val="140"/>
              </a:spcBef>
              <a:spcAft>
                <a:spcPts val="140"/>
              </a:spcAft>
              <a:tabLst>
                <a:tab pos="457200" algn="l"/>
              </a:tabLst>
            </a:pPr>
            <a:endParaRPr lang="sr-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marL="0" marR="0" algn="ctr">
              <a:lnSpc>
                <a:spcPct val="115000"/>
              </a:lnSpc>
              <a:spcBef>
                <a:spcPts val="140"/>
              </a:spcBef>
              <a:spcAft>
                <a:spcPts val="140"/>
              </a:spcAft>
              <a:tabLst>
                <a:tab pos="457200" algn="l"/>
              </a:tabLst>
            </a:pPr>
            <a:r>
              <a:rPr lang="sr-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Član 97. ZJN</a:t>
            </a:r>
          </a:p>
          <a:p>
            <a:pPr marL="0" marR="0" algn="ctr">
              <a:lnSpc>
                <a:spcPct val="115000"/>
              </a:lnSpc>
              <a:spcBef>
                <a:spcPts val="140"/>
              </a:spcBef>
              <a:spcAft>
                <a:spcPts val="140"/>
              </a:spcAft>
              <a:tabLst>
                <a:tab pos="457200" algn="l"/>
              </a:tabLst>
            </a:pPr>
            <a:r>
              <a:rPr lang="sr-Latn-BA"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AKTIVNA LEGITIMACIJA</a:t>
            </a:r>
          </a:p>
          <a:p>
            <a:pPr marL="0" marR="0" algn="ctr">
              <a:lnSpc>
                <a:spcPct val="115000"/>
              </a:lnSpc>
              <a:spcBef>
                <a:spcPts val="140"/>
              </a:spcBef>
              <a:spcAft>
                <a:spcPts val="140"/>
              </a:spcAft>
              <a:tabLst>
                <a:tab pos="457200" algn="l"/>
              </a:tabLst>
            </a:pPr>
            <a:endParaRPr lang="en-US" sz="2400"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Žalbu može podnijeti svaki privredni subjekat koji ima ili je imao interes za dodjelu ugovora o javnoj nabavci i koji učini vjerovatnim da je u konkretnom postupku javne nabavke bila ili </a:t>
            </a:r>
            <a:r>
              <a:rPr lang="sr-Latn-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mu</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je mogla biti prouzrokovana šteta zbog </a:t>
            </a:r>
            <a:r>
              <a:rPr lang="sr-Latn-BA" sz="2000" b="1"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nezakonitog</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postupanja ugovornog organa, a koje se u žalbi navodi kao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povreda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ovog zakona i podzakonskih akata od strane ugovornog organa u postupku javne nabavke. </a:t>
            </a:r>
          </a:p>
          <a:p>
            <a:pPr marL="0" marR="0" algn="just">
              <a:lnSpc>
                <a:spcPct val="115000"/>
              </a:lnSpc>
              <a:spcBef>
                <a:spcPts val="140"/>
              </a:spcBef>
              <a:spcAft>
                <a:spcPts val="140"/>
              </a:spcAft>
              <a:tabLst>
                <a:tab pos="457200" algn="l"/>
              </a:tabLst>
            </a:pPr>
            <a:endParaRPr lang="sr-Latn-BA"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sr-Latn-BA" sz="18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sr-Latn-BA" dirty="0">
              <a:solidFill>
                <a:srgbClr val="00000A"/>
              </a:solidFill>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endParaRPr lang="en-US" sz="1800" dirty="0">
              <a:solidFill>
                <a:srgbClr val="00000A"/>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2619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E69548-C8D0-ADDF-7FBD-0FA5E61DA0D7}"/>
              </a:ext>
            </a:extLst>
          </p:cNvPr>
          <p:cNvSpPr txBox="1"/>
          <p:nvPr/>
        </p:nvSpPr>
        <p:spPr>
          <a:xfrm>
            <a:off x="533400" y="152400"/>
            <a:ext cx="9067800" cy="5909310"/>
          </a:xfrm>
          <a:prstGeom prst="rect">
            <a:avLst/>
          </a:prstGeom>
          <a:noFill/>
        </p:spPr>
        <p:txBody>
          <a:bodyPr wrap="square">
            <a:spAutoFit/>
          </a:bodyPr>
          <a:lstStyle/>
          <a:p>
            <a:pPr algn="ctr" fontAlgn="base"/>
            <a:endParaRPr lang="bs-Latn-BA" b="0" i="0" dirty="0">
              <a:solidFill>
                <a:srgbClr val="212529"/>
              </a:solidFill>
              <a:effectLst>
                <a:outerShdw blurRad="38100" dist="38100" dir="2700000" algn="tl">
                  <a:srgbClr val="000000">
                    <a:alpha val="43137"/>
                  </a:srgbClr>
                </a:outerShdw>
              </a:effectLst>
              <a:latin typeface="system-ui"/>
            </a:endParaRPr>
          </a:p>
          <a:p>
            <a:pPr algn="ctr" fontAlgn="base"/>
            <a:endParaRPr lang="bs-Latn-BA" dirty="0">
              <a:solidFill>
                <a:srgbClr val="212529"/>
              </a:solidFill>
              <a:effectLst>
                <a:outerShdw blurRad="38100" dist="38100" dir="2700000" algn="tl">
                  <a:srgbClr val="000000">
                    <a:alpha val="43137"/>
                  </a:srgbClr>
                </a:outerShdw>
              </a:effectLst>
              <a:latin typeface="system-ui"/>
            </a:endParaRPr>
          </a:p>
          <a:p>
            <a:pPr lvl="2" algn="just" fontAlgn="base"/>
            <a:r>
              <a:rPr lang="bs-Latn-BA" dirty="0">
                <a:solidFill>
                  <a:srgbClr val="212529"/>
                </a:solidFill>
                <a:effectLst>
                  <a:outerShdw blurRad="38100" dist="38100" dir="2700000" algn="tl">
                    <a:srgbClr val="000000">
                      <a:alpha val="43137"/>
                    </a:srgbClr>
                  </a:outerShdw>
                </a:effectLst>
                <a:latin typeface="system-ui"/>
              </a:rPr>
              <a:t>P</a:t>
            </a:r>
            <a:r>
              <a:rPr lang="en-US" b="0" i="0" dirty="0">
                <a:solidFill>
                  <a:srgbClr val="212529"/>
                </a:solidFill>
                <a:effectLst>
                  <a:outerShdw blurRad="38100" dist="38100" dir="2700000" algn="tl">
                    <a:srgbClr val="000000">
                      <a:alpha val="43137"/>
                    </a:srgbClr>
                  </a:outerShdw>
                </a:effectLst>
                <a:latin typeface="system-ui"/>
              </a:rPr>
              <a:t>ONUĐAČ KOJI NIJE DOSTAVIO PRIHVATLJIVU PONUDU U POSTUPKU JAVNE NABAVKE NITI ŽALBOM OSPORIO NEPRIHVATLJIVOST SVOJE PONUDE NEMA AKTIVNU LEGITIMACIJU ZA IZJAVLJIVANJE ŽALBE</a:t>
            </a:r>
            <a:endParaRPr lang="bs-Latn-BA" b="0" i="0" dirty="0">
              <a:solidFill>
                <a:srgbClr val="212529"/>
              </a:solidFill>
              <a:effectLst>
                <a:outerShdw blurRad="38100" dist="38100" dir="2700000" algn="tl">
                  <a:srgbClr val="000000">
                    <a:alpha val="43137"/>
                  </a:srgbClr>
                </a:outerShdw>
              </a:effectLst>
              <a:latin typeface="system-ui"/>
            </a:endParaRPr>
          </a:p>
          <a:p>
            <a:pPr algn="l" fontAlgn="base"/>
            <a:endParaRPr lang="bs-Latn-BA" dirty="0">
              <a:solidFill>
                <a:srgbClr val="212529"/>
              </a:solidFill>
              <a:latin typeface="system-ui"/>
            </a:endParaRPr>
          </a:p>
          <a:p>
            <a:pPr algn="l" fontAlgn="base"/>
            <a:endParaRPr lang="bs-Latn-BA" b="1" i="0" dirty="0">
              <a:solidFill>
                <a:srgbClr val="212529"/>
              </a:solidFill>
              <a:effectLst/>
              <a:latin typeface="system-ui"/>
            </a:endParaRPr>
          </a:p>
          <a:p>
            <a:pPr algn="l" fontAlgn="base"/>
            <a:r>
              <a:rPr lang="bs-Latn-BA" b="1" i="0" dirty="0">
                <a:solidFill>
                  <a:srgbClr val="212529"/>
                </a:solidFill>
                <a:effectLst/>
                <a:latin typeface="system-ui"/>
              </a:rPr>
              <a:t>ZAKLJUČAK URŽ-a broj: JN2-03-07-1-1760-8/21 od 12.08.2021. godine</a:t>
            </a:r>
          </a:p>
          <a:p>
            <a:pPr algn="l" fontAlgn="base"/>
            <a:endParaRPr lang="bs-Latn-BA" b="1" i="0" dirty="0">
              <a:solidFill>
                <a:srgbClr val="212529"/>
              </a:solidFill>
              <a:effectLst/>
              <a:latin typeface="system-ui"/>
            </a:endParaRPr>
          </a:p>
          <a:p>
            <a:pPr algn="l" fontAlgn="base"/>
            <a:r>
              <a:rPr lang="bs-Latn-BA" b="1" i="0" dirty="0">
                <a:solidFill>
                  <a:srgbClr val="212529"/>
                </a:solidFill>
                <a:effectLst/>
                <a:latin typeface="system-ui"/>
              </a:rPr>
              <a:t>PRESUDA SUDA BiH broj: S1 3 U 041210 21 U od 19.04.2023. godine</a:t>
            </a:r>
          </a:p>
          <a:p>
            <a:pPr algn="l" fontAlgn="base"/>
            <a:endParaRPr lang="bs-Latn-BA" dirty="0">
              <a:solidFill>
                <a:srgbClr val="212529"/>
              </a:solidFill>
              <a:latin typeface="system-ui"/>
            </a:endParaRPr>
          </a:p>
          <a:p>
            <a:pPr algn="just" fontAlgn="base"/>
            <a:r>
              <a:rPr lang="bs-Latn-BA" b="0" i="1" dirty="0">
                <a:solidFill>
                  <a:srgbClr val="212529"/>
                </a:solidFill>
                <a:effectLst/>
                <a:latin typeface="system-ui"/>
              </a:rPr>
              <a:t>„... po ocjeni ovog upravnog vijeća, pravilno je tuženi postupio, kada je osporenim zaključkom odbacio žalbu tužitelja iz razloga nedostatka aktivne legitimacije. Naime, ovo iz razloga što iz spisa predmeta proizilazi da tužitelj nije ponudio prihvatljivu ponudu, odnosno da je njegova ponuda ocijenjene kao neprihvatljiva, a iz samog sadržaja žalbe, proizilazi da tužitelj tu činjenicu nije osporavao u svojoj žalbi, već isključivo ponudu prvorangiranog ponuđača. Dakle, imajući u vidu navedeno, tužitelj u konkretnom slučaju nije dokazao postojanje pravnog interesa za izjavljivanje žalbe u smislu citirane odredbe člana 97. Zakona.“</a:t>
            </a:r>
          </a:p>
          <a:p>
            <a:pPr algn="just" fontAlgn="base"/>
            <a:endParaRPr lang="bs-Latn-BA" i="1" dirty="0">
              <a:solidFill>
                <a:srgbClr val="212529"/>
              </a:solidFill>
              <a:latin typeface="system-ui"/>
            </a:endParaRPr>
          </a:p>
          <a:p>
            <a:pPr algn="just" fontAlgn="base"/>
            <a:endParaRPr lang="bs-Latn-BA" b="0" i="1" dirty="0">
              <a:solidFill>
                <a:srgbClr val="212529"/>
              </a:solidFill>
              <a:effectLst/>
              <a:latin typeface="system-ui"/>
            </a:endParaRPr>
          </a:p>
          <a:p>
            <a:pPr algn="l" fontAlgn="base"/>
            <a:endParaRPr lang="en-US" b="0" i="0" dirty="0">
              <a:solidFill>
                <a:srgbClr val="212529"/>
              </a:solidFill>
              <a:effectLst/>
              <a:latin typeface="system-ui"/>
            </a:endParaRPr>
          </a:p>
        </p:txBody>
      </p:sp>
    </p:spTree>
    <p:extLst>
      <p:ext uri="{BB962C8B-B14F-4D97-AF65-F5344CB8AC3E}">
        <p14:creationId xmlns:p14="http://schemas.microsoft.com/office/powerpoint/2010/main" val="3328188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89B0AE-DB86-A747-3E14-BED7516F1232}"/>
              </a:ext>
            </a:extLst>
          </p:cNvPr>
          <p:cNvSpPr txBox="1"/>
          <p:nvPr/>
        </p:nvSpPr>
        <p:spPr>
          <a:xfrm>
            <a:off x="685800" y="1600200"/>
            <a:ext cx="8534400" cy="4524315"/>
          </a:xfrm>
          <a:prstGeom prst="rect">
            <a:avLst/>
          </a:prstGeom>
          <a:noFill/>
        </p:spPr>
        <p:txBody>
          <a:bodyPr wrap="square">
            <a:spAutoFit/>
          </a:bodyPr>
          <a:lstStyle/>
          <a:p>
            <a:pPr algn="just" fontAlgn="base"/>
            <a:r>
              <a:rPr lang="bs-Latn-BA" b="1" i="0" dirty="0">
                <a:solidFill>
                  <a:srgbClr val="212529"/>
                </a:solidFill>
                <a:effectLst/>
                <a:latin typeface="system-ui"/>
              </a:rPr>
              <a:t>ZAKLJUČAK URŽ-a broj: JN2-01-07-1-3219-7/22 od 21.12.2022. godine</a:t>
            </a:r>
          </a:p>
          <a:p>
            <a:pPr algn="just" fontAlgn="base"/>
            <a:endParaRPr lang="bs-Latn-BA" b="1" i="0" dirty="0">
              <a:solidFill>
                <a:srgbClr val="212529"/>
              </a:solidFill>
              <a:effectLst/>
              <a:latin typeface="system-ui"/>
            </a:endParaRPr>
          </a:p>
          <a:p>
            <a:pPr algn="just" fontAlgn="base"/>
            <a:r>
              <a:rPr lang="bs-Latn-BA" b="1" i="0" dirty="0">
                <a:solidFill>
                  <a:srgbClr val="212529"/>
                </a:solidFill>
                <a:effectLst/>
                <a:latin typeface="system-ui"/>
              </a:rPr>
              <a:t>PRESUDA SUDA BiH broj: S1 3 U 044820 23 U od 26.04.2024. godine</a:t>
            </a:r>
          </a:p>
          <a:p>
            <a:pPr algn="just" fontAlgn="base"/>
            <a:endParaRPr lang="bs-Latn-BA" b="1" dirty="0">
              <a:solidFill>
                <a:srgbClr val="212529"/>
              </a:solidFill>
              <a:latin typeface="system-ui"/>
            </a:endParaRPr>
          </a:p>
          <a:p>
            <a:pPr algn="just" fontAlgn="base"/>
            <a:r>
              <a:rPr lang="bs-Latn-BA" i="1" dirty="0">
                <a:latin typeface="Calibri" panose="020F0502020204030204" pitchFamily="34" charset="0"/>
                <a:cs typeface="Calibri" panose="020F0502020204030204" pitchFamily="34" charset="0"/>
              </a:rPr>
              <a:t>„</a:t>
            </a:r>
            <a:r>
              <a:rPr lang="en-US" i="1" dirty="0" err="1">
                <a:latin typeface="Calibri" panose="020F0502020204030204" pitchFamily="34" charset="0"/>
                <a:cs typeface="Calibri" panose="020F0502020204030204" pitchFamily="34" charset="0"/>
              </a:rPr>
              <a:t>Apelaciono</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vije</a:t>
            </a:r>
            <a:r>
              <a:rPr lang="bs-Latn-BA" i="1" dirty="0">
                <a:latin typeface="Calibri" panose="020F0502020204030204" pitchFamily="34" charset="0"/>
                <a:cs typeface="Calibri" panose="020F0502020204030204" pitchFamily="34" charset="0"/>
              </a:rPr>
              <a:t>će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ovog</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suda</a:t>
            </a:r>
            <a:r>
              <a:rPr lang="bs-Latn-BA" i="1" dirty="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je u </a:t>
            </a:r>
            <a:r>
              <a:rPr lang="en-US" i="1" dirty="0" err="1">
                <a:latin typeface="Calibri" panose="020F0502020204030204" pitchFamily="34" charset="0"/>
                <a:cs typeface="Calibri" panose="020F0502020204030204" pitchFamily="34" charset="0"/>
              </a:rPr>
              <a:t>Presudi</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broj</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Sl</a:t>
            </a:r>
            <a:r>
              <a:rPr lang="en-US" i="1" dirty="0">
                <a:latin typeface="Calibri" panose="020F0502020204030204" pitchFamily="34" charset="0"/>
                <a:cs typeface="Calibri" panose="020F0502020204030204" pitchFamily="34" charset="0"/>
              </a:rPr>
              <a:t> 3U 041424 23 </a:t>
            </a:r>
            <a:r>
              <a:rPr lang="en-US" i="1" dirty="0" err="1">
                <a:latin typeface="Calibri" panose="020F0502020204030204" pitchFamily="34" charset="0"/>
                <a:cs typeface="Calibri" panose="020F0502020204030204" pitchFamily="34" charset="0"/>
              </a:rPr>
              <a:t>Uvp</a:t>
            </a:r>
            <a:r>
              <a:rPr lang="en-US" i="1" dirty="0">
                <a:latin typeface="Calibri" panose="020F0502020204030204" pitchFamily="34" charset="0"/>
                <a:cs typeface="Calibri" panose="020F0502020204030204" pitchFamily="34" charset="0"/>
              </a:rPr>
              <a:t> od 17.11.2023. </a:t>
            </a:r>
            <a:r>
              <a:rPr lang="en-US" i="1" dirty="0" err="1">
                <a:latin typeface="Calibri" panose="020F0502020204030204" pitchFamily="34" charset="0"/>
                <a:cs typeface="Calibri" panose="020F0502020204030204" pitchFamily="34" charset="0"/>
              </a:rPr>
              <a:t>godine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svakako</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imaju</a:t>
            </a:r>
            <a:r>
              <a:rPr lang="bs-Latn-BA" i="1" dirty="0">
                <a:latin typeface="Calibri" panose="020F0502020204030204" pitchFamily="34" charset="0"/>
                <a:cs typeface="Calibri" panose="020F0502020204030204" pitchFamily="34" charset="0"/>
              </a:rPr>
              <a:t>ć</a:t>
            </a:r>
            <a:r>
              <a:rPr lang="en-US" i="1" dirty="0">
                <a:latin typeface="Calibri" panose="020F0502020204030204" pitchFamily="34" charset="0"/>
                <a:cs typeface="Calibri" panose="020F0502020204030204" pitchFamily="34" charset="0"/>
              </a:rPr>
              <a:t>i u </a:t>
            </a:r>
            <a:r>
              <a:rPr lang="en-US" i="1" dirty="0" err="1">
                <a:latin typeface="Calibri" panose="020F0502020204030204" pitchFamily="34" charset="0"/>
                <a:cs typeface="Calibri" panose="020F0502020204030204" pitchFamily="34" charset="0"/>
              </a:rPr>
              <a:t>vidu</a:t>
            </a:r>
            <a:r>
              <a:rPr lang="en-US" i="1" dirty="0">
                <a:latin typeface="Calibri" panose="020F0502020204030204" pitchFamily="34" charset="0"/>
                <a:cs typeface="Calibri" panose="020F0502020204030204" pitchFamily="34" charset="0"/>
              </a:rPr>
              <a:t> i </a:t>
            </a:r>
            <a:r>
              <a:rPr lang="en-US" i="1" dirty="0" err="1">
                <a:latin typeface="Calibri" panose="020F0502020204030204" pitchFamily="34" charset="0"/>
                <a:cs typeface="Calibri" panose="020F0502020204030204" pitchFamily="34" charset="0"/>
              </a:rPr>
              <a:t>relevantnu</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praksu</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Evropskog</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suda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pravde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ukazalo</a:t>
            </a:r>
            <a:r>
              <a:rPr lang="en-US" i="1" dirty="0">
                <a:latin typeface="Calibri" panose="020F0502020204030204" pitchFamily="34" charset="0"/>
                <a:cs typeface="Calibri" panose="020F0502020204030204" pitchFamily="34" charset="0"/>
              </a:rPr>
              <a:t> da </a:t>
            </a:r>
            <a:r>
              <a:rPr lang="en-US" i="1" dirty="0" err="1">
                <a:latin typeface="Calibri" panose="020F0502020204030204" pitchFamily="34" charset="0"/>
                <a:cs typeface="Calibri" panose="020F0502020204030204" pitchFamily="34" charset="0"/>
              </a:rPr>
              <a:t>nije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dovoljno</a:t>
            </a:r>
            <a:r>
              <a:rPr lang="en-US" i="1" dirty="0">
                <a:latin typeface="Calibri" panose="020F0502020204030204" pitchFamily="34" charset="0"/>
                <a:cs typeface="Calibri" panose="020F0502020204030204" pitchFamily="34" charset="0"/>
              </a:rPr>
              <a:t> da se </a:t>
            </a:r>
            <a:r>
              <a:rPr lang="bs-Latn-BA" i="1" dirty="0">
                <a:latin typeface="Calibri" panose="020F0502020204030204" pitchFamily="34" charset="0"/>
                <a:cs typeface="Calibri" panose="020F0502020204030204" pitchFamily="34" charset="0"/>
              </a:rPr>
              <a:t>ž</a:t>
            </a:r>
            <a:r>
              <a:rPr lang="en-US" i="1" dirty="0" err="1">
                <a:latin typeface="Calibri" panose="020F0502020204030204" pitchFamily="34" charset="0"/>
                <a:cs typeface="Calibri" panose="020F0502020204030204" pitchFamily="34" charset="0"/>
              </a:rPr>
              <a:t>alitelj</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samo</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pozove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vjerovatnost</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nastanka</a:t>
            </a:r>
            <a:r>
              <a:rPr lang="en-US" i="1" dirty="0">
                <a:latin typeface="Calibri" panose="020F0502020204030204" pitchFamily="34" charset="0"/>
                <a:cs typeface="Calibri" panose="020F0502020204030204" pitchFamily="34" charset="0"/>
              </a:rPr>
              <a:t> </a:t>
            </a:r>
            <a:r>
              <a:rPr lang="bs-Latn-BA" i="1" dirty="0">
                <a:latin typeface="Calibri" panose="020F0502020204030204" pitchFamily="34" charset="0"/>
                <a:cs typeface="Calibri" panose="020F0502020204030204" pitchFamily="34" charset="0"/>
              </a:rPr>
              <a:t>š</a:t>
            </a:r>
            <a:r>
              <a:rPr lang="en-US" i="1" dirty="0">
                <a:latin typeface="Calibri" panose="020F0502020204030204" pitchFamily="34" charset="0"/>
                <a:cs typeface="Calibri" panose="020F0502020204030204" pitchFamily="34" charset="0"/>
              </a:rPr>
              <a:t>tete, </a:t>
            </a:r>
            <a:r>
              <a:rPr lang="en-US" i="1" dirty="0" err="1">
                <a:latin typeface="Calibri" panose="020F0502020204030204" pitchFamily="34" charset="0"/>
                <a:cs typeface="Calibri" panose="020F0502020204030204" pitchFamily="34" charset="0"/>
              </a:rPr>
              <a:t>nego</a:t>
            </a:r>
            <a:r>
              <a:rPr lang="en-US" i="1" dirty="0">
                <a:latin typeface="Calibri" panose="020F0502020204030204" pitchFamily="34" charset="0"/>
                <a:cs typeface="Calibri" panose="020F0502020204030204" pitchFamily="34" charset="0"/>
              </a:rPr>
              <a:t> to </a:t>
            </a:r>
            <a:r>
              <a:rPr lang="en-US" i="1" dirty="0" err="1">
                <a:latin typeface="Calibri" panose="020F0502020204030204" pitchFamily="34" charset="0"/>
                <a:cs typeface="Calibri" panose="020F0502020204030204" pitchFamily="34" charset="0"/>
              </a:rPr>
              <a:t>treba</a:t>
            </a:r>
            <a:r>
              <a:rPr lang="en-US" i="1" dirty="0">
                <a:latin typeface="Calibri" panose="020F0502020204030204" pitchFamily="34" charset="0"/>
                <a:cs typeface="Calibri" panose="020F0502020204030204" pitchFamily="34" charset="0"/>
              </a:rPr>
              <a:t> i da </a:t>
            </a:r>
            <a:r>
              <a:rPr lang="en-US" i="1" dirty="0" err="1">
                <a:latin typeface="Calibri" panose="020F0502020204030204" pitchFamily="34" charset="0"/>
                <a:cs typeface="Calibri" panose="020F0502020204030204" pitchFamily="34" charset="0"/>
              </a:rPr>
              <a:t>doka</a:t>
            </a:r>
            <a:r>
              <a:rPr lang="bs-Latn-BA" i="1" dirty="0">
                <a:latin typeface="Calibri" panose="020F0502020204030204" pitchFamily="34" charset="0"/>
                <a:cs typeface="Calibri" panose="020F0502020204030204" pitchFamily="34" charset="0"/>
              </a:rPr>
              <a:t>ž</a:t>
            </a:r>
            <a:r>
              <a:rPr lang="en-US" i="1" dirty="0">
                <a:latin typeface="Calibri" panose="020F0502020204030204" pitchFamily="34" charset="0"/>
                <a:cs typeface="Calibri" panose="020F0502020204030204" pitchFamily="34" charset="0"/>
              </a:rPr>
              <a:t>e i to </a:t>
            </a:r>
            <a:r>
              <a:rPr lang="en-US" i="1" dirty="0" err="1">
                <a:latin typeface="Calibri" panose="020F0502020204030204" pitchFamily="34" charset="0"/>
                <a:cs typeface="Calibri" panose="020F0502020204030204" pitchFamily="34" charset="0"/>
              </a:rPr>
              <a:t>na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a:t>
            </a:r>
            <a:r>
              <a:rPr lang="bs-Latn-BA" i="1" dirty="0">
                <a:latin typeface="Calibri" panose="020F0502020204030204" pitchFamily="34" charset="0"/>
                <a:cs typeface="Calibri" panose="020F0502020204030204" pitchFamily="34" charset="0"/>
              </a:rPr>
              <a:t>čin</a:t>
            </a:r>
            <a:r>
              <a:rPr lang="en-US" i="1" dirty="0">
                <a:latin typeface="Calibri" panose="020F0502020204030204" pitchFamily="34" charset="0"/>
                <a:cs typeface="Calibri" panose="020F0502020204030204" pitchFamily="34" charset="0"/>
              </a:rPr>
              <a:t> da u </a:t>
            </a:r>
            <a:r>
              <a:rPr lang="bs-Latn-BA" i="1" dirty="0">
                <a:latin typeface="Calibri" panose="020F0502020204030204" pitchFamily="34" charset="0"/>
                <a:cs typeface="Calibri" panose="020F0502020204030204" pitchFamily="34" charset="0"/>
              </a:rPr>
              <a:t>ž</a:t>
            </a:r>
            <a:r>
              <a:rPr lang="en-US" i="1" dirty="0" err="1">
                <a:latin typeface="Calibri" panose="020F0502020204030204" pitchFamily="34" charset="0"/>
                <a:cs typeface="Calibri" panose="020F0502020204030204" pitchFamily="34" charset="0"/>
              </a:rPr>
              <a:t>albi</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navede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koje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su</a:t>
            </a:r>
            <a:r>
              <a:rPr lang="en-US" i="1" dirty="0">
                <a:latin typeface="Calibri" panose="020F0502020204030204" pitchFamily="34" charset="0"/>
                <a:cs typeface="Calibri" panose="020F0502020204030204" pitchFamily="34" charset="0"/>
              </a:rPr>
              <a:t> to </a:t>
            </a:r>
            <a:r>
              <a:rPr lang="en-US" i="1" dirty="0" err="1">
                <a:latin typeface="Calibri" panose="020F0502020204030204" pitchFamily="34" charset="0"/>
                <a:cs typeface="Calibri" panose="020F0502020204030204" pitchFamily="34" charset="0"/>
              </a:rPr>
              <a:t>okolnosti</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zbog</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kojih</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smatra</a:t>
            </a:r>
            <a:r>
              <a:rPr lang="en-US" i="1" dirty="0">
                <a:latin typeface="Calibri" panose="020F0502020204030204" pitchFamily="34" charset="0"/>
                <a:cs typeface="Calibri" panose="020F0502020204030204" pitchFamily="34" charset="0"/>
              </a:rPr>
              <a:t> da mu je </a:t>
            </a:r>
            <a:r>
              <a:rPr lang="en-US" i="1" dirty="0" err="1">
                <a:latin typeface="Calibri" panose="020F0502020204030204" pitchFamily="34" charset="0"/>
                <a:cs typeface="Calibri" panose="020F0502020204030204" pitchFamily="34" charset="0"/>
              </a:rPr>
              <a:t>ve</a:t>
            </a:r>
            <a:r>
              <a:rPr lang="bs-Latn-BA" i="1" dirty="0">
                <a:latin typeface="Calibri" panose="020F0502020204030204" pitchFamily="34" charset="0"/>
                <a:cs typeface="Calibri" panose="020F0502020204030204" pitchFamily="34" charset="0"/>
              </a:rPr>
              <a:t>ć</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nastala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ili</a:t>
            </a:r>
            <a:r>
              <a:rPr lang="en-US" i="1" dirty="0">
                <a:latin typeface="Calibri" panose="020F0502020204030204" pitchFamily="34" charset="0"/>
                <a:cs typeface="Calibri" panose="020F0502020204030204" pitchFamily="34" charset="0"/>
              </a:rPr>
              <a:t> da mu je </a:t>
            </a:r>
            <a:r>
              <a:rPr lang="en-US" i="1" dirty="0" err="1">
                <a:latin typeface="Calibri" panose="020F0502020204030204" pitchFamily="34" charset="0"/>
                <a:cs typeface="Calibri" panose="020F0502020204030204" pitchFamily="34" charset="0"/>
              </a:rPr>
              <a:t>mogla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nastati</a:t>
            </a:r>
            <a:r>
              <a:rPr lang="en-US" i="1" dirty="0">
                <a:latin typeface="Calibri" panose="020F0502020204030204" pitchFamily="34" charset="0"/>
                <a:cs typeface="Calibri" panose="020F0502020204030204" pitchFamily="34" charset="0"/>
              </a:rPr>
              <a:t> </a:t>
            </a:r>
            <a:r>
              <a:rPr lang="bs-Latn-BA" i="1" dirty="0">
                <a:latin typeface="Calibri" panose="020F0502020204030204" pitchFamily="34" charset="0"/>
                <a:cs typeface="Calibri" panose="020F0502020204030204" pitchFamily="34" charset="0"/>
              </a:rPr>
              <a:t>š</a:t>
            </a:r>
            <a:r>
              <a:rPr lang="en-US" i="1" dirty="0" err="1">
                <a:latin typeface="Calibri" panose="020F0502020204030204" pitchFamily="34" charset="0"/>
                <a:cs typeface="Calibri" panose="020F0502020204030204" pitchFamily="34" charset="0"/>
              </a:rPr>
              <a:t>teta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te</a:t>
            </a:r>
            <a:r>
              <a:rPr lang="en-US" i="1" dirty="0">
                <a:latin typeface="Calibri" panose="020F0502020204030204" pitchFamily="34" charset="0"/>
                <a:cs typeface="Calibri" panose="020F0502020204030204" pitchFamily="34" charset="0"/>
              </a:rPr>
              <a:t> da to </a:t>
            </a:r>
            <a:r>
              <a:rPr lang="en-US" i="1" dirty="0" err="1">
                <a:latin typeface="Calibri" panose="020F0502020204030204" pitchFamily="34" charset="0"/>
                <a:cs typeface="Calibri" panose="020F0502020204030204" pitchFamily="34" charset="0"/>
              </a:rPr>
              <a:t>potkrijepi</a:t>
            </a:r>
            <a:r>
              <a:rPr lang="en-US" i="1" dirty="0">
                <a:latin typeface="Calibri" panose="020F0502020204030204" pitchFamily="34" charset="0"/>
                <a:cs typeface="Calibri" panose="020F0502020204030204" pitchFamily="34" charset="0"/>
              </a:rPr>
              <a:t> i </a:t>
            </a:r>
            <a:r>
              <a:rPr lang="en-US" i="1" dirty="0" err="1">
                <a:latin typeface="Calibri" panose="020F0502020204030204" pitchFamily="34" charset="0"/>
                <a:cs typeface="Calibri" panose="020F0502020204030204" pitchFamily="34" charset="0"/>
              </a:rPr>
              <a:t>relevantnim</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dokazima</a:t>
            </a:r>
            <a:r>
              <a:rPr lang="en-US" i="1" dirty="0">
                <a:latin typeface="Calibri" panose="020F0502020204030204" pitchFamily="34" charset="0"/>
                <a:cs typeface="Calibri" panose="020F0502020204030204" pitchFamily="34" charset="0"/>
              </a:rPr>
              <a:t>, </a:t>
            </a:r>
            <a:r>
              <a:rPr lang="bs-Latn-BA" i="1" dirty="0">
                <a:latin typeface="Calibri" panose="020F0502020204030204" pitchFamily="34" charset="0"/>
                <a:cs typeface="Calibri" panose="020F0502020204030204" pitchFamily="34" charset="0"/>
              </a:rPr>
              <a:t>č</a:t>
            </a:r>
            <a:r>
              <a:rPr lang="en-US" i="1" dirty="0" err="1">
                <a:latin typeface="Calibri" panose="020F0502020204030204" pitchFamily="34" charset="0"/>
                <a:cs typeface="Calibri" panose="020F0502020204030204" pitchFamily="34" charset="0"/>
              </a:rPr>
              <a:t>ime</a:t>
            </a:r>
            <a:r>
              <a:rPr lang="en-US" i="1" dirty="0">
                <a:latin typeface="Calibri" panose="020F0502020204030204" pitchFamily="34" charset="0"/>
                <a:cs typeface="Calibri" panose="020F0502020204030204" pitchFamily="34" charset="0"/>
              </a:rPr>
              <a:t> bi </a:t>
            </a:r>
            <a:r>
              <a:rPr lang="en-US" i="1" dirty="0" err="1">
                <a:latin typeface="Calibri" panose="020F0502020204030204" pitchFamily="34" charset="0"/>
                <a:cs typeface="Calibri" panose="020F0502020204030204" pitchFamily="34" charset="0"/>
              </a:rPr>
              <a:t>dokazao</a:t>
            </a:r>
            <a:r>
              <a:rPr lang="en-US" i="1" dirty="0">
                <a:latin typeface="Calibri" panose="020F0502020204030204" pitchFamily="34" charset="0"/>
                <a:cs typeface="Calibri" panose="020F0502020204030204" pitchFamily="34" charset="0"/>
              </a:rPr>
              <a:t> da </a:t>
            </a:r>
            <a:r>
              <a:rPr lang="en-US" i="1" dirty="0" err="1">
                <a:latin typeface="Calibri" panose="020F0502020204030204" pitchFamily="34" charset="0"/>
                <a:cs typeface="Calibri" panose="020F0502020204030204" pitchFamily="34" charset="0"/>
              </a:rPr>
              <a:t>ima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aktivnu</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legitimaciju</a:t>
            </a:r>
            <a:r>
              <a:rPr lang="en-US" i="1" dirty="0">
                <a:latin typeface="Calibri" panose="020F0502020204030204" pitchFamily="34" charset="0"/>
                <a:cs typeface="Calibri" panose="020F0502020204030204" pitchFamily="34" charset="0"/>
              </a:rPr>
              <a:t> za </a:t>
            </a:r>
            <a:r>
              <a:rPr lang="en-US" i="1" dirty="0" err="1">
                <a:latin typeface="Calibri" panose="020F0502020204030204" pitchFamily="34" charset="0"/>
                <a:cs typeface="Calibri" panose="020F0502020204030204" pitchFamily="34" charset="0"/>
              </a:rPr>
              <a:t>izjavljivanje</a:t>
            </a:r>
            <a:r>
              <a:rPr lang="en-US" i="1" dirty="0">
                <a:latin typeface="Calibri" panose="020F0502020204030204" pitchFamily="34" charset="0"/>
                <a:cs typeface="Calibri" panose="020F0502020204030204" pitchFamily="34" charset="0"/>
              </a:rPr>
              <a:t> </a:t>
            </a:r>
            <a:r>
              <a:rPr lang="bs-Latn-BA" i="1" dirty="0">
                <a:latin typeface="Calibri" panose="020F0502020204030204" pitchFamily="34" charset="0"/>
                <a:cs typeface="Calibri" panose="020F0502020204030204" pitchFamily="34" charset="0"/>
              </a:rPr>
              <a:t>ž</a:t>
            </a:r>
            <a:r>
              <a:rPr lang="en-US" i="1" dirty="0" err="1">
                <a:latin typeface="Calibri" panose="020F0502020204030204" pitchFamily="34" charset="0"/>
                <a:cs typeface="Calibri" panose="020F0502020204030204" pitchFamily="34" charset="0"/>
              </a:rPr>
              <a:t>albe</a:t>
            </a:r>
            <a:r>
              <a:rPr lang="en-US" i="1" dirty="0">
                <a:latin typeface="Calibri" panose="020F0502020204030204" pitchFamily="34" charset="0"/>
                <a:cs typeface="Calibri" panose="020F0502020204030204" pitchFamily="34" charset="0"/>
              </a:rPr>
              <a:t> i </a:t>
            </a:r>
            <a:r>
              <a:rPr lang="en-US" i="1" dirty="0" err="1">
                <a:latin typeface="Calibri" panose="020F0502020204030204" pitchFamily="34" charset="0"/>
                <a:cs typeface="Calibri" panose="020F0502020204030204" pitchFamily="34" charset="0"/>
              </a:rPr>
              <a:t>pokretanje</a:t>
            </a:r>
            <a:r>
              <a:rPr lang="en-US" i="1" dirty="0">
                <a:latin typeface="Calibri" panose="020F0502020204030204" pitchFamily="34" charset="0"/>
                <a:cs typeface="Calibri" panose="020F0502020204030204" pitchFamily="34" charset="0"/>
              </a:rPr>
              <a:t> </a:t>
            </a:r>
            <a:r>
              <a:rPr lang="bs-Latn-BA" i="1" dirty="0">
                <a:latin typeface="Calibri" panose="020F0502020204030204" pitchFamily="34" charset="0"/>
                <a:cs typeface="Calibri" panose="020F0502020204030204" pitchFamily="34" charset="0"/>
              </a:rPr>
              <a:t>ž</a:t>
            </a:r>
            <a:r>
              <a:rPr lang="en-US" i="1" dirty="0" err="1">
                <a:latin typeface="Calibri" panose="020F0502020204030204" pitchFamily="34" charset="0"/>
                <a:cs typeface="Calibri" panose="020F0502020204030204" pitchFamily="34" charset="0"/>
              </a:rPr>
              <a:t>albenog</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postupka</a:t>
            </a:r>
            <a:r>
              <a:rPr lang="en-US" i="1" dirty="0">
                <a:latin typeface="Calibri" panose="020F0502020204030204" pitchFamily="34" charset="0"/>
                <a:cs typeface="Calibri" panose="020F0502020204030204" pitchFamily="34" charset="0"/>
              </a:rPr>
              <a:t>. a da to </a:t>
            </a:r>
            <a:r>
              <a:rPr lang="en-US" i="1" dirty="0" err="1">
                <a:latin typeface="Calibri" panose="020F0502020204030204" pitchFamily="34" charset="0"/>
                <a:cs typeface="Calibri" panose="020F0502020204030204" pitchFamily="34" charset="0"/>
              </a:rPr>
              <a:t>isto</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pokretanje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nije</a:t>
            </a:r>
            <a:r>
              <a:rPr lang="en-US" i="1" dirty="0">
                <a:latin typeface="Calibri" panose="020F0502020204030204" pitchFamily="34" charset="0"/>
                <a:cs typeface="Calibri" panose="020F0502020204030204" pitchFamily="34" charset="0"/>
              </a:rPr>
              <a:t> u </a:t>
            </a:r>
            <a:r>
              <a:rPr lang="en-US" i="1" dirty="0" err="1">
                <a:latin typeface="Calibri" panose="020F0502020204030204" pitchFamily="34" charset="0"/>
                <a:cs typeface="Calibri" panose="020F0502020204030204" pitchFamily="34" charset="0"/>
              </a:rPr>
              <a:t>svrhu</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ometanja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predmetnog</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postupka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javne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nabavke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Istom</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odlukom</a:t>
            </a:r>
            <a:r>
              <a:rPr lang="en-US" i="1" dirty="0">
                <a:latin typeface="Calibri" panose="020F0502020204030204" pitchFamily="34" charset="0"/>
                <a:cs typeface="Calibri" panose="020F0502020204030204" pitchFamily="34" charset="0"/>
              </a:rPr>
              <a:t> se </a:t>
            </a:r>
            <a:r>
              <a:rPr lang="en-US" i="1" dirty="0" err="1">
                <a:latin typeface="Calibri" panose="020F0502020204030204" pitchFamily="34" charset="0"/>
                <a:cs typeface="Calibri" panose="020F0502020204030204" pitchFamily="34" charset="0"/>
              </a:rPr>
              <a:t>ukazuje</a:t>
            </a:r>
            <a:r>
              <a:rPr lang="en-US" i="1" dirty="0">
                <a:latin typeface="Calibri" panose="020F0502020204030204" pitchFamily="34" charset="0"/>
                <a:cs typeface="Calibri" panose="020F0502020204030204" pitchFamily="34" charset="0"/>
              </a:rPr>
              <a:t> da </a:t>
            </a:r>
            <a:r>
              <a:rPr lang="en-US" i="1" dirty="0" err="1">
                <a:latin typeface="Calibri" panose="020F0502020204030204" pitchFamily="34" charset="0"/>
                <a:cs typeface="Calibri" panose="020F0502020204030204" pitchFamily="34" charset="0"/>
              </a:rPr>
              <a:t>svrha</a:t>
            </a:r>
            <a:r>
              <a:rPr lang="en-US" i="1" dirty="0">
                <a:latin typeface="Calibri" panose="020F0502020204030204" pitchFamily="34" charset="0"/>
                <a:cs typeface="Calibri" panose="020F0502020204030204" pitchFamily="34" charset="0"/>
              </a:rPr>
              <a:t> u</a:t>
            </a:r>
            <a:r>
              <a:rPr lang="bs-Latn-BA" i="1" dirty="0">
                <a:latin typeface="Calibri" panose="020F0502020204030204" pitchFamily="34" charset="0"/>
                <a:cs typeface="Calibri" panose="020F0502020204030204" pitchFamily="34" charset="0"/>
              </a:rPr>
              <a:t>č</a:t>
            </a:r>
            <a:r>
              <a:rPr lang="en-US" i="1" dirty="0">
                <a:latin typeface="Calibri" panose="020F0502020204030204" pitchFamily="34" charset="0"/>
                <a:cs typeface="Calibri" panose="020F0502020204030204" pitchFamily="34" charset="0"/>
              </a:rPr>
              <a:t>es</a:t>
            </a:r>
            <a:r>
              <a:rPr lang="bs-Latn-BA" i="1" dirty="0">
                <a:latin typeface="Calibri" panose="020F0502020204030204" pitchFamily="34" charset="0"/>
                <a:cs typeface="Calibri" panose="020F0502020204030204" pitchFamily="34" charset="0"/>
              </a:rPr>
              <a:t>t</a:t>
            </a:r>
            <a:r>
              <a:rPr lang="en-US" i="1" dirty="0" err="1">
                <a:latin typeface="Calibri" panose="020F0502020204030204" pitchFamily="34" charset="0"/>
                <a:cs typeface="Calibri" panose="020F0502020204030204" pitchFamily="34" charset="0"/>
              </a:rPr>
              <a:t>vovanja</a:t>
            </a:r>
            <a:r>
              <a:rPr lang="en-US" i="1" dirty="0">
                <a:latin typeface="Calibri" panose="020F0502020204030204" pitchFamily="34" charset="0"/>
                <a:cs typeface="Calibri" panose="020F0502020204030204" pitchFamily="34" charset="0"/>
              </a:rPr>
              <a:t> u </a:t>
            </a:r>
            <a:r>
              <a:rPr lang="en-US" i="1" dirty="0" err="1">
                <a:latin typeface="Calibri" panose="020F0502020204030204" pitchFamily="34" charset="0"/>
                <a:cs typeface="Calibri" panose="020F0502020204030204" pitchFamily="34" charset="0"/>
              </a:rPr>
              <a:t>postupku</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javne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nabavke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nije</a:t>
            </a:r>
            <a:r>
              <a:rPr lang="en-US" i="1" dirty="0">
                <a:latin typeface="Calibri" panose="020F0502020204030204" pitchFamily="34" charset="0"/>
                <a:cs typeface="Calibri" panose="020F0502020204030204" pitchFamily="34" charset="0"/>
              </a:rPr>
              <a:t> da se </a:t>
            </a:r>
            <a:r>
              <a:rPr lang="en-US" i="1" dirty="0" err="1">
                <a:latin typeface="Calibri" panose="020F0502020204030204" pitchFamily="34" charset="0"/>
                <a:cs typeface="Calibri" panose="020F0502020204030204" pitchFamily="34" charset="0"/>
              </a:rPr>
              <a:t>osporavaju</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ponude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drugih</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ponu</a:t>
            </a:r>
            <a:r>
              <a:rPr lang="bs-Latn-BA" i="1" dirty="0">
                <a:latin typeface="Calibri" panose="020F0502020204030204" pitchFamily="34" charset="0"/>
                <a:cs typeface="Calibri" panose="020F0502020204030204" pitchFamily="34" charset="0"/>
              </a:rPr>
              <a:t>đ</a:t>
            </a:r>
            <a:r>
              <a:rPr lang="en-US" i="1" dirty="0">
                <a:latin typeface="Calibri" panose="020F0502020204030204" pitchFamily="34" charset="0"/>
                <a:cs typeface="Calibri" panose="020F0502020204030204" pitchFamily="34" charset="0"/>
              </a:rPr>
              <a:t>a</a:t>
            </a:r>
            <a:r>
              <a:rPr lang="bs-Latn-BA" i="1" dirty="0">
                <a:latin typeface="Calibri" panose="020F0502020204030204" pitchFamily="34" charset="0"/>
                <a:cs typeface="Calibri" panose="020F0502020204030204" pitchFamily="34" charset="0"/>
              </a:rPr>
              <a:t>č</a:t>
            </a:r>
            <a:r>
              <a:rPr lang="en-US" i="1" dirty="0">
                <a:latin typeface="Calibri" panose="020F0502020204030204" pitchFamily="34" charset="0"/>
                <a:cs typeface="Calibri" panose="020F0502020204030204" pitchFamily="34" charset="0"/>
              </a:rPr>
              <a:t>a s </a:t>
            </a:r>
            <a:r>
              <a:rPr lang="en-US" i="1" dirty="0" err="1">
                <a:latin typeface="Calibri" panose="020F0502020204030204" pitchFamily="34" charset="0"/>
                <a:cs typeface="Calibri" panose="020F0502020204030204" pitchFamily="34" charset="0"/>
              </a:rPr>
              <a:t>ciljem</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poni</a:t>
            </a:r>
            <a:r>
              <a:rPr lang="bs-Latn-BA" i="1" dirty="0">
                <a:latin typeface="Calibri" panose="020F0502020204030204" pitchFamily="34" charset="0"/>
                <a:cs typeface="Calibri" panose="020F0502020204030204" pitchFamily="34" charset="0"/>
              </a:rPr>
              <a:t>š</a:t>
            </a:r>
            <a:r>
              <a:rPr lang="en-US" i="1" dirty="0" err="1">
                <a:latin typeface="Calibri" panose="020F0502020204030204" pitchFamily="34" charset="0"/>
                <a:cs typeface="Calibri" panose="020F0502020204030204" pitchFamily="34" charset="0"/>
              </a:rPr>
              <a:t>tavanja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postupka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niti</a:t>
            </a:r>
            <a:r>
              <a:rPr lang="en-US" i="1" dirty="0">
                <a:latin typeface="Calibri" panose="020F0502020204030204" pitchFamily="34" charset="0"/>
                <a:cs typeface="Calibri" panose="020F0502020204030204" pitchFamily="34" charset="0"/>
              </a:rPr>
              <a:t> se </a:t>
            </a:r>
            <a:r>
              <a:rPr lang="en-US" i="1" dirty="0" err="1">
                <a:latin typeface="Calibri" panose="020F0502020204030204" pitchFamily="34" charset="0"/>
                <a:cs typeface="Calibri" panose="020F0502020204030204" pitchFamily="34" charset="0"/>
              </a:rPr>
              <a:t>na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takav</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ishod</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iko</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mo</a:t>
            </a:r>
            <a:r>
              <a:rPr lang="bs-Latn-BA" i="1" dirty="0">
                <a:latin typeface="Calibri" panose="020F0502020204030204" pitchFamily="34" charset="0"/>
                <a:cs typeface="Calibri" panose="020F0502020204030204" pitchFamily="34" charset="0"/>
              </a:rPr>
              <a:t>ž</a:t>
            </a:r>
            <a:r>
              <a:rPr lang="en-US" i="1" dirty="0">
                <a:latin typeface="Calibri" panose="020F0502020204030204" pitchFamily="34" charset="0"/>
                <a:cs typeface="Calibri" panose="020F0502020204030204" pitchFamily="34" charset="0"/>
              </a:rPr>
              <a:t>e </a:t>
            </a:r>
            <a:r>
              <a:rPr lang="en-US" i="1" dirty="0" err="1">
                <a:latin typeface="Calibri" panose="020F0502020204030204" pitchFamily="34" charset="0"/>
                <a:cs typeface="Calibri" panose="020F0502020204030204" pitchFamily="34" charset="0"/>
              </a:rPr>
              <a:t>sa</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sigu</a:t>
            </a:r>
            <a:r>
              <a:rPr lang="bs-Latn-BA" i="1" dirty="0">
                <a:latin typeface="Calibri" panose="020F0502020204030204" pitchFamily="34" charset="0"/>
                <a:cs typeface="Calibri" panose="020F0502020204030204" pitchFamily="34" charset="0"/>
              </a:rPr>
              <a:t>rnošću</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osloniti</a:t>
            </a:r>
            <a:r>
              <a:rPr lang="en-US" i="1" dirty="0">
                <a:latin typeface="Calibri" panose="020F0502020204030204" pitchFamily="34" charset="0"/>
                <a:cs typeface="Calibri" panose="020F0502020204030204" pitchFamily="34" charset="0"/>
              </a:rPr>
              <a:t> da</a:t>
            </a:r>
            <a:r>
              <a:rPr lang="bs-Latn-BA" i="1" dirty="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bi</a:t>
            </a:r>
            <a:r>
              <a:rPr lang="bs-Latn-BA" i="1" dirty="0">
                <a:latin typeface="Calibri" panose="020F0502020204030204" pitchFamily="34" charset="0"/>
                <a:cs typeface="Calibri" panose="020F0502020204030204" pitchFamily="34" charset="0"/>
              </a:rPr>
              <a:t> </a:t>
            </a:r>
            <a:r>
              <a:rPr lang="en-US" i="1" dirty="0">
                <a:latin typeface="Calibri" panose="020F0502020204030204" pitchFamily="34" charset="0"/>
                <a:cs typeface="Calibri" panose="020F0502020204030204" pitchFamily="34" charset="0"/>
              </a:rPr>
              <a:t>za </a:t>
            </a:r>
            <a:r>
              <a:rPr lang="en-US" i="1" dirty="0" err="1">
                <a:latin typeface="Calibri" panose="020F0502020204030204" pitchFamily="34" charset="0"/>
                <a:cs typeface="Calibri" panose="020F0502020204030204" pitchFamily="34" charset="0"/>
              </a:rPr>
              <a:t>sebe</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izdejstvovao</a:t>
            </a:r>
            <a:r>
              <a:rPr lang="en-US" i="1" dirty="0">
                <a:latin typeface="Calibri" panose="020F0502020204030204" pitchFamily="34" charset="0"/>
                <a:cs typeface="Calibri" panose="020F0502020204030204" pitchFamily="34" charset="0"/>
              </a:rPr>
              <a:t> </a:t>
            </a:r>
            <a:r>
              <a:rPr lang="en-US" i="1" dirty="0" err="1">
                <a:latin typeface="Calibri" panose="020F0502020204030204" pitchFamily="34" charset="0"/>
                <a:cs typeface="Calibri" panose="020F0502020204030204" pitchFamily="34" charset="0"/>
              </a:rPr>
              <a:t>korist</a:t>
            </a:r>
            <a:r>
              <a:rPr lang="en-US" i="1" dirty="0">
                <a:latin typeface="Calibri" panose="020F0502020204030204" pitchFamily="34" charset="0"/>
                <a:cs typeface="Calibri" panose="020F0502020204030204" pitchFamily="34" charset="0"/>
              </a:rPr>
              <a:t>.</a:t>
            </a:r>
            <a:r>
              <a:rPr lang="bs-Latn-BA" i="1" dirty="0">
                <a:latin typeface="Calibri" panose="020F0502020204030204" pitchFamily="34" charset="0"/>
                <a:cs typeface="Calibri" panose="020F0502020204030204" pitchFamily="34" charset="0"/>
              </a:rPr>
              <a:t>“</a:t>
            </a:r>
            <a:r>
              <a:rPr lang="en-US" i="1" dirty="0">
                <a:latin typeface="Calibri" panose="020F0502020204030204" pitchFamily="34" charset="0"/>
                <a:cs typeface="Calibri" panose="020F0502020204030204" pitchFamily="34" charset="0"/>
              </a:rPr>
              <a:t> </a:t>
            </a:r>
            <a:endParaRPr lang="bs-Latn-BA" i="1" dirty="0">
              <a:latin typeface="Calibri" panose="020F0502020204030204" pitchFamily="34" charset="0"/>
              <a:cs typeface="Calibri" panose="020F0502020204030204" pitchFamily="34" charset="0"/>
            </a:endParaRPr>
          </a:p>
          <a:p>
            <a:pPr algn="just" fontAlgn="base"/>
            <a:endParaRPr lang="bs-Latn-BA" b="1" i="1" dirty="0">
              <a:solidFill>
                <a:srgbClr val="212529"/>
              </a:solidFill>
              <a:latin typeface="Calibri" panose="020F0502020204030204" pitchFamily="34" charset="0"/>
              <a:cs typeface="Calibri" panose="020F0502020204030204" pitchFamily="34" charset="0"/>
            </a:endParaRPr>
          </a:p>
          <a:p>
            <a:pPr algn="just" fontAlgn="base"/>
            <a:r>
              <a:rPr lang="bs-Latn-BA" b="1" i="1" dirty="0">
                <a:solidFill>
                  <a:srgbClr val="212529"/>
                </a:solidFill>
                <a:latin typeface="Calibri" panose="020F0502020204030204" pitchFamily="34" charset="0"/>
                <a:cs typeface="Calibri" panose="020F0502020204030204" pitchFamily="34" charset="0"/>
              </a:rPr>
              <a:t>ZAKLJUČAK URŽ-a broj: JN2-01-07-1-948-10/22 od 21.04.2022. godine</a:t>
            </a:r>
            <a:endParaRPr lang="bs-Latn-BA" b="1" i="1" dirty="0">
              <a:solidFill>
                <a:srgbClr val="212529"/>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6660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D1B98E-1AA4-8373-2840-B24FD5AC05AC}"/>
              </a:ext>
            </a:extLst>
          </p:cNvPr>
          <p:cNvSpPr txBox="1"/>
          <p:nvPr/>
        </p:nvSpPr>
        <p:spPr>
          <a:xfrm>
            <a:off x="762000" y="685800"/>
            <a:ext cx="8991600" cy="7017306"/>
          </a:xfrm>
          <a:prstGeom prst="rect">
            <a:avLst/>
          </a:prstGeom>
          <a:noFill/>
        </p:spPr>
        <p:txBody>
          <a:bodyPr wrap="square">
            <a:spAutoFit/>
          </a:bodyPr>
          <a:lstStyle/>
          <a:p>
            <a:pPr lvl="2" algn="just" fontAlgn="base"/>
            <a:r>
              <a:rPr lang="en-US" b="0" i="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PONUĐAČ KOJI JE NAKON E-AUKCIJE ZAVRŠIO KAO PRVORANGIRANI NEMA AKTIVNU LEGITIMACIJU ZA PODNOŠENJE ŽALBE U POSTUPKU JAVNE NABAVKE.</a:t>
            </a:r>
            <a:endParaRPr lang="bs-Latn-BA"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lvl="2" algn="just" fontAlgn="base"/>
            <a:endParaRPr lang="bs-Latn-BA" b="0" i="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fontAlgn="base"/>
            <a:r>
              <a:rPr lang="bs-Latn-BA"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ZAKLJUČAK URŽ-a broj: JN1-03-07-1-2933-8/23 od 16.11.2023. godine</a:t>
            </a:r>
            <a:endParaRPr lang="bs-Latn-BA" b="0" i="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l" fontAlgn="base"/>
            <a:endParaRPr lang="bs-Latn-BA" dirty="0">
              <a:solidFill>
                <a:srgbClr val="212529"/>
              </a:solidFill>
              <a:latin typeface="Calibri" panose="020F0502020204030204" pitchFamily="34" charset="0"/>
              <a:cs typeface="Calibri" panose="020F0502020204030204" pitchFamily="34" charset="0"/>
            </a:endParaRPr>
          </a:p>
          <a:p>
            <a:pPr algn="just" fontAlgn="base"/>
            <a:r>
              <a:rPr lang="bs-Latn-BA" b="0" i="1" dirty="0">
                <a:solidFill>
                  <a:srgbClr val="212529"/>
                </a:solidFill>
                <a:effectLst/>
                <a:latin typeface="Calibri" panose="020F0502020204030204" pitchFamily="34" charset="0"/>
                <a:cs typeface="Calibri" panose="020F0502020204030204" pitchFamily="34" charset="0"/>
              </a:rPr>
              <a:t>„Stoga, imajući u vidu iznensenu pravno relevantnu činjenicu, da je žalitelj izabran kao najpovoljniji ponuđač u predmetnom postupku javne nabavke (nakon provedene e-aukcije), a imajući u vidu suštinski i formalni smisao odredbi iz člana 97. ZJN, te uobičajnu doktrinu nastupanja i nadmetanja u postupku javne nabavke, na bazi svih prednje iznesenih činjenica, uzevši svaki dokaz posebno i sve zajedno, zaključuje se da je žalitelj ostvario svoj interes za dodjelu ugovora o javnoj nabavci zbog čega nisu ispunjeni kumulativni uslovi za pokretanje postupka pravne zaštite u smislu odredbe člana 97. ZJN jer iz citiranih odredbi ZJN jasno proizilazi da je postojanje pravnog interesa predusov za ulaganje žalbe.“</a:t>
            </a:r>
          </a:p>
          <a:p>
            <a:pPr algn="just" fontAlgn="base"/>
            <a:endParaRPr lang="bs-Latn-BA" i="1" dirty="0">
              <a:solidFill>
                <a:srgbClr val="212529"/>
              </a:solidFill>
              <a:latin typeface="Calibri" panose="020F0502020204030204" pitchFamily="34" charset="0"/>
              <a:cs typeface="Calibri" panose="020F0502020204030204" pitchFamily="34" charset="0"/>
            </a:endParaRPr>
          </a:p>
          <a:p>
            <a:pPr lvl="2" algn="just" fontAlgn="base"/>
            <a:r>
              <a:rPr lang="bs-Latn-BA" b="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DRUGORANGIRANI KOJI OSPORAVA PONUDU TREĆERANGIRANOG U POSTUPKU U KOJEM NIJE PREDVIĐENA E-AUKCIJA NEMA AKTIVNU LEGITIMACIJU</a:t>
            </a:r>
          </a:p>
          <a:p>
            <a:pPr algn="just" fontAlgn="base"/>
            <a:endParaRPr lang="bs-Latn-BA"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fontAlgn="base"/>
            <a:r>
              <a:rPr lang="bs-Latn-BA" b="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ZAKLJUČAK URŽ-a broj: JN2-03-07-1-1594-9/23 od 03.08.2023. godine</a:t>
            </a:r>
          </a:p>
          <a:p>
            <a:pPr algn="just" fontAlgn="base"/>
            <a:endParaRPr lang="bs-Latn-BA"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lvl="2" algn="just" fontAlgn="base"/>
            <a:r>
              <a:rPr lang="bs-Latn-BA" b="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ŽALILAC KOJI NA ZAHTJEV UO NIJE DOSTAVIO OBRAZLOŽENJE NEPRIRODNO NISKE CIJENE NEMA AKTIVNU LEGITIMACIJU</a:t>
            </a:r>
          </a:p>
          <a:p>
            <a:pPr algn="just" fontAlgn="base"/>
            <a:endParaRPr lang="bs-Latn-BA"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lgn="just" fontAlgn="base"/>
            <a:r>
              <a:rPr lang="bs-Latn-BA" b="0" dirty="0">
                <a:solidFill>
                  <a:srgbClr val="212529"/>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ZAKLJUČAK URŽ-a broj: JN2-03-07-1-1979-8/21 od 05.08.2021. godine</a:t>
            </a:r>
          </a:p>
          <a:p>
            <a:pPr algn="l" fontAlgn="base"/>
            <a:endParaRPr lang="bs-Latn-BA" dirty="0">
              <a:solidFill>
                <a:srgbClr val="212529"/>
              </a:solidFill>
              <a:latin typeface="system-ui"/>
            </a:endParaRPr>
          </a:p>
          <a:p>
            <a:pPr algn="l" fontAlgn="base"/>
            <a:endParaRPr lang="en-US" b="0" i="0" dirty="0">
              <a:solidFill>
                <a:srgbClr val="212529"/>
              </a:solidFill>
              <a:effectLst/>
              <a:latin typeface="system-ui"/>
            </a:endParaRPr>
          </a:p>
        </p:txBody>
      </p:sp>
      <p:sp>
        <p:nvSpPr>
          <p:cNvPr id="2" name="Arrow: Right 1">
            <a:extLst>
              <a:ext uri="{FF2B5EF4-FFF2-40B4-BE49-F238E27FC236}">
                <a16:creationId xmlns:a16="http://schemas.microsoft.com/office/drawing/2014/main" id="{C398AF98-018C-69BF-5118-0F77C8FB918F}"/>
              </a:ext>
            </a:extLst>
          </p:cNvPr>
          <p:cNvSpPr/>
          <p:nvPr/>
        </p:nvSpPr>
        <p:spPr>
          <a:xfrm>
            <a:off x="25400" y="4495800"/>
            <a:ext cx="1295400" cy="457200"/>
          </a:xfrm>
          <a:prstGeom prst="rightArrow">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Right 3">
            <a:extLst>
              <a:ext uri="{FF2B5EF4-FFF2-40B4-BE49-F238E27FC236}">
                <a16:creationId xmlns:a16="http://schemas.microsoft.com/office/drawing/2014/main" id="{F9A99A5E-16B3-8B2B-B8ED-7AE568BEFEEE}"/>
              </a:ext>
            </a:extLst>
          </p:cNvPr>
          <p:cNvSpPr/>
          <p:nvPr/>
        </p:nvSpPr>
        <p:spPr>
          <a:xfrm>
            <a:off x="25400" y="5870853"/>
            <a:ext cx="1295400" cy="457200"/>
          </a:xfrm>
          <a:prstGeom prst="rightArrow">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3534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DBB805-9152-9A76-378A-254C1FD16FDB}"/>
              </a:ext>
            </a:extLst>
          </p:cNvPr>
          <p:cNvSpPr txBox="1"/>
          <p:nvPr/>
        </p:nvSpPr>
        <p:spPr>
          <a:xfrm>
            <a:off x="533400" y="1219200"/>
            <a:ext cx="9067800" cy="6572184"/>
          </a:xfrm>
          <a:prstGeom prst="rect">
            <a:avLst/>
          </a:prstGeom>
          <a:noFill/>
        </p:spPr>
        <p:txBody>
          <a:bodyPr wrap="square">
            <a:spAutoFit/>
          </a:bodyPr>
          <a:lstStyle/>
          <a:p>
            <a:pPr marL="342900" marR="0" indent="-342900" algn="just">
              <a:lnSpc>
                <a:spcPct val="115000"/>
              </a:lnSpc>
              <a:spcBef>
                <a:spcPts val="140"/>
              </a:spcBef>
              <a:spcAft>
                <a:spcPts val="140"/>
              </a:spcAft>
              <a:buClr>
                <a:schemeClr val="accent1"/>
              </a:buClr>
              <a:buFont typeface="Wingdings" panose="05000000000000000000" pitchFamily="2" charset="2"/>
              <a:buChar char="Ø"/>
              <a:tabLst>
                <a:tab pos="457200" algn="l"/>
              </a:tabLst>
            </a:pP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ž</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alba se izjavljuje URŽ-u putem ugovornog organa u pisanoj formi direktno, elektronskim putem, ako je elektronsko sredstvo definirano kao način komunikacije u tenderskoj dokumentaciji, ili preporučenom poštanskom pošiljkom</a:t>
            </a: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u </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dovoljnom broju primjeraka</a:t>
            </a: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 ne</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manje od tri</a:t>
            </a: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a:t>
            </a:r>
            <a:endPar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140"/>
              </a:spcBef>
              <a:spcAft>
                <a:spcPts val="140"/>
              </a:spcAft>
              <a:buClr>
                <a:schemeClr val="accent1"/>
              </a:buClr>
              <a:buFont typeface="Wingdings" panose="05000000000000000000" pitchFamily="2" charset="2"/>
              <a:buChar char="Ø"/>
              <a:tabLst>
                <a:tab pos="457200" algn="l"/>
              </a:tabLst>
            </a:pPr>
            <a:endParaRPr lang="sr-Latn-BA" sz="2000" b="1"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140"/>
              </a:spcBef>
              <a:spcAft>
                <a:spcPts val="140"/>
              </a:spcAft>
              <a:buClr>
                <a:schemeClr val="accent1"/>
              </a:buClr>
              <a:buFont typeface="Wingdings" panose="05000000000000000000" pitchFamily="2" charset="2"/>
              <a:buChar char="Ø"/>
              <a:tabLst>
                <a:tab pos="457200" algn="l"/>
              </a:tabLst>
            </a:pPr>
            <a:r>
              <a:rPr lang="hr-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ugovorni organ po prijemu žalbe putem portala javnih nabavki obavještava ponuđače o vođenju postupka po žalbi.</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140"/>
              </a:spcBef>
              <a:spcAft>
                <a:spcPts val="140"/>
              </a:spcAft>
              <a:buClr>
                <a:schemeClr val="accent1"/>
              </a:buClr>
              <a:buFont typeface="Wingdings" panose="05000000000000000000" pitchFamily="2" charset="2"/>
              <a:buChar char="Ø"/>
              <a:tabLst>
                <a:tab pos="457200" algn="l"/>
              </a:tabLst>
            </a:pP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140"/>
              </a:spcBef>
              <a:spcAft>
                <a:spcPts val="140"/>
              </a:spcAft>
              <a:buClr>
                <a:schemeClr val="accent1"/>
              </a:buClr>
              <a:buFont typeface="Wingdings" panose="05000000000000000000" pitchFamily="2" charset="2"/>
              <a:buChar char="Ø"/>
              <a:tabLst>
                <a:tab pos="457200" algn="l"/>
              </a:tabLst>
            </a:pPr>
            <a:r>
              <a:rPr lang="sr-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rPr>
              <a:t>d</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atum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zaprimanja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žalbe direktno kod ugovornog organa, odnosno datum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zaprimanja</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žalbe elektronskim putem uz osiguranje dokaza o upućivanju, odnosno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zaprimanju</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žalbe, ili datum predaje na poštu preporučene poštanske pošiljke smatra se danom uručivanja žalbe.</a:t>
            </a:r>
          </a:p>
          <a:p>
            <a:pPr marR="0" algn="just">
              <a:lnSpc>
                <a:spcPct val="115000"/>
              </a:lnSpc>
              <a:spcBef>
                <a:spcPts val="140"/>
              </a:spcBef>
              <a:spcAft>
                <a:spcPts val="140"/>
              </a:spcAft>
              <a:buClr>
                <a:schemeClr val="accent1"/>
              </a:buClr>
              <a:tabLst>
                <a:tab pos="457200" algn="l"/>
              </a:tabLst>
            </a:pPr>
            <a:endParaRPr lang="bs-Latn-BA" sz="2000" dirty="0">
              <a:solidFill>
                <a:schemeClr val="bg2">
                  <a:lumMod val="25000"/>
                </a:schemeClr>
              </a:solidFill>
              <a:latin typeface="Calibri" panose="020F0502020204030204" pitchFamily="34" charset="0"/>
              <a:ea typeface="Times New Roman" panose="02020603050405020304" pitchFamily="18" charset="0"/>
              <a:cs typeface="Calibri" panose="020F0502020204030204" pitchFamily="34" charset="0"/>
            </a:endParaRPr>
          </a:p>
          <a:p>
            <a:pPr marL="342900" marR="0" indent="-342900" algn="just">
              <a:lnSpc>
                <a:spcPct val="115000"/>
              </a:lnSpc>
              <a:spcBef>
                <a:spcPts val="140"/>
              </a:spcBef>
              <a:spcAft>
                <a:spcPts val="140"/>
              </a:spcAft>
              <a:buClr>
                <a:schemeClr val="accent1"/>
              </a:buClr>
              <a:buFont typeface="Wingdings" panose="05000000000000000000" pitchFamily="2" charset="2"/>
              <a:buChar char="Ø"/>
              <a:tabLst>
                <a:tab pos="457200" algn="l"/>
              </a:tabLst>
            </a:pP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u slučaju direktne predaje žalbe, ugovorni organ dužan je izdati žaliocu potvrdu o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vremenu</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prijema žalbe, ako je odbije izdati, </a:t>
            </a:r>
            <a:r>
              <a:rPr lang="sr-Latn-BA" sz="2000" dirty="0" err="1">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smatrat</a:t>
            </a:r>
            <a:r>
              <a:rPr lang="sr-Latn-BA"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rPr>
              <a:t> će se da je žalba podnesena u roku, osim ako ugovorni organ ne dokaže suprotno.</a:t>
            </a:r>
            <a:endParaRPr lang="en-US" sz="2000" dirty="0">
              <a:solidFill>
                <a:schemeClr val="bg2">
                  <a:lumMod val="2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gn="just">
              <a:lnSpc>
                <a:spcPct val="115000"/>
              </a:lnSpc>
              <a:spcBef>
                <a:spcPts val="140"/>
              </a:spcBef>
              <a:spcAft>
                <a:spcPts val="140"/>
              </a:spcAft>
              <a:tabLst>
                <a:tab pos="457200" algn="l"/>
              </a:tabLst>
            </a:pPr>
            <a:r>
              <a:rPr lang="sr-Latn-BA" sz="1800" dirty="0">
                <a:solidFill>
                  <a:srgbClr val="00000A"/>
                </a:solidFill>
                <a:effectLst/>
                <a:latin typeface="Times New Roman" panose="02020603050405020304" pitchFamily="18" charset="0"/>
                <a:ea typeface="Times New Roman" panose="02020603050405020304" pitchFamily="18" charset="0"/>
              </a:rPr>
              <a:t> </a:t>
            </a:r>
            <a:endParaRPr lang="en-US" sz="1800" dirty="0">
              <a:solidFill>
                <a:srgbClr val="00000A"/>
              </a:solidFill>
              <a:effectLst/>
              <a:latin typeface="Times New Roman" panose="02020603050405020304" pitchFamily="18" charset="0"/>
              <a:ea typeface="Times New Roman" panose="02020603050405020304" pitchFamily="18" charset="0"/>
            </a:endParaRPr>
          </a:p>
          <a:p>
            <a:pPr marL="285750" marR="0" indent="-285750" algn="just">
              <a:lnSpc>
                <a:spcPct val="115000"/>
              </a:lnSpc>
              <a:spcBef>
                <a:spcPts val="140"/>
              </a:spcBef>
              <a:spcAft>
                <a:spcPts val="140"/>
              </a:spcAft>
              <a:buClr>
                <a:schemeClr val="accent1"/>
              </a:buClr>
              <a:buFont typeface="Wingdings" panose="05000000000000000000" pitchFamily="2" charset="2"/>
              <a:buChar char="Ø"/>
              <a:tabLst>
                <a:tab pos="457200" algn="l"/>
              </a:tabLst>
            </a:pPr>
            <a:endParaRPr lang="en-US" sz="1800" dirty="0">
              <a:solidFill>
                <a:srgbClr val="00000A"/>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5415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F9A28-31D8-E394-B8C3-53DB38A0CE3B}"/>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8730FAF-5F24-CD86-65DC-F37ADAB806E7}"/>
              </a:ext>
            </a:extLst>
          </p:cNvPr>
          <p:cNvSpPr/>
          <p:nvPr/>
        </p:nvSpPr>
        <p:spPr>
          <a:xfrm>
            <a:off x="304800" y="1719839"/>
            <a:ext cx="9448800" cy="861774"/>
          </a:xfrm>
          <a:prstGeom prst="rect">
            <a:avLst/>
          </a:prstGeom>
          <a:noFill/>
        </p:spPr>
        <p:txBody>
          <a:bodyPr wrap="square" lIns="91440" tIns="45720" rIns="91440" bIns="45720">
            <a:spAutoFit/>
          </a:bodyPr>
          <a:lstStyle/>
          <a:p>
            <a:pPr algn="ctr"/>
            <a:endParaRPr lang="hr-BA" sz="1400" dirty="0">
              <a:solidFill>
                <a:schemeClr val="bg2">
                  <a:lumMod val="1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ctr"/>
            <a:r>
              <a:rPr lang="hr-BA" sz="1400" dirty="0">
                <a:solidFill>
                  <a:schemeClr val="bg2">
                    <a:lumMod val="25000"/>
                  </a:schemeClr>
                </a:solidFill>
                <a:effectLst/>
                <a:latin typeface="+mj-lt"/>
                <a:ea typeface="Times New Roman" panose="02020603050405020304" pitchFamily="18" charset="0"/>
                <a:cs typeface="Calibri" panose="020F0502020204030204" pitchFamily="34" charset="0"/>
              </a:rPr>
              <a:t> </a:t>
            </a:r>
            <a:r>
              <a:rPr lang="hr-BA" dirty="0">
                <a:solidFill>
                  <a:schemeClr val="bg2">
                    <a:lumMod val="25000"/>
                  </a:schemeClr>
                </a:solidFill>
                <a:effectLst>
                  <a:outerShdw blurRad="38100" dist="38100" dir="2700000" algn="tl">
                    <a:srgbClr val="000000">
                      <a:alpha val="43137"/>
                    </a:srgbClr>
                  </a:outerShdw>
                </a:effectLst>
                <a:latin typeface="+mj-lt"/>
                <a:ea typeface="Times New Roman" panose="02020603050405020304" pitchFamily="18" charset="0"/>
                <a:cs typeface="Calibri" panose="020F0502020204030204" pitchFamily="34" charset="0"/>
              </a:rPr>
              <a:t>NEBLAGOVREMENA, NEDOPUŠTENA, NEUREDNA I IZJAVLJENA OD NEOVLAŠTENOG LICA I OD LICA KOJE NEMA AKTIVNU LEGITIMACIJU</a:t>
            </a:r>
            <a:endParaRPr lang="en-US" sz="1600" cap="none" spc="0" dirty="0">
              <a:ln w="0"/>
              <a:solidFill>
                <a:schemeClr val="bg2">
                  <a:lumMod val="25000"/>
                </a:schemeClr>
              </a:solidFill>
              <a:effectLst>
                <a:outerShdw blurRad="38100" dist="38100" dir="2700000" algn="tl">
                  <a:srgbClr val="000000">
                    <a:alpha val="43137"/>
                  </a:srgbClr>
                </a:outerShdw>
              </a:effectLst>
              <a:latin typeface="+mj-lt"/>
              <a:cs typeface="Calibri" panose="020F0502020204030204" pitchFamily="34" charset="0"/>
            </a:endParaRPr>
          </a:p>
        </p:txBody>
      </p:sp>
      <p:sp>
        <p:nvSpPr>
          <p:cNvPr id="32" name="Rectangle 31">
            <a:extLst>
              <a:ext uri="{FF2B5EF4-FFF2-40B4-BE49-F238E27FC236}">
                <a16:creationId xmlns:a16="http://schemas.microsoft.com/office/drawing/2014/main" id="{B13C811D-5AE0-7018-5322-CC4F9BD71CEF}"/>
              </a:ext>
            </a:extLst>
          </p:cNvPr>
          <p:cNvSpPr/>
          <p:nvPr/>
        </p:nvSpPr>
        <p:spPr>
          <a:xfrm>
            <a:off x="1257301" y="713424"/>
            <a:ext cx="8153396" cy="1015663"/>
          </a:xfrm>
          <a:prstGeom prst="rect">
            <a:avLst/>
          </a:prstGeom>
          <a:noFill/>
        </p:spPr>
        <p:txBody>
          <a:bodyPr wrap="square" lIns="91440" tIns="45720" rIns="91440" bIns="45720">
            <a:spAutoFit/>
          </a:bodyPr>
          <a:lstStyle/>
          <a:p>
            <a:pPr algn="ctr"/>
            <a:r>
              <a:rPr lang="bs-Latn-BA" sz="2000" i="1" dirty="0">
                <a:ln w="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U</a:t>
            </a:r>
            <a:r>
              <a:rPr lang="bs-Latn-BA" sz="2000" i="1" cap="none" spc="0" dirty="0">
                <a:ln w="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 roku od 5 dana od dana zaprimanja žalbe, UO utvrđuje da li je </a:t>
            </a:r>
            <a:r>
              <a:rPr lang="hr-BA" sz="2000" i="1" dirty="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žalba blagovremena, dopuštena, uredna,  izjavljena od ovlaštenog lica  i od lica koje ima aktivnu legitimaciju.</a:t>
            </a:r>
            <a:endParaRPr lang="bs-Latn-BA" sz="2000" i="1" cap="none" spc="0" dirty="0">
              <a:ln w="0"/>
              <a:solidFill>
                <a:schemeClr val="bg2">
                  <a:lumMod val="2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2" name="Rectangle 1">
            <a:extLst>
              <a:ext uri="{FF2B5EF4-FFF2-40B4-BE49-F238E27FC236}">
                <a16:creationId xmlns:a16="http://schemas.microsoft.com/office/drawing/2014/main" id="{0C17CC6D-CA77-12FD-0F47-E2548A80C365}"/>
              </a:ext>
            </a:extLst>
          </p:cNvPr>
          <p:cNvSpPr/>
          <p:nvPr/>
        </p:nvSpPr>
        <p:spPr>
          <a:xfrm>
            <a:off x="665823" y="3748093"/>
            <a:ext cx="2494593" cy="646331"/>
          </a:xfrm>
          <a:prstGeom prst="rect">
            <a:avLst/>
          </a:prstGeom>
          <a:noFill/>
        </p:spPr>
        <p:txBody>
          <a:bodyPr wrap="none" lIns="91440" tIns="45720" rIns="91440" bIns="45720">
            <a:spAutoFit/>
          </a:bodyPr>
          <a:lstStyle/>
          <a:p>
            <a:pPr algn="ctr"/>
            <a:r>
              <a:rPr lang="bs-Latn-BA" b="0" cap="none" spc="0" dirty="0">
                <a:ln w="0"/>
                <a:solidFill>
                  <a:schemeClr val="bg2">
                    <a:lumMod val="10000"/>
                  </a:schemeClr>
                </a:solidFill>
                <a:effectLst>
                  <a:outerShdw blurRad="38100" dist="19050" dir="2700000" algn="tl" rotWithShape="0">
                    <a:schemeClr val="dk1">
                      <a:alpha val="40000"/>
                    </a:schemeClr>
                  </a:outerShdw>
                </a:effectLst>
              </a:rPr>
              <a:t>ŽALBA SE ODBACUJE</a:t>
            </a:r>
          </a:p>
          <a:p>
            <a:pPr algn="ctr"/>
            <a:r>
              <a:rPr lang="bs-Latn-BA" b="0" cap="none" spc="0" dirty="0">
                <a:ln w="0"/>
                <a:solidFill>
                  <a:schemeClr val="bg2">
                    <a:lumMod val="10000"/>
                  </a:schemeClr>
                </a:solidFill>
                <a:effectLst>
                  <a:outerShdw blurRad="38100" dist="19050" dir="2700000" algn="tl" rotWithShape="0">
                    <a:schemeClr val="dk1">
                      <a:alpha val="40000"/>
                    </a:schemeClr>
                  </a:outerShdw>
                </a:effectLst>
              </a:rPr>
              <a:t> ZAKLJUČKOM</a:t>
            </a:r>
            <a:endParaRPr lang="en-US" b="0" cap="none" spc="0" dirty="0">
              <a:ln w="0"/>
              <a:solidFill>
                <a:schemeClr val="bg2">
                  <a:lumMod val="10000"/>
                </a:schemeClr>
              </a:solidFill>
              <a:effectLst>
                <a:outerShdw blurRad="38100" dist="19050" dir="2700000" algn="tl" rotWithShape="0">
                  <a:schemeClr val="dk1">
                    <a:alpha val="40000"/>
                  </a:schemeClr>
                </a:outerShdw>
              </a:effectLst>
            </a:endParaRPr>
          </a:p>
        </p:txBody>
      </p:sp>
      <p:sp>
        <p:nvSpPr>
          <p:cNvPr id="7" name="Rectangle 6">
            <a:extLst>
              <a:ext uri="{FF2B5EF4-FFF2-40B4-BE49-F238E27FC236}">
                <a16:creationId xmlns:a16="http://schemas.microsoft.com/office/drawing/2014/main" id="{18C42B2A-3270-F07A-9B72-EE65260E61F2}"/>
              </a:ext>
            </a:extLst>
          </p:cNvPr>
          <p:cNvSpPr/>
          <p:nvPr/>
        </p:nvSpPr>
        <p:spPr>
          <a:xfrm>
            <a:off x="489713" y="4914573"/>
            <a:ext cx="2965876" cy="584775"/>
          </a:xfrm>
          <a:prstGeom prst="rect">
            <a:avLst/>
          </a:prstGeom>
          <a:noFill/>
        </p:spPr>
        <p:txBody>
          <a:bodyPr wrap="none" lIns="91440" tIns="45720" rIns="91440" bIns="45720">
            <a:spAutoFit/>
          </a:bodyPr>
          <a:lstStyle/>
          <a:p>
            <a:pPr algn="ctr"/>
            <a:r>
              <a:rPr lang="bs-Latn-BA" sz="1600" b="0" cap="none" spc="0" dirty="0">
                <a:ln w="0"/>
                <a:solidFill>
                  <a:schemeClr val="bg2">
                    <a:lumMod val="25000"/>
                  </a:schemeClr>
                </a:solidFill>
                <a:effectLst>
                  <a:outerShdw blurRad="38100" dist="19050" dir="2700000" algn="tl" rotWithShape="0">
                    <a:schemeClr val="dk1">
                      <a:alpha val="40000"/>
                    </a:schemeClr>
                  </a:outerShdw>
                </a:effectLst>
              </a:rPr>
              <a:t>ŽALBA URŽ-u NA ZAKLJUČAK</a:t>
            </a:r>
          </a:p>
          <a:p>
            <a:pPr algn="ctr"/>
            <a:r>
              <a:rPr lang="bs-Latn-BA" sz="1600" b="1" dirty="0">
                <a:ln w="0"/>
                <a:solidFill>
                  <a:schemeClr val="accent4">
                    <a:lumMod val="75000"/>
                  </a:schemeClr>
                </a:solidFill>
                <a:effectLst>
                  <a:outerShdw blurRad="38100" dist="25400" dir="5400000" algn="ctr" rotWithShape="0">
                    <a:srgbClr val="6E747A">
                      <a:alpha val="43000"/>
                    </a:srgbClr>
                  </a:outerShdw>
                </a:effectLst>
              </a:rPr>
              <a:t>ROK 5 DANA</a:t>
            </a:r>
            <a:endParaRPr lang="en-US" sz="1600" b="1" dirty="0">
              <a:ln w="0"/>
              <a:solidFill>
                <a:schemeClr val="accent4">
                  <a:lumMod val="75000"/>
                </a:schemeClr>
              </a:solidFill>
              <a:effectLst>
                <a:outerShdw blurRad="38100" dist="25400" dir="5400000" algn="ctr" rotWithShape="0">
                  <a:srgbClr val="6E747A">
                    <a:alpha val="43000"/>
                  </a:srgbClr>
                </a:outerShdw>
              </a:effectLst>
            </a:endParaRPr>
          </a:p>
        </p:txBody>
      </p:sp>
      <p:cxnSp>
        <p:nvCxnSpPr>
          <p:cNvPr id="39" name="Straight Arrow Connector 38">
            <a:extLst>
              <a:ext uri="{FF2B5EF4-FFF2-40B4-BE49-F238E27FC236}">
                <a16:creationId xmlns:a16="http://schemas.microsoft.com/office/drawing/2014/main" id="{F37615E8-8EE5-6FC1-619B-C086245B47BF}"/>
              </a:ext>
            </a:extLst>
          </p:cNvPr>
          <p:cNvCxnSpPr>
            <a:cxnSpLocks/>
          </p:cNvCxnSpPr>
          <p:nvPr/>
        </p:nvCxnSpPr>
        <p:spPr>
          <a:xfrm flipH="1">
            <a:off x="1972651" y="2591115"/>
            <a:ext cx="762000" cy="1066485"/>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4" name="TextBox 3">
            <a:extLst>
              <a:ext uri="{FF2B5EF4-FFF2-40B4-BE49-F238E27FC236}">
                <a16:creationId xmlns:a16="http://schemas.microsoft.com/office/drawing/2014/main" id="{AB809253-B832-D281-5D93-8D7CBE2BB0F6}"/>
              </a:ext>
            </a:extLst>
          </p:cNvPr>
          <p:cNvSpPr txBox="1"/>
          <p:nvPr/>
        </p:nvSpPr>
        <p:spPr>
          <a:xfrm>
            <a:off x="2379051" y="192491"/>
            <a:ext cx="7086600" cy="461665"/>
          </a:xfrm>
          <a:prstGeom prst="rect">
            <a:avLst/>
          </a:prstGeom>
          <a:noFill/>
        </p:spPr>
        <p:txBody>
          <a:bodyPr wrap="square">
            <a:spAutoFit/>
          </a:bodyPr>
          <a:lstStyle/>
          <a:p>
            <a:r>
              <a:rPr lang="sr-Latn-BA"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Calibri" panose="020F0502020204030204" pitchFamily="34" charset="0"/>
              </a:rPr>
              <a:t>POSTUPAK UGOVORNOG ORGANA PO ŽALBI</a:t>
            </a:r>
            <a:endParaRPr lang="en-US"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cxnSp>
        <p:nvCxnSpPr>
          <p:cNvPr id="17" name="Straight Arrow Connector 16">
            <a:extLst>
              <a:ext uri="{FF2B5EF4-FFF2-40B4-BE49-F238E27FC236}">
                <a16:creationId xmlns:a16="http://schemas.microsoft.com/office/drawing/2014/main" id="{11C0240F-AEB4-9BEE-0095-3A01F2DF0963}"/>
              </a:ext>
            </a:extLst>
          </p:cNvPr>
          <p:cNvCxnSpPr>
            <a:cxnSpLocks/>
            <a:stCxn id="2" idx="2"/>
          </p:cNvCxnSpPr>
          <p:nvPr/>
        </p:nvCxnSpPr>
        <p:spPr>
          <a:xfrm>
            <a:off x="1913120" y="4394424"/>
            <a:ext cx="0" cy="401614"/>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21" name="TextBox 20">
            <a:extLst>
              <a:ext uri="{FF2B5EF4-FFF2-40B4-BE49-F238E27FC236}">
                <a16:creationId xmlns:a16="http://schemas.microsoft.com/office/drawing/2014/main" id="{81F3E619-9EA4-6E13-2641-AA18095A314A}"/>
              </a:ext>
            </a:extLst>
          </p:cNvPr>
          <p:cNvSpPr txBox="1"/>
          <p:nvPr/>
        </p:nvSpPr>
        <p:spPr>
          <a:xfrm>
            <a:off x="5221721" y="2724456"/>
            <a:ext cx="4354077" cy="954107"/>
          </a:xfrm>
          <a:prstGeom prst="rect">
            <a:avLst/>
          </a:prstGeom>
          <a:noFill/>
        </p:spPr>
        <p:txBody>
          <a:bodyPr wrap="square">
            <a:spAutoFit/>
          </a:bodyPr>
          <a:lstStyle/>
          <a:p>
            <a:pPr algn="just"/>
            <a:r>
              <a:rPr lang="en-US" sz="1400" i="1" dirty="0" err="1">
                <a:solidFill>
                  <a:srgbClr val="FF0000"/>
                </a:solidFill>
                <a:effectLst/>
                <a:latin typeface="+mj-lt"/>
                <a:ea typeface="Times New Roman" panose="02020603050405020304" pitchFamily="18" charset="0"/>
              </a:rPr>
              <a:t>Ako</a:t>
            </a:r>
            <a:r>
              <a:rPr lang="en-US" sz="1400" i="1" dirty="0">
                <a:solidFill>
                  <a:srgbClr val="FF0000"/>
                </a:solidFill>
                <a:effectLst/>
                <a:latin typeface="+mj-lt"/>
                <a:ea typeface="Times New Roman" panose="02020603050405020304" pitchFamily="18" charset="0"/>
              </a:rPr>
              <a:t> u </a:t>
            </a:r>
            <a:r>
              <a:rPr lang="en-US" sz="1400" i="1" dirty="0" err="1">
                <a:solidFill>
                  <a:srgbClr val="FF0000"/>
                </a:solidFill>
                <a:effectLst/>
                <a:latin typeface="+mj-lt"/>
                <a:ea typeface="Times New Roman" panose="02020603050405020304" pitchFamily="18" charset="0"/>
              </a:rPr>
              <a:t>roku</a:t>
            </a:r>
            <a:r>
              <a:rPr lang="en-US" sz="1400" i="1" dirty="0">
                <a:solidFill>
                  <a:srgbClr val="FF0000"/>
                </a:solidFill>
                <a:effectLst/>
                <a:latin typeface="+mj-lt"/>
                <a:ea typeface="Times New Roman" panose="02020603050405020304" pitchFamily="18" charset="0"/>
              </a:rPr>
              <a:t> za </a:t>
            </a:r>
            <a:r>
              <a:rPr lang="en-US" sz="1400" i="1" dirty="0" err="1">
                <a:solidFill>
                  <a:srgbClr val="FF0000"/>
                </a:solidFill>
                <a:effectLst/>
                <a:latin typeface="+mj-lt"/>
                <a:ea typeface="Times New Roman" panose="02020603050405020304" pitchFamily="18" charset="0"/>
              </a:rPr>
              <a:t>izjavljivanje</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žalbe</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nije</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dostavljen</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dokaz</a:t>
            </a:r>
            <a:r>
              <a:rPr lang="en-US" sz="1400" i="1" dirty="0">
                <a:solidFill>
                  <a:srgbClr val="FF0000"/>
                </a:solidFill>
                <a:effectLst/>
                <a:latin typeface="+mj-lt"/>
                <a:ea typeface="Times New Roman" panose="02020603050405020304" pitchFamily="18" charset="0"/>
              </a:rPr>
              <a:t> o </a:t>
            </a:r>
            <a:r>
              <a:rPr lang="en-US" sz="1400" i="1" dirty="0" err="1">
                <a:solidFill>
                  <a:srgbClr val="FF0000"/>
                </a:solidFill>
                <a:effectLst/>
                <a:latin typeface="+mj-lt"/>
                <a:ea typeface="Times New Roman" panose="02020603050405020304" pitchFamily="18" charset="0"/>
              </a:rPr>
              <a:t>plaćenoj</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naknadi</a:t>
            </a:r>
            <a:r>
              <a:rPr lang="en-US" sz="1400" i="1" dirty="0">
                <a:solidFill>
                  <a:srgbClr val="FF0000"/>
                </a:solidFill>
                <a:effectLst/>
                <a:latin typeface="+mj-lt"/>
                <a:ea typeface="Times New Roman" panose="02020603050405020304" pitchFamily="18" charset="0"/>
              </a:rPr>
              <a:t> za </a:t>
            </a:r>
            <a:r>
              <a:rPr lang="en-US" sz="1400" i="1" dirty="0" err="1">
                <a:solidFill>
                  <a:srgbClr val="FF0000"/>
                </a:solidFill>
                <a:effectLst/>
                <a:latin typeface="+mj-lt"/>
                <a:ea typeface="Times New Roman" panose="02020603050405020304" pitchFamily="18" charset="0"/>
              </a:rPr>
              <a:t>pokretanje</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žalbenog</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postupka</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na</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osnovu</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kojeg</a:t>
            </a:r>
            <a:r>
              <a:rPr lang="en-US" sz="1400" i="1" dirty="0">
                <a:solidFill>
                  <a:srgbClr val="FF0000"/>
                </a:solidFill>
                <a:effectLst/>
                <a:latin typeface="+mj-lt"/>
                <a:ea typeface="Times New Roman" panose="02020603050405020304" pitchFamily="18" charset="0"/>
              </a:rPr>
              <a:t> se </a:t>
            </a:r>
            <a:r>
              <a:rPr lang="en-US" sz="1400" i="1" dirty="0" err="1">
                <a:solidFill>
                  <a:srgbClr val="FF0000"/>
                </a:solidFill>
                <a:effectLst/>
                <a:latin typeface="+mj-lt"/>
                <a:ea typeface="Times New Roman" panose="02020603050405020304" pitchFamily="18" charset="0"/>
              </a:rPr>
              <a:t>može</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nesumnjivo</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utvrditi</a:t>
            </a:r>
            <a:r>
              <a:rPr lang="en-US" sz="1400" i="1" dirty="0">
                <a:solidFill>
                  <a:srgbClr val="FF0000"/>
                </a:solidFill>
                <a:effectLst/>
                <a:latin typeface="+mj-lt"/>
                <a:ea typeface="Times New Roman" panose="02020603050405020304" pitchFamily="18" charset="0"/>
              </a:rPr>
              <a:t> da je </a:t>
            </a:r>
            <a:r>
              <a:rPr lang="en-US" sz="1400" i="1" dirty="0" err="1">
                <a:solidFill>
                  <a:srgbClr val="FF0000"/>
                </a:solidFill>
                <a:effectLst/>
                <a:latin typeface="+mj-lt"/>
                <a:ea typeface="Times New Roman" panose="02020603050405020304" pitchFamily="18" charset="0"/>
              </a:rPr>
              <a:t>transakcija</a:t>
            </a:r>
            <a:r>
              <a:rPr lang="en-US" sz="1400" i="1" dirty="0">
                <a:solidFill>
                  <a:srgbClr val="FF0000"/>
                </a:solidFill>
                <a:effectLst/>
                <a:latin typeface="+mj-lt"/>
                <a:ea typeface="Times New Roman" panose="02020603050405020304" pitchFamily="18" charset="0"/>
              </a:rPr>
              <a:t> </a:t>
            </a:r>
            <a:r>
              <a:rPr lang="en-US" sz="1400" i="1" dirty="0" err="1">
                <a:solidFill>
                  <a:srgbClr val="FF0000"/>
                </a:solidFill>
                <a:effectLst/>
                <a:latin typeface="+mj-lt"/>
                <a:ea typeface="Times New Roman" panose="02020603050405020304" pitchFamily="18" charset="0"/>
              </a:rPr>
              <a:t>izvršena</a:t>
            </a:r>
            <a:endParaRPr lang="en-US" sz="1400" i="1" dirty="0">
              <a:latin typeface="+mj-lt"/>
            </a:endParaRPr>
          </a:p>
        </p:txBody>
      </p:sp>
      <p:sp>
        <p:nvSpPr>
          <p:cNvPr id="23" name="Rectangle 22">
            <a:extLst>
              <a:ext uri="{FF2B5EF4-FFF2-40B4-BE49-F238E27FC236}">
                <a16:creationId xmlns:a16="http://schemas.microsoft.com/office/drawing/2014/main" id="{B093AF35-1DCB-E4B6-C6F2-9C0BEA0E1DFE}"/>
              </a:ext>
            </a:extLst>
          </p:cNvPr>
          <p:cNvSpPr/>
          <p:nvPr/>
        </p:nvSpPr>
        <p:spPr>
          <a:xfrm>
            <a:off x="5333999" y="3863743"/>
            <a:ext cx="4354077" cy="646331"/>
          </a:xfrm>
          <a:prstGeom prst="rect">
            <a:avLst/>
          </a:prstGeom>
          <a:noFill/>
        </p:spPr>
        <p:txBody>
          <a:bodyPr wrap="none" lIns="91440" tIns="45720" rIns="91440" bIns="45720">
            <a:spAutoFit/>
          </a:bodyPr>
          <a:lstStyle/>
          <a:p>
            <a:pPr algn="ctr"/>
            <a:r>
              <a:rPr lang="bs-Latn-BA" b="0" cap="none" spc="0" dirty="0">
                <a:ln w="0"/>
                <a:solidFill>
                  <a:schemeClr val="bg2">
                    <a:lumMod val="10000"/>
                  </a:schemeClr>
                </a:solidFill>
                <a:effectLst>
                  <a:outerShdw blurRad="38100" dist="19050" dir="2700000" algn="tl" rotWithShape="0">
                    <a:schemeClr val="dk1">
                      <a:alpha val="40000"/>
                    </a:schemeClr>
                  </a:outerShdw>
                </a:effectLst>
              </a:rPr>
              <a:t>ŽALBA SE ODBACUJE KAO NEUREDNA</a:t>
            </a:r>
          </a:p>
          <a:p>
            <a:pPr algn="ctr"/>
            <a:r>
              <a:rPr lang="bs-Latn-BA" b="0" cap="none" spc="0" dirty="0">
                <a:ln w="0"/>
                <a:solidFill>
                  <a:schemeClr val="bg2">
                    <a:lumMod val="10000"/>
                  </a:schemeClr>
                </a:solidFill>
                <a:effectLst>
                  <a:outerShdw blurRad="38100" dist="19050" dir="2700000" algn="tl" rotWithShape="0">
                    <a:schemeClr val="dk1">
                      <a:alpha val="40000"/>
                    </a:schemeClr>
                  </a:outerShdw>
                </a:effectLst>
              </a:rPr>
              <a:t> ZAKLJUČKOM</a:t>
            </a:r>
            <a:endParaRPr lang="en-US" b="0" cap="none" spc="0" dirty="0">
              <a:ln w="0"/>
              <a:solidFill>
                <a:schemeClr val="bg2">
                  <a:lumMod val="10000"/>
                </a:schemeClr>
              </a:solidFill>
              <a:effectLst>
                <a:outerShdw blurRad="38100" dist="19050" dir="2700000" algn="tl" rotWithShape="0">
                  <a:schemeClr val="dk1">
                    <a:alpha val="40000"/>
                  </a:schemeClr>
                </a:outerShdw>
              </a:effectLst>
            </a:endParaRPr>
          </a:p>
        </p:txBody>
      </p:sp>
      <p:sp>
        <p:nvSpPr>
          <p:cNvPr id="31" name="TextBox 30">
            <a:extLst>
              <a:ext uri="{FF2B5EF4-FFF2-40B4-BE49-F238E27FC236}">
                <a16:creationId xmlns:a16="http://schemas.microsoft.com/office/drawing/2014/main" id="{CE8A9FA8-417E-7605-5587-D8A2FBE11D1C}"/>
              </a:ext>
            </a:extLst>
          </p:cNvPr>
          <p:cNvSpPr txBox="1"/>
          <p:nvPr/>
        </p:nvSpPr>
        <p:spPr>
          <a:xfrm>
            <a:off x="5702299" y="4519039"/>
            <a:ext cx="3825866" cy="276999"/>
          </a:xfrm>
          <a:prstGeom prst="rect">
            <a:avLst/>
          </a:prstGeom>
          <a:noFill/>
        </p:spPr>
        <p:txBody>
          <a:bodyPr wrap="square">
            <a:spAutoFit/>
          </a:bodyPr>
          <a:lstStyle/>
          <a:p>
            <a:r>
              <a:rPr lang="en-US" sz="1200" dirty="0">
                <a:solidFill>
                  <a:srgbClr val="FF0000"/>
                </a:solidFill>
                <a:effectLst/>
                <a:latin typeface="Segoe UI" panose="020B0502040204020203" pitchFamily="34" charset="0"/>
                <a:ea typeface="Times New Roman" panose="02020603050405020304" pitchFamily="18" charset="0"/>
              </a:rPr>
              <a:t>BEZ POZIVANJA ŽALIOCA NA DOPUNU ILI ISPRAVAK</a:t>
            </a:r>
            <a:endParaRPr lang="en-US" sz="1200" dirty="0"/>
          </a:p>
        </p:txBody>
      </p:sp>
      <p:sp>
        <p:nvSpPr>
          <p:cNvPr id="36" name="TextBox 35">
            <a:extLst>
              <a:ext uri="{FF2B5EF4-FFF2-40B4-BE49-F238E27FC236}">
                <a16:creationId xmlns:a16="http://schemas.microsoft.com/office/drawing/2014/main" id="{CB8FF8AB-B805-50B2-C57A-57BB08C9A8E2}"/>
              </a:ext>
            </a:extLst>
          </p:cNvPr>
          <p:cNvSpPr txBox="1"/>
          <p:nvPr/>
        </p:nvSpPr>
        <p:spPr>
          <a:xfrm>
            <a:off x="3874326" y="5143054"/>
            <a:ext cx="2721768" cy="923330"/>
          </a:xfrm>
          <a:prstGeom prst="rect">
            <a:avLst/>
          </a:prstGeom>
          <a:noFill/>
        </p:spPr>
        <p:txBody>
          <a:bodyPr wrap="square">
            <a:spAutoFit/>
          </a:bodyPr>
          <a:lstStyle/>
          <a:p>
            <a:pPr algn="ctr"/>
            <a:r>
              <a:rPr lang="bs-Latn-BA" b="1" dirty="0">
                <a:solidFill>
                  <a:schemeClr val="accent4">
                    <a:lumMod val="75000"/>
                  </a:schemeClr>
                </a:solidFill>
                <a:latin typeface="Calibri" panose="020F0502020204030204" pitchFamily="34" charset="0"/>
                <a:ea typeface="Times New Roman" panose="02020603050405020304" pitchFamily="18" charset="0"/>
                <a:cs typeface="Calibri" panose="020F0502020204030204" pitchFamily="34" charset="0"/>
              </a:rPr>
              <a:t>Ž</a:t>
            </a:r>
            <a:r>
              <a:rPr lang="en-US"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alilac</a:t>
            </a:r>
            <a:r>
              <a:rPr lang="en-US"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nema</a:t>
            </a:r>
            <a:r>
              <a:rPr lang="en-US"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pravo</a:t>
            </a:r>
            <a:r>
              <a:rPr lang="en-US"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žalbe</a:t>
            </a:r>
            <a:r>
              <a:rPr lang="en-US"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bs-Latn-BA"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ctr"/>
            <a:r>
              <a:rPr lang="en-US"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URŽ-u</a:t>
            </a:r>
            <a:r>
              <a:rPr lang="bs-Latn-BA"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na zaključak.</a:t>
            </a:r>
          </a:p>
          <a:p>
            <a:pPr algn="ctr"/>
            <a:r>
              <a:rPr lang="bs-Latn-BA"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Z</a:t>
            </a:r>
            <a:r>
              <a:rPr lang="bs-Latn-BA" dirty="0">
                <a:solidFill>
                  <a:schemeClr val="accent4">
                    <a:lumMod val="75000"/>
                  </a:schemeClr>
                </a:solidFill>
                <a:latin typeface="Calibri" panose="020F0502020204030204" pitchFamily="34" charset="0"/>
                <a:cs typeface="Calibri" panose="020F0502020204030204" pitchFamily="34" charset="0"/>
              </a:rPr>
              <a:t>aključak je konačan</a:t>
            </a:r>
            <a:endParaRPr lang="en-US" dirty="0">
              <a:solidFill>
                <a:schemeClr val="accent4">
                  <a:lumMod val="75000"/>
                </a:schemeClr>
              </a:solidFill>
              <a:latin typeface="Calibri" panose="020F0502020204030204" pitchFamily="34" charset="0"/>
              <a:cs typeface="Calibri" panose="020F0502020204030204" pitchFamily="34" charset="0"/>
            </a:endParaRPr>
          </a:p>
        </p:txBody>
      </p:sp>
      <p:sp>
        <p:nvSpPr>
          <p:cNvPr id="55" name="Arrow: Down 54">
            <a:extLst>
              <a:ext uri="{FF2B5EF4-FFF2-40B4-BE49-F238E27FC236}">
                <a16:creationId xmlns:a16="http://schemas.microsoft.com/office/drawing/2014/main" id="{5487BA14-40B1-6E82-5692-23DD2CFB24FE}"/>
              </a:ext>
            </a:extLst>
          </p:cNvPr>
          <p:cNvSpPr/>
          <p:nvPr/>
        </p:nvSpPr>
        <p:spPr>
          <a:xfrm>
            <a:off x="7162800" y="2557176"/>
            <a:ext cx="228600" cy="206657"/>
          </a:xfrm>
          <a:prstGeom prst="downArrow">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4">
                  <a:lumMod val="75000"/>
                </a:schemeClr>
              </a:solidFill>
            </a:endParaRPr>
          </a:p>
        </p:txBody>
      </p:sp>
      <p:sp>
        <p:nvSpPr>
          <p:cNvPr id="56" name="Arrow: Down 55">
            <a:extLst>
              <a:ext uri="{FF2B5EF4-FFF2-40B4-BE49-F238E27FC236}">
                <a16:creationId xmlns:a16="http://schemas.microsoft.com/office/drawing/2014/main" id="{F2F1586D-54A1-F7ED-6B7B-93CE6832D387}"/>
              </a:ext>
            </a:extLst>
          </p:cNvPr>
          <p:cNvSpPr/>
          <p:nvPr/>
        </p:nvSpPr>
        <p:spPr>
          <a:xfrm>
            <a:off x="7200898" y="3645244"/>
            <a:ext cx="228600" cy="206657"/>
          </a:xfrm>
          <a:prstGeom prst="downArrow">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1F5DB902-88FF-88D0-9EFA-06544526ADE8}"/>
              </a:ext>
            </a:extLst>
          </p:cNvPr>
          <p:cNvSpPr txBox="1"/>
          <p:nvPr/>
        </p:nvSpPr>
        <p:spPr>
          <a:xfrm>
            <a:off x="6492470" y="5143054"/>
            <a:ext cx="3195606" cy="2031325"/>
          </a:xfrm>
          <a:prstGeom prst="rect">
            <a:avLst/>
          </a:prstGeom>
          <a:noFill/>
        </p:spPr>
        <p:txBody>
          <a:bodyPr wrap="square">
            <a:spAutoFit/>
          </a:bodyPr>
          <a:lstStyle/>
          <a:p>
            <a:pPr algn="just"/>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Protiv</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ovog</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zaključka</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žalilac</a:t>
            </a:r>
            <a:r>
              <a:rPr lang="en-US" sz="1800"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može</a:t>
            </a:r>
            <a:r>
              <a:rPr lang="en-US" sz="1800"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pokrenuti</a:t>
            </a:r>
            <a:r>
              <a:rPr lang="en-US" sz="1800"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upravni</a:t>
            </a:r>
            <a:r>
              <a:rPr lang="en-US" sz="1800"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spor</a:t>
            </a:r>
            <a:r>
              <a:rPr lang="en-US" sz="1800"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pred </a:t>
            </a:r>
            <a:r>
              <a:rPr lang="en-US" sz="1800" b="1"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Sudom</a:t>
            </a:r>
            <a:r>
              <a:rPr lang="en-US" sz="1800" b="1"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BiH</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u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roku</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od 30 dana od dana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prijema</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endParaRPr lang="bs-Latn-BA"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Tužba</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ne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odgađa</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izvršenje</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pobijanog</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zaključka</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ako</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Sud BiH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drugačije</a:t>
            </a:r>
            <a:r>
              <a:rPr lang="en-US"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ne </a:t>
            </a:r>
            <a:r>
              <a:rPr lang="en-US" sz="1800" dirty="0" err="1">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odluči</a:t>
            </a:r>
            <a:endParaRPr lang="en-US" dirty="0">
              <a:solidFill>
                <a:schemeClr val="accent4">
                  <a:lumMod val="75000"/>
                </a:schemeClr>
              </a:solidFill>
              <a:latin typeface="Calibri" panose="020F0502020204030204" pitchFamily="34" charset="0"/>
              <a:cs typeface="Calibri" panose="020F0502020204030204" pitchFamily="34" charset="0"/>
            </a:endParaRPr>
          </a:p>
        </p:txBody>
      </p:sp>
      <p:sp>
        <p:nvSpPr>
          <p:cNvPr id="64" name="Arrow: Down 63">
            <a:extLst>
              <a:ext uri="{FF2B5EF4-FFF2-40B4-BE49-F238E27FC236}">
                <a16:creationId xmlns:a16="http://schemas.microsoft.com/office/drawing/2014/main" id="{5D56F118-DCA0-9C95-8DCE-980616CD83C9}"/>
              </a:ext>
            </a:extLst>
          </p:cNvPr>
          <p:cNvSpPr/>
          <p:nvPr/>
        </p:nvSpPr>
        <p:spPr>
          <a:xfrm>
            <a:off x="7170159" y="4914573"/>
            <a:ext cx="228600" cy="206657"/>
          </a:xfrm>
          <a:prstGeom prst="downArrow">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8" name="Graphic 67" descr="Close with solid fill">
            <a:extLst>
              <a:ext uri="{FF2B5EF4-FFF2-40B4-BE49-F238E27FC236}">
                <a16:creationId xmlns:a16="http://schemas.microsoft.com/office/drawing/2014/main" id="{DF017887-33D4-8025-C649-1AD004D9F38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51262" y="4836827"/>
            <a:ext cx="265438" cy="265438"/>
          </a:xfrm>
          <a:prstGeom prst="rect">
            <a:avLst/>
          </a:prstGeom>
        </p:spPr>
      </p:pic>
    </p:spTree>
    <p:extLst>
      <p:ext uri="{BB962C8B-B14F-4D97-AF65-F5344CB8AC3E}">
        <p14:creationId xmlns:p14="http://schemas.microsoft.com/office/powerpoint/2010/main" val="6734650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19581</TotalTime>
  <Words>5269</Words>
  <Application>Microsoft Office PowerPoint</Application>
  <PresentationFormat>Custom</PresentationFormat>
  <Paragraphs>363</Paragraphs>
  <Slides>37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Wingdings</vt:lpstr>
      <vt:lpstr>system-ui</vt:lpstr>
      <vt:lpstr>Arial</vt:lpstr>
      <vt:lpstr>Wingdings 3</vt:lpstr>
      <vt:lpstr>Calibri</vt:lpstr>
      <vt:lpstr>Century Gothic</vt:lpstr>
      <vt:lpstr>Segoe UI</vt:lpstr>
      <vt:lpstr>Times New Roman</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Prezentacija</dc:title>
  <dc:creator>USER</dc:creator>
  <cp:lastModifiedBy>Elma Senderovic</cp:lastModifiedBy>
  <cp:revision>37</cp:revision>
  <dcterms:created xsi:type="dcterms:W3CDTF">2006-08-16T00:00:00Z</dcterms:created>
  <dcterms:modified xsi:type="dcterms:W3CDTF">2024-10-10T10:53:22Z</dcterms:modified>
  <dc:identifier>DAF47AUU6N8</dc:identifier>
</cp:coreProperties>
</file>