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78" r:id="rId5"/>
    <p:sldId id="259" r:id="rId6"/>
    <p:sldId id="260" r:id="rId7"/>
    <p:sldId id="261" r:id="rId8"/>
    <p:sldId id="267" r:id="rId9"/>
    <p:sldId id="268" r:id="rId10"/>
    <p:sldId id="269" r:id="rId11"/>
    <p:sldId id="262" r:id="rId12"/>
    <p:sldId id="281" r:id="rId13"/>
    <p:sldId id="280" r:id="rId14"/>
    <p:sldId id="263" r:id="rId15"/>
    <p:sldId id="265" r:id="rId16"/>
    <p:sldId id="270" r:id="rId17"/>
    <p:sldId id="271" r:id="rId18"/>
    <p:sldId id="273" r:id="rId19"/>
    <p:sldId id="272" r:id="rId20"/>
    <p:sldId id="277" r:id="rId21"/>
    <p:sldId id="284" r:id="rId22"/>
    <p:sldId id="274" r:id="rId23"/>
    <p:sldId id="283" r:id="rId24"/>
    <p:sldId id="282" r:id="rId25"/>
    <p:sldId id="266"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5" d="100"/>
          <a:sy n="65" d="100"/>
        </p:scale>
        <p:origin x="93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25AF66A-7206-4A94-A4B8-86C6AC27114C}"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36C3C6-B7A9-4199-91DA-60568F82D390}" type="slidenum">
              <a:rPr lang="en-US" smtClean="0"/>
              <a:t>‹#›</a:t>
            </a:fld>
            <a:endParaRPr lang="en-US"/>
          </a:p>
        </p:txBody>
      </p:sp>
    </p:spTree>
    <p:extLst>
      <p:ext uri="{BB962C8B-B14F-4D97-AF65-F5344CB8AC3E}">
        <p14:creationId xmlns:p14="http://schemas.microsoft.com/office/powerpoint/2010/main" val="3280656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5AF66A-7206-4A94-A4B8-86C6AC27114C}"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36C3C6-B7A9-4199-91DA-60568F82D390}" type="slidenum">
              <a:rPr lang="en-US" smtClean="0"/>
              <a:t>‹#›</a:t>
            </a:fld>
            <a:endParaRPr lang="en-US"/>
          </a:p>
        </p:txBody>
      </p:sp>
    </p:spTree>
    <p:extLst>
      <p:ext uri="{BB962C8B-B14F-4D97-AF65-F5344CB8AC3E}">
        <p14:creationId xmlns:p14="http://schemas.microsoft.com/office/powerpoint/2010/main" val="2252512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5AF66A-7206-4A94-A4B8-86C6AC27114C}"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36C3C6-B7A9-4199-91DA-60568F82D39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576124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5AF66A-7206-4A94-A4B8-86C6AC27114C}"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36C3C6-B7A9-4199-91DA-60568F82D390}" type="slidenum">
              <a:rPr lang="en-US" smtClean="0"/>
              <a:t>‹#›</a:t>
            </a:fld>
            <a:endParaRPr lang="en-US"/>
          </a:p>
        </p:txBody>
      </p:sp>
    </p:spTree>
    <p:extLst>
      <p:ext uri="{BB962C8B-B14F-4D97-AF65-F5344CB8AC3E}">
        <p14:creationId xmlns:p14="http://schemas.microsoft.com/office/powerpoint/2010/main" val="29398793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5AF66A-7206-4A94-A4B8-86C6AC27114C}"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36C3C6-B7A9-4199-91DA-60568F82D39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901937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5AF66A-7206-4A94-A4B8-86C6AC27114C}"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36C3C6-B7A9-4199-91DA-60568F82D390}" type="slidenum">
              <a:rPr lang="en-US" smtClean="0"/>
              <a:t>‹#›</a:t>
            </a:fld>
            <a:endParaRPr lang="en-US"/>
          </a:p>
        </p:txBody>
      </p:sp>
    </p:spTree>
    <p:extLst>
      <p:ext uri="{BB962C8B-B14F-4D97-AF65-F5344CB8AC3E}">
        <p14:creationId xmlns:p14="http://schemas.microsoft.com/office/powerpoint/2010/main" val="19185800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5AF66A-7206-4A94-A4B8-86C6AC27114C}"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36C3C6-B7A9-4199-91DA-60568F82D390}" type="slidenum">
              <a:rPr lang="en-US" smtClean="0"/>
              <a:t>‹#›</a:t>
            </a:fld>
            <a:endParaRPr lang="en-US"/>
          </a:p>
        </p:txBody>
      </p:sp>
    </p:spTree>
    <p:extLst>
      <p:ext uri="{BB962C8B-B14F-4D97-AF65-F5344CB8AC3E}">
        <p14:creationId xmlns:p14="http://schemas.microsoft.com/office/powerpoint/2010/main" val="11705429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5AF66A-7206-4A94-A4B8-86C6AC27114C}"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36C3C6-B7A9-4199-91DA-60568F82D390}" type="slidenum">
              <a:rPr lang="en-US" smtClean="0"/>
              <a:t>‹#›</a:t>
            </a:fld>
            <a:endParaRPr lang="en-US"/>
          </a:p>
        </p:txBody>
      </p:sp>
    </p:spTree>
    <p:extLst>
      <p:ext uri="{BB962C8B-B14F-4D97-AF65-F5344CB8AC3E}">
        <p14:creationId xmlns:p14="http://schemas.microsoft.com/office/powerpoint/2010/main" val="2605845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5AF66A-7206-4A94-A4B8-86C6AC27114C}"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36C3C6-B7A9-4199-91DA-60568F82D390}" type="slidenum">
              <a:rPr lang="en-US" smtClean="0"/>
              <a:t>‹#›</a:t>
            </a:fld>
            <a:endParaRPr lang="en-US"/>
          </a:p>
        </p:txBody>
      </p:sp>
    </p:spTree>
    <p:extLst>
      <p:ext uri="{BB962C8B-B14F-4D97-AF65-F5344CB8AC3E}">
        <p14:creationId xmlns:p14="http://schemas.microsoft.com/office/powerpoint/2010/main" val="146503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5AF66A-7206-4A94-A4B8-86C6AC27114C}"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36C3C6-B7A9-4199-91DA-60568F82D390}" type="slidenum">
              <a:rPr lang="en-US" smtClean="0"/>
              <a:t>‹#›</a:t>
            </a:fld>
            <a:endParaRPr lang="en-US"/>
          </a:p>
        </p:txBody>
      </p:sp>
    </p:spTree>
    <p:extLst>
      <p:ext uri="{BB962C8B-B14F-4D97-AF65-F5344CB8AC3E}">
        <p14:creationId xmlns:p14="http://schemas.microsoft.com/office/powerpoint/2010/main" val="3882695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25AF66A-7206-4A94-A4B8-86C6AC27114C}" type="datetimeFigureOut">
              <a:rPr lang="en-US" smtClean="0"/>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36C3C6-B7A9-4199-91DA-60568F82D390}" type="slidenum">
              <a:rPr lang="en-US" smtClean="0"/>
              <a:t>‹#›</a:t>
            </a:fld>
            <a:endParaRPr lang="en-US"/>
          </a:p>
        </p:txBody>
      </p:sp>
    </p:spTree>
    <p:extLst>
      <p:ext uri="{BB962C8B-B14F-4D97-AF65-F5344CB8AC3E}">
        <p14:creationId xmlns:p14="http://schemas.microsoft.com/office/powerpoint/2010/main" val="3956686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25AF66A-7206-4A94-A4B8-86C6AC27114C}" type="datetimeFigureOut">
              <a:rPr lang="en-US" smtClean="0"/>
              <a:t>5/6/2024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36C3C6-B7A9-4199-91DA-60568F82D390}" type="slidenum">
              <a:rPr lang="en-US" smtClean="0"/>
              <a:t>‹#›</a:t>
            </a:fld>
            <a:endParaRPr lang="en-US"/>
          </a:p>
        </p:txBody>
      </p:sp>
    </p:spTree>
    <p:extLst>
      <p:ext uri="{BB962C8B-B14F-4D97-AF65-F5344CB8AC3E}">
        <p14:creationId xmlns:p14="http://schemas.microsoft.com/office/powerpoint/2010/main" val="42264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25AF66A-7206-4A94-A4B8-86C6AC27114C}" type="datetimeFigureOut">
              <a:rPr lang="en-US" smtClean="0"/>
              <a:t>5/6/2024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36C3C6-B7A9-4199-91DA-60568F82D390}" type="slidenum">
              <a:rPr lang="en-US" smtClean="0"/>
              <a:t>‹#›</a:t>
            </a:fld>
            <a:endParaRPr lang="en-US"/>
          </a:p>
        </p:txBody>
      </p:sp>
    </p:spTree>
    <p:extLst>
      <p:ext uri="{BB962C8B-B14F-4D97-AF65-F5344CB8AC3E}">
        <p14:creationId xmlns:p14="http://schemas.microsoft.com/office/powerpoint/2010/main" val="4136116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5AF66A-7206-4A94-A4B8-86C6AC27114C}" type="datetimeFigureOut">
              <a:rPr lang="en-US" smtClean="0"/>
              <a:t>5/6/2024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36C3C6-B7A9-4199-91DA-60568F82D390}" type="slidenum">
              <a:rPr lang="en-US" smtClean="0"/>
              <a:t>‹#›</a:t>
            </a:fld>
            <a:endParaRPr lang="en-US"/>
          </a:p>
        </p:txBody>
      </p:sp>
    </p:spTree>
    <p:extLst>
      <p:ext uri="{BB962C8B-B14F-4D97-AF65-F5344CB8AC3E}">
        <p14:creationId xmlns:p14="http://schemas.microsoft.com/office/powerpoint/2010/main" val="1739319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25AF66A-7206-4A94-A4B8-86C6AC27114C}" type="datetimeFigureOut">
              <a:rPr lang="en-US" smtClean="0"/>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36C3C6-B7A9-4199-91DA-60568F82D390}" type="slidenum">
              <a:rPr lang="en-US" smtClean="0"/>
              <a:t>‹#›</a:t>
            </a:fld>
            <a:endParaRPr lang="en-US"/>
          </a:p>
        </p:txBody>
      </p:sp>
    </p:spTree>
    <p:extLst>
      <p:ext uri="{BB962C8B-B14F-4D97-AF65-F5344CB8AC3E}">
        <p14:creationId xmlns:p14="http://schemas.microsoft.com/office/powerpoint/2010/main" val="2292695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36C3C6-B7A9-4199-91DA-60568F82D390}" type="slidenum">
              <a:rPr lang="en-US" smtClean="0"/>
              <a:t>‹#›</a:t>
            </a:fld>
            <a:endParaRPr lang="en-US"/>
          </a:p>
        </p:txBody>
      </p:sp>
      <p:sp>
        <p:nvSpPr>
          <p:cNvPr id="5" name="Date Placeholder 4"/>
          <p:cNvSpPr>
            <a:spLocks noGrp="1"/>
          </p:cNvSpPr>
          <p:nvPr>
            <p:ph type="dt" sz="half" idx="10"/>
          </p:nvPr>
        </p:nvSpPr>
        <p:spPr/>
        <p:txBody>
          <a:bodyPr/>
          <a:lstStyle/>
          <a:p>
            <a:fld id="{D25AF66A-7206-4A94-A4B8-86C6AC27114C}" type="datetimeFigureOut">
              <a:rPr lang="en-US" smtClean="0"/>
              <a:t>5/6/2024</a:t>
            </a:fld>
            <a:endParaRPr lang="en-US"/>
          </a:p>
        </p:txBody>
      </p:sp>
    </p:spTree>
    <p:extLst>
      <p:ext uri="{BB962C8B-B14F-4D97-AF65-F5344CB8AC3E}">
        <p14:creationId xmlns:p14="http://schemas.microsoft.com/office/powerpoint/2010/main" val="3372757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5AF66A-7206-4A94-A4B8-86C6AC27114C}" type="datetimeFigureOut">
              <a:rPr lang="en-US" smtClean="0"/>
              <a:t>5/6/2024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A36C3C6-B7A9-4199-91DA-60568F82D390}" type="slidenum">
              <a:rPr lang="en-US" smtClean="0"/>
              <a:t>‹#›</a:t>
            </a:fld>
            <a:endParaRPr lang="en-US"/>
          </a:p>
        </p:txBody>
      </p:sp>
    </p:spTree>
    <p:extLst>
      <p:ext uri="{BB962C8B-B14F-4D97-AF65-F5344CB8AC3E}">
        <p14:creationId xmlns:p14="http://schemas.microsoft.com/office/powerpoint/2010/main" val="290057763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branka.seferovic@yahoo.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8D29B-2D41-18BD-30DF-5FDE02398D08}"/>
              </a:ext>
            </a:extLst>
          </p:cNvPr>
          <p:cNvSpPr>
            <a:spLocks noGrp="1"/>
          </p:cNvSpPr>
          <p:nvPr>
            <p:ph type="ctrTitle"/>
          </p:nvPr>
        </p:nvSpPr>
        <p:spPr>
          <a:xfrm>
            <a:off x="1507067" y="737419"/>
            <a:ext cx="7766936" cy="4188542"/>
          </a:xfrm>
        </p:spPr>
        <p:txBody>
          <a:bodyPr/>
          <a:lstStyle/>
          <a:p>
            <a:pPr algn="l"/>
            <a:r>
              <a:rPr lang="sr-Latn-BA" sz="4000" dirty="0"/>
              <a:t>Pregovarački postupak bez objave obavještenja</a:t>
            </a:r>
            <a:br>
              <a:rPr lang="sr-Latn-BA" sz="4000" dirty="0"/>
            </a:br>
            <a:br>
              <a:rPr lang="sr-Latn-BA" sz="4000" dirty="0"/>
            </a:br>
            <a:r>
              <a:rPr kumimoji="0" lang="sr-Latn-BA" sz="4000" b="0" i="0" u="none" strike="noStrike" kern="1200" cap="none" spc="0" normalizeH="0" baseline="0" noProof="0" dirty="0">
                <a:ln>
                  <a:noFill/>
                </a:ln>
                <a:solidFill>
                  <a:schemeClr val="accent2">
                    <a:lumMod val="75000"/>
                  </a:schemeClr>
                </a:solidFill>
                <a:effectLst/>
                <a:uLnTx/>
                <a:uFillTx/>
                <a:latin typeface="Trebuchet MS" panose="020B0603020202020204"/>
                <a:ea typeface="+mj-ea"/>
                <a:cs typeface="+mj-cs"/>
              </a:rPr>
              <a:t>Pregovarački postupak sa  objavom obavještenja</a:t>
            </a:r>
            <a:br>
              <a:rPr kumimoji="0" lang="sr-Latn-BA" sz="4000" b="0" i="0" u="none" strike="noStrike" kern="1200" cap="none" spc="0" normalizeH="0" baseline="0" noProof="0" dirty="0">
                <a:ln>
                  <a:noFill/>
                </a:ln>
                <a:solidFill>
                  <a:schemeClr val="accent2">
                    <a:lumMod val="75000"/>
                  </a:schemeClr>
                </a:solidFill>
                <a:effectLst/>
                <a:uLnTx/>
                <a:uFillTx/>
                <a:latin typeface="Trebuchet MS" panose="020B0603020202020204"/>
                <a:ea typeface="+mj-ea"/>
                <a:cs typeface="+mj-cs"/>
              </a:rPr>
            </a:br>
            <a:endParaRPr lang="en-US" sz="4000" dirty="0">
              <a:solidFill>
                <a:schemeClr val="accent2">
                  <a:lumMod val="75000"/>
                </a:schemeClr>
              </a:solidFill>
            </a:endParaRPr>
          </a:p>
        </p:txBody>
      </p:sp>
      <p:sp>
        <p:nvSpPr>
          <p:cNvPr id="3" name="Subtitle 2">
            <a:extLst>
              <a:ext uri="{FF2B5EF4-FFF2-40B4-BE49-F238E27FC236}">
                <a16:creationId xmlns:a16="http://schemas.microsoft.com/office/drawing/2014/main" id="{D985220D-1BF2-7865-882A-4F93533FCF0D}"/>
              </a:ext>
            </a:extLst>
          </p:cNvPr>
          <p:cNvSpPr>
            <a:spLocks noGrp="1"/>
          </p:cNvSpPr>
          <p:nvPr>
            <p:ph type="subTitle" idx="1"/>
          </p:nvPr>
        </p:nvSpPr>
        <p:spPr>
          <a:xfrm>
            <a:off x="1507067" y="4925961"/>
            <a:ext cx="7766936" cy="1194620"/>
          </a:xfrm>
        </p:spPr>
        <p:txBody>
          <a:bodyPr>
            <a:normAutofit/>
          </a:bodyPr>
          <a:lstStyle/>
          <a:p>
            <a:r>
              <a:rPr lang="sr-Latn-BA" dirty="0"/>
              <a:t>Branka Seferović, ma ekonomije</a:t>
            </a:r>
          </a:p>
          <a:p>
            <a:r>
              <a:rPr lang="sr-Latn-BA" dirty="0"/>
              <a:t>Ovlašteni predavač iz oblasti javnih nabavki</a:t>
            </a:r>
          </a:p>
          <a:p>
            <a:r>
              <a:rPr lang="sr-Latn-BA" dirty="0"/>
              <a:t>e-mail: </a:t>
            </a:r>
            <a:r>
              <a:rPr lang="sr-Latn-BA" dirty="0">
                <a:hlinkClick r:id="rId2"/>
              </a:rPr>
              <a:t>branka.seferovic@yahoo.com</a:t>
            </a:r>
            <a:r>
              <a:rPr lang="sr-Latn-BA" dirty="0"/>
              <a:t>  </a:t>
            </a:r>
            <a:endParaRPr lang="en-US" dirty="0"/>
          </a:p>
        </p:txBody>
      </p:sp>
    </p:spTree>
    <p:extLst>
      <p:ext uri="{BB962C8B-B14F-4D97-AF65-F5344CB8AC3E}">
        <p14:creationId xmlns:p14="http://schemas.microsoft.com/office/powerpoint/2010/main" val="613022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4CBB07D-3BAA-A1AD-3F12-A4006F976BC2}"/>
              </a:ext>
            </a:extLst>
          </p:cNvPr>
          <p:cNvSpPr txBox="1"/>
          <p:nvPr/>
        </p:nvSpPr>
        <p:spPr>
          <a:xfrm>
            <a:off x="398206" y="1035717"/>
            <a:ext cx="9291484" cy="3693319"/>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tab pos="457200" algn="l"/>
              </a:tabLst>
              <a:defRPr/>
            </a:pPr>
            <a:r>
              <a:rPr kumimoji="0" lang="sr-Latn-BA" sz="1800" b="0"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rPr>
              <a:t>8) Ugovorni organ može nakon izbora ponude objaviti dobrovoljno </a:t>
            </a:r>
            <a:r>
              <a:rPr kumimoji="0" lang="sr-Latn-BA" sz="1800" b="0" i="1"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rPr>
              <a:t>ex ante</a:t>
            </a:r>
            <a:r>
              <a:rPr kumimoji="0" lang="sr-Latn-BA" sz="1800" b="0"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rPr>
              <a:t> obavještenje o transparentnosti u kojem obrazlaže ispunjenje uslova utvrđenih ovim zakonom koji opravdavaju primjenu pregovaračkog postupka bez objave obavještenja i izražava svoju namjeru o zaključenju ugovora s najuspješnijim ponuđačem. Ako objavi dobrovoljno </a:t>
            </a:r>
            <a:r>
              <a:rPr kumimoji="0" lang="sr-Latn-BA" sz="1800" b="0" i="1"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rPr>
              <a:t>ex ante</a:t>
            </a:r>
            <a:r>
              <a:rPr kumimoji="0" lang="sr-Latn-BA" sz="1800" b="0"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rPr>
              <a:t> obavještenje o transparentnosti, ugovorni organ ne može potpisati ugovor o javnoj nabavci u roku 15 dana od dana objavljivanja obavještenja.</a:t>
            </a:r>
            <a:endParaRPr kumimoji="0" lang="en-US" sz="1800" b="0"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457200" rtl="0" eaLnBrk="1" fontAlgn="auto" latinLnBrk="0" hangingPunct="1">
              <a:lnSpc>
                <a:spcPct val="100000"/>
              </a:lnSpc>
              <a:spcBef>
                <a:spcPts val="0"/>
              </a:spcBef>
              <a:spcAft>
                <a:spcPts val="0"/>
              </a:spcAft>
              <a:buClrTx/>
              <a:buSzTx/>
              <a:buFontTx/>
              <a:buNone/>
              <a:tabLst>
                <a:tab pos="457200" algn="l"/>
              </a:tabLst>
              <a:defRPr/>
            </a:pPr>
            <a:r>
              <a:rPr kumimoji="0" lang="sr-Latn-BA" sz="1800" b="0"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rPr>
              <a:t> </a:t>
            </a:r>
            <a:endParaRPr kumimoji="0" lang="en-US" sz="1800" b="0"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457200" rtl="0" eaLnBrk="1" fontAlgn="auto" latinLnBrk="0" hangingPunct="1">
              <a:lnSpc>
                <a:spcPct val="100000"/>
              </a:lnSpc>
              <a:spcBef>
                <a:spcPts val="0"/>
              </a:spcBef>
              <a:spcAft>
                <a:spcPts val="0"/>
              </a:spcAft>
              <a:buClrTx/>
              <a:buSzTx/>
              <a:buFontTx/>
              <a:buNone/>
              <a:tabLst>
                <a:tab pos="457200" algn="l"/>
              </a:tabLst>
              <a:defRPr/>
            </a:pPr>
            <a:r>
              <a:rPr kumimoji="0" lang="sr-Latn-BA" sz="1800" b="0"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rPr>
              <a:t>(9) Nakon okončanog postupka, ugovorni organ dužan je:</a:t>
            </a:r>
            <a:endParaRPr kumimoji="0" lang="en-US" sz="1800" b="0"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457200" rtl="0" eaLnBrk="1" fontAlgn="auto" latinLnBrk="0" hangingPunct="1">
              <a:lnSpc>
                <a:spcPct val="100000"/>
              </a:lnSpc>
              <a:spcBef>
                <a:spcPts val="0"/>
              </a:spcBef>
              <a:spcAft>
                <a:spcPts val="0"/>
              </a:spcAft>
              <a:buClrTx/>
              <a:buSzTx/>
              <a:buFontTx/>
              <a:buNone/>
              <a:tabLst>
                <a:tab pos="457200" algn="l"/>
              </a:tabLst>
              <a:defRPr/>
            </a:pPr>
            <a:r>
              <a:rPr kumimoji="0" lang="sr-Latn-BA" sz="1800" b="0"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rPr>
              <a:t>a)  zaključiti ugovor s najuspješnijim ponuđačem ili poništiti postupak javne nabavke;</a:t>
            </a:r>
            <a:endParaRPr kumimoji="0" lang="en-US" sz="1800" b="0"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457200" rtl="0" eaLnBrk="1" fontAlgn="auto" latinLnBrk="0" hangingPunct="1">
              <a:lnSpc>
                <a:spcPct val="100000"/>
              </a:lnSpc>
              <a:spcBef>
                <a:spcPts val="0"/>
              </a:spcBef>
              <a:spcAft>
                <a:spcPts val="0"/>
              </a:spcAft>
              <a:buClrTx/>
              <a:buSzTx/>
              <a:buFontTx/>
              <a:buNone/>
              <a:tabLst>
                <a:tab pos="457200" algn="l"/>
              </a:tabLst>
              <a:defRPr/>
            </a:pPr>
            <a:r>
              <a:rPr kumimoji="0" lang="sr-Latn-BA" sz="1800" b="0"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rPr>
              <a:t>b) objaviti obavještenje o ishodu postupka;</a:t>
            </a:r>
            <a:endParaRPr kumimoji="0" lang="en-US" sz="1800" b="0"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457200" rtl="0" eaLnBrk="1" fontAlgn="auto" latinLnBrk="0" hangingPunct="1">
              <a:lnSpc>
                <a:spcPct val="100000"/>
              </a:lnSpc>
              <a:spcBef>
                <a:spcPts val="0"/>
              </a:spcBef>
              <a:spcAft>
                <a:spcPts val="0"/>
              </a:spcAft>
              <a:buClrTx/>
              <a:buSzTx/>
              <a:buFontTx/>
              <a:buNone/>
              <a:tabLst>
                <a:tab pos="457200" algn="l"/>
              </a:tabLst>
              <a:defRPr/>
            </a:pPr>
            <a:r>
              <a:rPr kumimoji="0" lang="sr-Latn-BA" sz="1800" b="0"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rPr>
              <a:t>c) dostaviti izvještaj Agenciji, u skladu s članom 75. ovog zakona, a po zahtjevu Agencije i detaljno obrazloženje.</a:t>
            </a:r>
            <a:endParaRPr kumimoji="0" lang="en-US" sz="1800" b="0"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457200" rtl="0" eaLnBrk="1" fontAlgn="auto" latinLnBrk="0" hangingPunct="1">
              <a:lnSpc>
                <a:spcPct val="100000"/>
              </a:lnSpc>
              <a:spcBef>
                <a:spcPts val="0"/>
              </a:spcBef>
              <a:spcAft>
                <a:spcPts val="0"/>
              </a:spcAft>
              <a:buClrTx/>
              <a:buSzTx/>
              <a:buFontTx/>
              <a:buNone/>
              <a:tabLst>
                <a:tab pos="457200" algn="l"/>
              </a:tabLst>
              <a:defRPr/>
            </a:pPr>
            <a:r>
              <a:rPr kumimoji="0" lang="sr-Latn-BA" sz="1800" b="0"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rPr>
              <a:t> </a:t>
            </a:r>
            <a:endParaRPr lang="en-US" dirty="0"/>
          </a:p>
        </p:txBody>
      </p:sp>
    </p:spTree>
    <p:extLst>
      <p:ext uri="{BB962C8B-B14F-4D97-AF65-F5344CB8AC3E}">
        <p14:creationId xmlns:p14="http://schemas.microsoft.com/office/powerpoint/2010/main" val="3732194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6C8110B-32DD-5B28-3977-2E1068AC799E}"/>
              </a:ext>
            </a:extLst>
          </p:cNvPr>
          <p:cNvSpPr txBox="1"/>
          <p:nvPr/>
        </p:nvSpPr>
        <p:spPr>
          <a:xfrm>
            <a:off x="265471" y="486697"/>
            <a:ext cx="9247238" cy="8217634"/>
          </a:xfrm>
          <a:prstGeom prst="rect">
            <a:avLst/>
          </a:prstGeom>
          <a:noFill/>
        </p:spPr>
        <p:txBody>
          <a:bodyPr wrap="square">
            <a:spAutoFit/>
          </a:bodyPr>
          <a:lstStyle/>
          <a:p>
            <a:r>
              <a:rPr kumimoji="0" lang="sr-Latn-BA" sz="4000" b="0" i="0" u="none" strike="noStrike" kern="1200" cap="none" spc="0" normalizeH="0" baseline="0" noProof="0" dirty="0">
                <a:ln>
                  <a:noFill/>
                </a:ln>
                <a:solidFill>
                  <a:srgbClr val="5FCBEF"/>
                </a:solidFill>
                <a:effectLst/>
                <a:uLnTx/>
                <a:uFillTx/>
                <a:latin typeface="Trebuchet MS" panose="020B0603020202020204"/>
                <a:ea typeface="+mj-ea"/>
                <a:cs typeface="+mj-cs"/>
              </a:rPr>
              <a:t>Pregovarački postupak bez objave obavještenja</a:t>
            </a:r>
            <a:endParaRPr lang="sr-Latn-BA" dirty="0">
              <a:latin typeface="Times New Roman" panose="02020603050405020304" pitchFamily="18" charset="0"/>
              <a:ea typeface="+mj-ea"/>
              <a:cs typeface="Times New Roman" panose="02020603050405020304" pitchFamily="18" charset="0"/>
            </a:endParaRPr>
          </a:p>
          <a:p>
            <a:endParaRPr lang="sr-Latn-BA" dirty="0">
              <a:latin typeface="Times New Roman" panose="02020603050405020304" pitchFamily="18" charset="0"/>
              <a:ea typeface="+mj-ea"/>
              <a:cs typeface="Times New Roman" panose="02020603050405020304" pitchFamily="18" charset="0"/>
            </a:endParaRPr>
          </a:p>
          <a:p>
            <a:r>
              <a:rPr lang="sr-Latn-BA" dirty="0">
                <a:latin typeface="Times New Roman" panose="02020603050405020304" pitchFamily="18" charset="0"/>
                <a:ea typeface="+mj-ea"/>
                <a:cs typeface="Times New Roman" panose="02020603050405020304" pitchFamily="18" charset="0"/>
              </a:rPr>
              <a:t>Akti za pokretanje javne nabavke putem Pregovaračkog postupka bez obajve obavještenja su:</a:t>
            </a:r>
          </a:p>
          <a:p>
            <a:endParaRPr lang="sr-Latn-BA" dirty="0">
              <a:latin typeface="Times New Roman" panose="02020603050405020304" pitchFamily="18" charset="0"/>
              <a:ea typeface="+mj-ea"/>
              <a:cs typeface="Times New Roman" panose="02020603050405020304" pitchFamily="18" charset="0"/>
            </a:endParaRPr>
          </a:p>
          <a:p>
            <a:pPr marL="285750" indent="-285750">
              <a:buFont typeface="Wingdings" panose="05000000000000000000" pitchFamily="2" charset="2"/>
              <a:buChar char="Ø"/>
            </a:pPr>
            <a:r>
              <a:rPr lang="sr-Latn-BA" dirty="0">
                <a:latin typeface="Times New Roman" panose="02020603050405020304" pitchFamily="18" charset="0"/>
                <a:ea typeface="+mj-ea"/>
                <a:cs typeface="Times New Roman" panose="02020603050405020304" pitchFamily="18" charset="0"/>
              </a:rPr>
              <a:t>Zahtjev za pokretanje postupka javne nabavke;</a:t>
            </a:r>
          </a:p>
          <a:p>
            <a:pPr marL="285750" indent="-285750">
              <a:buFont typeface="Wingdings" panose="05000000000000000000" pitchFamily="2" charset="2"/>
              <a:buChar char="Ø"/>
            </a:pPr>
            <a:r>
              <a:rPr lang="sr-Latn-BA" dirty="0">
                <a:latin typeface="Times New Roman" panose="02020603050405020304" pitchFamily="18" charset="0"/>
                <a:ea typeface="+mj-ea"/>
                <a:cs typeface="Times New Roman" panose="02020603050405020304" pitchFamily="18" charset="0"/>
              </a:rPr>
              <a:t>Odluka o pokretanju postupka javne nabavke;</a:t>
            </a:r>
          </a:p>
          <a:p>
            <a:pPr marL="285750" indent="-285750">
              <a:buFont typeface="Wingdings" panose="05000000000000000000" pitchFamily="2" charset="2"/>
              <a:buChar char="Ø"/>
            </a:pPr>
            <a:r>
              <a:rPr lang="sr-Latn-BA" dirty="0">
                <a:latin typeface="Times New Roman" panose="02020603050405020304" pitchFamily="18" charset="0"/>
                <a:ea typeface="+mj-ea"/>
                <a:cs typeface="Times New Roman" panose="02020603050405020304" pitchFamily="18" charset="0"/>
              </a:rPr>
              <a:t>Odluka o imenovanju komisije;</a:t>
            </a:r>
          </a:p>
          <a:p>
            <a:pPr marL="285750" indent="-285750">
              <a:buFont typeface="Wingdings" panose="05000000000000000000" pitchFamily="2" charset="2"/>
              <a:buChar char="Ø"/>
            </a:pPr>
            <a:r>
              <a:rPr lang="sr-Latn-BA" dirty="0">
                <a:latin typeface="Times New Roman" panose="02020603050405020304" pitchFamily="18" charset="0"/>
                <a:ea typeface="+mj-ea"/>
                <a:cs typeface="Times New Roman" panose="02020603050405020304" pitchFamily="18" charset="0"/>
              </a:rPr>
              <a:t>Poslovnik o radu komisije;</a:t>
            </a:r>
          </a:p>
          <a:p>
            <a:pPr marL="285750" indent="-285750">
              <a:buFont typeface="Wingdings" panose="05000000000000000000" pitchFamily="2" charset="2"/>
              <a:buChar char="Ø"/>
            </a:pPr>
            <a:r>
              <a:rPr lang="sr-Latn-BA" dirty="0">
                <a:latin typeface="Times New Roman" panose="02020603050405020304" pitchFamily="18" charset="0"/>
                <a:ea typeface="+mj-ea"/>
                <a:cs typeface="Times New Roman" panose="02020603050405020304" pitchFamily="18" charset="0"/>
              </a:rPr>
              <a:t>Izjave o nepristrasnosti;</a:t>
            </a:r>
          </a:p>
          <a:p>
            <a:pPr marL="285750" indent="-285750">
              <a:buFont typeface="Wingdings" panose="05000000000000000000" pitchFamily="2" charset="2"/>
              <a:buChar char="Ø"/>
            </a:pPr>
            <a:r>
              <a:rPr lang="sr-Latn-BA" dirty="0">
                <a:latin typeface="Times New Roman" panose="02020603050405020304" pitchFamily="18" charset="0"/>
                <a:ea typeface="+mj-ea"/>
                <a:cs typeface="Times New Roman" panose="02020603050405020304" pitchFamily="18" charset="0"/>
              </a:rPr>
              <a:t>Tenderska dokumentacija;</a:t>
            </a:r>
          </a:p>
          <a:p>
            <a:pPr marL="285750" indent="-285750">
              <a:buFont typeface="Wingdings" panose="05000000000000000000" pitchFamily="2" charset="2"/>
              <a:buChar char="Ø"/>
            </a:pPr>
            <a:r>
              <a:rPr lang="sr-Latn-BA" dirty="0">
                <a:latin typeface="Times New Roman" panose="02020603050405020304" pitchFamily="18" charset="0"/>
                <a:ea typeface="+mj-ea"/>
                <a:cs typeface="Times New Roman" panose="02020603050405020304" pitchFamily="18" charset="0"/>
              </a:rPr>
              <a:t>Informacija o pokretanju postupka nabavke ;</a:t>
            </a:r>
          </a:p>
          <a:p>
            <a:pPr marL="285750" indent="-285750">
              <a:buFont typeface="Wingdings" panose="05000000000000000000" pitchFamily="2" charset="2"/>
              <a:buChar char="Ø"/>
            </a:pPr>
            <a:r>
              <a:rPr lang="sr-Latn-BA" dirty="0">
                <a:latin typeface="Times New Roman" panose="02020603050405020304" pitchFamily="18" charset="0"/>
                <a:ea typeface="+mj-ea"/>
                <a:cs typeface="Times New Roman" panose="02020603050405020304" pitchFamily="18" charset="0"/>
              </a:rPr>
              <a:t>Objava na sajt „Informacija o pokretnju postupka nabavke“;</a:t>
            </a:r>
          </a:p>
          <a:p>
            <a:pPr marL="285750" indent="-285750">
              <a:buFont typeface="Wingdings" panose="05000000000000000000" pitchFamily="2" charset="2"/>
              <a:buChar char="Ø"/>
            </a:pPr>
            <a:r>
              <a:rPr lang="sr-Latn-BA" dirty="0">
                <a:latin typeface="Times New Roman" panose="02020603050405020304" pitchFamily="18" charset="0"/>
                <a:ea typeface="+mj-ea"/>
                <a:cs typeface="Times New Roman" panose="02020603050405020304" pitchFamily="18" charset="0"/>
              </a:rPr>
              <a:t>Poziv (Dopis) Kandidatu za zahtjev za učešće i obavještenje o nabavci.</a:t>
            </a:r>
          </a:p>
          <a:p>
            <a:pPr marL="285750" indent="-285750">
              <a:buFont typeface="Wingdings" panose="05000000000000000000" pitchFamily="2" charset="2"/>
              <a:buChar char="Ø"/>
            </a:pPr>
            <a:endParaRPr lang="sr-Latn-BA" dirty="0">
              <a:latin typeface="Times New Roman" panose="02020603050405020304" pitchFamily="18" charset="0"/>
              <a:ea typeface="+mj-ea"/>
              <a:cs typeface="Times New Roman" panose="02020603050405020304" pitchFamily="18" charset="0"/>
            </a:endParaRPr>
          </a:p>
          <a:p>
            <a:endParaRPr lang="sr-Latn-BA" sz="4900" dirty="0">
              <a:solidFill>
                <a:srgbClr val="5FCBEF"/>
              </a:solidFill>
              <a:latin typeface="Times New Roman" panose="02020603050405020304" pitchFamily="18" charset="0"/>
              <a:ea typeface="+mj-ea"/>
              <a:cs typeface="Times New Roman" panose="02020603050405020304" pitchFamily="18" charset="0"/>
            </a:endParaRPr>
          </a:p>
          <a:p>
            <a:endParaRPr lang="sr-Latn-BA" sz="4900" dirty="0">
              <a:latin typeface="Trebuchet MS" panose="020B0603020202020204"/>
              <a:ea typeface="+mj-ea"/>
              <a:cs typeface="+mj-cs"/>
            </a:endParaRPr>
          </a:p>
          <a:p>
            <a:endParaRPr lang="sr-Latn-BA" sz="4900" dirty="0">
              <a:solidFill>
                <a:srgbClr val="5FCBEF"/>
              </a:solidFill>
              <a:latin typeface="Trebuchet MS" panose="020B0603020202020204"/>
              <a:ea typeface="+mj-ea"/>
              <a:cs typeface="+mj-cs"/>
            </a:endParaRPr>
          </a:p>
          <a:p>
            <a:endParaRPr lang="sr-Latn-BA" sz="4900" dirty="0">
              <a:solidFill>
                <a:srgbClr val="5FCBEF"/>
              </a:solidFill>
              <a:latin typeface="Trebuchet MS" panose="020B0603020202020204"/>
              <a:ea typeface="+mj-ea"/>
              <a:cs typeface="+mj-cs"/>
            </a:endParaRPr>
          </a:p>
          <a:p>
            <a:endParaRPr lang="en-US" dirty="0"/>
          </a:p>
        </p:txBody>
      </p:sp>
    </p:spTree>
    <p:extLst>
      <p:ext uri="{BB962C8B-B14F-4D97-AF65-F5344CB8AC3E}">
        <p14:creationId xmlns:p14="http://schemas.microsoft.com/office/powerpoint/2010/main" val="3678168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5C057-96F9-0B4B-9980-E5B3E99D3933}"/>
              </a:ext>
            </a:extLst>
          </p:cNvPr>
          <p:cNvSpPr>
            <a:spLocks noGrp="1"/>
          </p:cNvSpPr>
          <p:nvPr>
            <p:ph type="title"/>
          </p:nvPr>
        </p:nvSpPr>
        <p:spPr>
          <a:xfrm>
            <a:off x="265471" y="609599"/>
            <a:ext cx="9822426" cy="7502013"/>
          </a:xfrm>
        </p:spPr>
        <p:txBody>
          <a:bodyPr>
            <a:normAutofit/>
          </a:bodyPr>
          <a:lstStyle/>
          <a:p>
            <a:r>
              <a:rPr lang="sr-Latn-BA" sz="1800" b="1" dirty="0">
                <a:solidFill>
                  <a:schemeClr val="tx1"/>
                </a:solidFill>
                <a:effectLst/>
                <a:latin typeface="Times New Roman" panose="02020603050405020304" pitchFamily="18" charset="0"/>
                <a:ea typeface="Times New Roman" panose="02020603050405020304" pitchFamily="18" charset="0"/>
              </a:rPr>
              <a:t>Predmet: </a:t>
            </a:r>
            <a:r>
              <a:rPr lang="sr-Latn-BA" sz="1800" dirty="0">
                <a:solidFill>
                  <a:schemeClr val="tx1"/>
                </a:solidFill>
                <a:effectLst/>
                <a:latin typeface="Times New Roman" panose="02020603050405020304" pitchFamily="18" charset="0"/>
                <a:ea typeface="Times New Roman" panose="02020603050405020304" pitchFamily="18" charset="0"/>
              </a:rPr>
              <a:t>Informacija o pregovaračkom postupku bez objave obavještenja o nabavci</a:t>
            </a:r>
            <a:br>
              <a:rPr lang="sr-Latn-BA" sz="1800" dirty="0">
                <a:solidFill>
                  <a:schemeClr val="tx1"/>
                </a:solidFill>
                <a:effectLst/>
                <a:latin typeface="Times New Roman" panose="02020603050405020304" pitchFamily="18" charset="0"/>
                <a:ea typeface="Times New Roman" panose="02020603050405020304" pitchFamily="18" charset="0"/>
              </a:rPr>
            </a:br>
            <a:r>
              <a:rPr lang="sr-Latn-BA" sz="1800" dirty="0">
                <a:solidFill>
                  <a:schemeClr val="tx1"/>
                </a:solidFill>
                <a:effectLst/>
                <a:latin typeface="Times New Roman" panose="02020603050405020304" pitchFamily="18" charset="0"/>
                <a:ea typeface="Times New Roman" panose="02020603050405020304" pitchFamily="18" charset="0"/>
              </a:rPr>
              <a:t> </a:t>
            </a:r>
            <a:br>
              <a:rPr lang="sr-Latn-BA" sz="1800" dirty="0">
                <a:solidFill>
                  <a:schemeClr val="tx1"/>
                </a:solidFill>
                <a:latin typeface="Times New Roman" panose="02020603050405020304" pitchFamily="18" charset="0"/>
                <a:ea typeface="Times New Roman" panose="02020603050405020304" pitchFamily="18" charset="0"/>
              </a:rPr>
            </a:br>
            <a: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t>Poštovani,     </a:t>
            </a:r>
            <a:b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br>
            <a:b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br>
            <a:r>
              <a:rPr lang="sr-Latn-BA" sz="1800" dirty="0">
                <a:solidFill>
                  <a:schemeClr val="tx1"/>
                </a:solidFill>
                <a:effectLst/>
                <a:latin typeface="Times New Roman" panose="02020603050405020304" pitchFamily="18" charset="0"/>
                <a:ea typeface="Times New Roman" panose="02020603050405020304" pitchFamily="18" charset="0"/>
              </a:rPr>
              <a:t>U skladu sa odredbama člana 28. stav (5) Zakona o javnim nabavkama i Modela standardne tenderske dokumentacije za ugovore o javnoj nabavci robe, pregovarački postupak bez objave obavještenja, obavještavamo vas da ________________________namjerava provesti pregovarački postupak bez</a:t>
            </a:r>
            <a:br>
              <a:rPr lang="sr-Latn-BA" sz="1800" dirty="0">
                <a:solidFill>
                  <a:schemeClr val="tx1"/>
                </a:solidFill>
                <a:effectLst/>
                <a:latin typeface="Times New Roman" panose="02020603050405020304" pitchFamily="18" charset="0"/>
                <a:ea typeface="Times New Roman" panose="02020603050405020304" pitchFamily="18" charset="0"/>
              </a:rPr>
            </a:br>
            <a:r>
              <a:rPr lang="sr-Latn-BA" sz="1800" dirty="0">
                <a:solidFill>
                  <a:schemeClr val="tx1"/>
                </a:solidFill>
                <a:effectLst/>
                <a:latin typeface="Times New Roman" panose="02020603050405020304" pitchFamily="18" charset="0"/>
                <a:ea typeface="Times New Roman" panose="02020603050405020304" pitchFamily="18" charset="0"/>
              </a:rPr>
              <a:t>                                     (naziv ugovornog organa)</a:t>
            </a:r>
            <a:br>
              <a:rPr lang="sr-Latn-BA" sz="1800" dirty="0">
                <a:solidFill>
                  <a:schemeClr val="tx1"/>
                </a:solidFill>
                <a:effectLst/>
                <a:latin typeface="Times New Roman" panose="02020603050405020304" pitchFamily="18" charset="0"/>
                <a:ea typeface="Times New Roman" panose="02020603050405020304" pitchFamily="18" charset="0"/>
              </a:rPr>
            </a:br>
            <a:r>
              <a:rPr lang="sr-Latn-BA" sz="1800" dirty="0">
                <a:solidFill>
                  <a:schemeClr val="tx1"/>
                </a:solidFill>
                <a:effectLst/>
                <a:latin typeface="Times New Roman" panose="02020603050405020304" pitchFamily="18" charset="0"/>
                <a:ea typeface="Times New Roman" panose="02020603050405020304" pitchFamily="18" charset="0"/>
              </a:rPr>
              <a:t>objavljivanja obavještenja o nabavci u skladu sa odredbom člana 21. pod d) za nabavku _____________od proizvođača__________sa ponuđačem____________.</a:t>
            </a:r>
            <a:br>
              <a:rPr lang="en-US" sz="1800" dirty="0">
                <a:solidFill>
                  <a:schemeClr val="tx1"/>
                </a:solidFill>
                <a:effectLst/>
                <a:latin typeface="Times New Roman" panose="02020603050405020304" pitchFamily="18" charset="0"/>
                <a:ea typeface="Times New Roman" panose="02020603050405020304" pitchFamily="18" charset="0"/>
              </a:rPr>
            </a:br>
            <a:br>
              <a:rPr lang="en-US" sz="1800" dirty="0">
                <a:solidFill>
                  <a:schemeClr val="tx1"/>
                </a:solidFill>
                <a:effectLst/>
                <a:latin typeface="Times New Roman" panose="02020603050405020304" pitchFamily="18" charset="0"/>
                <a:ea typeface="Times New Roman" panose="02020603050405020304" pitchFamily="18" charset="0"/>
              </a:rPr>
            </a:br>
            <a:br>
              <a:rPr lang="sr-Latn-BA" sz="1800" dirty="0">
                <a:solidFill>
                  <a:schemeClr val="tx1"/>
                </a:solidFill>
                <a:effectLst/>
                <a:latin typeface="Times New Roman" panose="02020603050405020304" pitchFamily="18" charset="0"/>
                <a:ea typeface="Times New Roman" panose="02020603050405020304" pitchFamily="18" charset="0"/>
              </a:rPr>
            </a:br>
            <a:r>
              <a:rPr lang="sr-Latn-BA" sz="1800" dirty="0">
                <a:solidFill>
                  <a:schemeClr val="tx1"/>
                </a:solidFill>
                <a:effectLst/>
                <a:latin typeface="Times New Roman" panose="02020603050405020304" pitchFamily="18" charset="0"/>
                <a:ea typeface="Times New Roman" panose="02020603050405020304" pitchFamily="18" charset="0"/>
              </a:rPr>
              <a:t>Sva zainteresovana lica mogu izvršiti uvid u tendersku dokumentaiju za navedenu nabavku u prostorijama Ugovornog organa svakim radnim danom do petka 10.05.2024. godine, u periodu od 07:30h do  15:30h, uz prethodnu najavu na kontakt, broj: 051/222-150, odnosno na adresu elektronske pošte kontakt osoba Ugovornog organa i to: ________________.</a:t>
            </a:r>
            <a:br>
              <a:rPr lang="en-US" sz="1800" dirty="0">
                <a:solidFill>
                  <a:schemeClr val="tx1"/>
                </a:solidFill>
                <a:effectLst/>
                <a:latin typeface="Times New Roman" panose="02020603050405020304" pitchFamily="18" charset="0"/>
                <a:ea typeface="Times New Roman" panose="02020603050405020304" pitchFamily="18" charset="0"/>
              </a:rPr>
            </a:br>
            <a:br>
              <a:rPr lang="sr-Latn-BA" sz="1800" dirty="0">
                <a:solidFill>
                  <a:schemeClr val="tx1"/>
                </a:solidFill>
                <a:effectLst/>
                <a:latin typeface="Times New Roman" panose="02020603050405020304" pitchFamily="18" charset="0"/>
                <a:ea typeface="Times New Roman" panose="02020603050405020304" pitchFamily="18" charset="0"/>
              </a:rPr>
            </a:br>
            <a:r>
              <a:rPr lang="sr-Latn-BA" sz="1800" dirty="0">
                <a:solidFill>
                  <a:schemeClr val="tx1"/>
                </a:solidFill>
                <a:effectLst/>
                <a:latin typeface="Times New Roman" panose="02020603050405020304" pitchFamily="18" charset="0"/>
                <a:ea typeface="Times New Roman" panose="02020603050405020304" pitchFamily="18" charset="0"/>
              </a:rPr>
              <a:t>                                                                                                                                </a:t>
            </a:r>
            <a:br>
              <a:rPr lang="sr-Latn-BA" sz="1800" dirty="0">
                <a:solidFill>
                  <a:schemeClr val="tx1"/>
                </a:solidFill>
                <a:effectLst/>
                <a:latin typeface="Times New Roman" panose="02020603050405020304" pitchFamily="18" charset="0"/>
                <a:ea typeface="Times New Roman" panose="02020603050405020304" pitchFamily="18" charset="0"/>
              </a:rPr>
            </a:br>
            <a:r>
              <a:rPr lang="sr-Latn-BA" sz="1800" dirty="0">
                <a:solidFill>
                  <a:schemeClr val="tx1"/>
                </a:solidFill>
                <a:effectLst/>
                <a:latin typeface="Times New Roman" panose="02020603050405020304" pitchFamily="18" charset="0"/>
                <a:ea typeface="Times New Roman" panose="02020603050405020304" pitchFamily="18" charset="0"/>
              </a:rPr>
              <a:t>                                                                                                                DIREKOTOR</a:t>
            </a:r>
            <a:br>
              <a:rPr lang="sr-Latn-BA" sz="1800" dirty="0">
                <a:solidFill>
                  <a:schemeClr val="tx1"/>
                </a:solidFill>
                <a:effectLst/>
                <a:latin typeface="Times New Roman" panose="02020603050405020304" pitchFamily="18" charset="0"/>
                <a:ea typeface="Times New Roman" panose="02020603050405020304" pitchFamily="18" charset="0"/>
              </a:rPr>
            </a:br>
            <a:r>
              <a:rPr lang="sr-Latn-BA" sz="1800" dirty="0">
                <a:solidFill>
                  <a:schemeClr val="tx1"/>
                </a:solidFill>
                <a:effectLst/>
                <a:latin typeface="Times New Roman" panose="02020603050405020304" pitchFamily="18" charset="0"/>
                <a:ea typeface="Times New Roman" panose="02020603050405020304" pitchFamily="18" charset="0"/>
              </a:rPr>
              <a:t>                                                                                                                 ___________</a:t>
            </a:r>
            <a:endParaRPr lang="en-US" sz="1800" dirty="0">
              <a:solidFill>
                <a:schemeClr val="tx1"/>
              </a:solidFill>
            </a:endParaRPr>
          </a:p>
        </p:txBody>
      </p:sp>
    </p:spTree>
    <p:extLst>
      <p:ext uri="{BB962C8B-B14F-4D97-AF65-F5344CB8AC3E}">
        <p14:creationId xmlns:p14="http://schemas.microsoft.com/office/powerpoint/2010/main" val="1639256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15DF064-673D-B1A8-3355-319E8217A02E}"/>
              </a:ext>
            </a:extLst>
          </p:cNvPr>
          <p:cNvPicPr>
            <a:picLocks noChangeAspect="1"/>
          </p:cNvPicPr>
          <p:nvPr/>
        </p:nvPicPr>
        <p:blipFill>
          <a:blip r:embed="rId2"/>
          <a:stretch>
            <a:fillRect/>
          </a:stretch>
        </p:blipFill>
        <p:spPr>
          <a:xfrm>
            <a:off x="324465" y="20967"/>
            <a:ext cx="10066539" cy="6173355"/>
          </a:xfrm>
          <a:prstGeom prst="rect">
            <a:avLst/>
          </a:prstGeom>
        </p:spPr>
      </p:pic>
    </p:spTree>
    <p:extLst>
      <p:ext uri="{BB962C8B-B14F-4D97-AF65-F5344CB8AC3E}">
        <p14:creationId xmlns:p14="http://schemas.microsoft.com/office/powerpoint/2010/main" val="2386655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4D928-1BA8-E0E5-CE92-59BF4B779F25}"/>
              </a:ext>
            </a:extLst>
          </p:cNvPr>
          <p:cNvSpPr>
            <a:spLocks noGrp="1"/>
          </p:cNvSpPr>
          <p:nvPr>
            <p:ph type="title"/>
          </p:nvPr>
        </p:nvSpPr>
        <p:spPr/>
        <p:txBody>
          <a:bodyPr/>
          <a:lstStyle/>
          <a:p>
            <a:r>
              <a:rPr kumimoji="0" lang="sr-Latn-BA" sz="4000" b="0" i="0" u="none" strike="noStrike" kern="1200" cap="none" spc="0" normalizeH="0" baseline="0" noProof="0" dirty="0">
                <a:ln>
                  <a:noFill/>
                </a:ln>
                <a:solidFill>
                  <a:srgbClr val="5FCBEF"/>
                </a:solidFill>
                <a:effectLst/>
                <a:uLnTx/>
                <a:uFillTx/>
                <a:latin typeface="Trebuchet MS" panose="020B0603020202020204"/>
                <a:ea typeface="+mj-ea"/>
                <a:cs typeface="+mj-cs"/>
              </a:rPr>
              <a:t>Pregovarački postupak bez objave obavještenja</a:t>
            </a:r>
            <a:endParaRPr lang="en-US" dirty="0"/>
          </a:p>
        </p:txBody>
      </p:sp>
      <p:sp>
        <p:nvSpPr>
          <p:cNvPr id="3" name="Text Placeholder 2">
            <a:extLst>
              <a:ext uri="{FF2B5EF4-FFF2-40B4-BE49-F238E27FC236}">
                <a16:creationId xmlns:a16="http://schemas.microsoft.com/office/drawing/2014/main" id="{AEA2345F-A3D1-3A90-6E8A-55A889B5E6F7}"/>
              </a:ext>
            </a:extLst>
          </p:cNvPr>
          <p:cNvSpPr>
            <a:spLocks noGrp="1"/>
          </p:cNvSpPr>
          <p:nvPr>
            <p:ph type="body" idx="1"/>
          </p:nvPr>
        </p:nvSpPr>
        <p:spPr/>
        <p:txBody>
          <a:bodyPr/>
          <a:lstStyle/>
          <a:p>
            <a:r>
              <a:rPr lang="sr-Latn-BA" dirty="0"/>
              <a:t>I </a:t>
            </a:r>
            <a:r>
              <a:rPr lang="sr-Latn-BA" dirty="0">
                <a:latin typeface="Times New Roman" panose="02020603050405020304" pitchFamily="18" charset="0"/>
                <a:cs typeface="Times New Roman" panose="02020603050405020304" pitchFamily="18" charset="0"/>
              </a:rPr>
              <a:t>FAZA</a:t>
            </a:r>
            <a:endParaRPr lang="en-US" dirty="0">
              <a:latin typeface="Times New Roman" panose="02020603050405020304" pitchFamily="18"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77739924-3A74-43B3-27F0-7EAAD08CF3D8}"/>
              </a:ext>
            </a:extLst>
          </p:cNvPr>
          <p:cNvSpPr>
            <a:spLocks noGrp="1"/>
          </p:cNvSpPr>
          <p:nvPr>
            <p:ph sz="half" idx="2"/>
          </p:nvPr>
        </p:nvSpPr>
        <p:spPr>
          <a:xfrm>
            <a:off x="675746" y="2737245"/>
            <a:ext cx="2775378" cy="3304117"/>
          </a:xfrm>
        </p:spPr>
        <p:txBody>
          <a:bodyPr/>
          <a:lstStyle/>
          <a:p>
            <a:pPr>
              <a:buFont typeface="Wingdings" panose="05000000000000000000" pitchFamily="2" charset="2"/>
              <a:buChar char="Ø"/>
            </a:pPr>
            <a:r>
              <a:rPr lang="sr-Latn-BA" dirty="0"/>
              <a:t>Zapisnik o pregledu zahtjeva za učešće</a:t>
            </a:r>
          </a:p>
          <a:p>
            <a:pPr>
              <a:buFont typeface="Wingdings" panose="05000000000000000000" pitchFamily="2" charset="2"/>
              <a:buChar char="Ø"/>
            </a:pPr>
            <a:r>
              <a:rPr lang="sr-Latn-BA" dirty="0">
                <a:latin typeface="Times New Roman" panose="02020603050405020304" pitchFamily="18" charset="0"/>
                <a:cs typeface="Times New Roman" panose="02020603050405020304" pitchFamily="18" charset="0"/>
              </a:rPr>
              <a:t>Preporuka</a:t>
            </a:r>
            <a:r>
              <a:rPr lang="sr-Latn-BA" dirty="0"/>
              <a:t> Komisije</a:t>
            </a:r>
          </a:p>
          <a:p>
            <a:pPr>
              <a:buFont typeface="Wingdings" panose="05000000000000000000" pitchFamily="2" charset="2"/>
              <a:buChar char="Ø"/>
            </a:pPr>
            <a:r>
              <a:rPr lang="sr-Latn-BA" dirty="0"/>
              <a:t>Odluka o rezultatima pretkvalifikacije</a:t>
            </a:r>
          </a:p>
          <a:p>
            <a:pPr>
              <a:buFont typeface="Wingdings" panose="05000000000000000000" pitchFamily="2" charset="2"/>
              <a:buChar char="Ø"/>
            </a:pPr>
            <a:r>
              <a:rPr lang="sr-Latn-BA" dirty="0"/>
              <a:t>Kandidatu poziv za dostavu zahtjeva za II fazu;</a:t>
            </a:r>
            <a:endParaRPr lang="en-US" dirty="0"/>
          </a:p>
        </p:txBody>
      </p:sp>
      <p:sp>
        <p:nvSpPr>
          <p:cNvPr id="5" name="Text Placeholder 4">
            <a:extLst>
              <a:ext uri="{FF2B5EF4-FFF2-40B4-BE49-F238E27FC236}">
                <a16:creationId xmlns:a16="http://schemas.microsoft.com/office/drawing/2014/main" id="{6ED87BDD-A2B9-4927-90DC-41D162C69811}"/>
              </a:ext>
            </a:extLst>
          </p:cNvPr>
          <p:cNvSpPr>
            <a:spLocks noGrp="1"/>
          </p:cNvSpPr>
          <p:nvPr>
            <p:ph type="body" sz="quarter" idx="3"/>
          </p:nvPr>
        </p:nvSpPr>
        <p:spPr>
          <a:xfrm>
            <a:off x="3937819" y="1930400"/>
            <a:ext cx="1406212" cy="806845"/>
          </a:xfrm>
        </p:spPr>
        <p:txBody>
          <a:bodyPr/>
          <a:lstStyle/>
          <a:p>
            <a:r>
              <a:rPr lang="sr-Latn-BA" dirty="0"/>
              <a:t>II </a:t>
            </a:r>
            <a:r>
              <a:rPr lang="sr-Latn-BA" dirty="0">
                <a:latin typeface="Times New Roman" panose="02020603050405020304" pitchFamily="18" charset="0"/>
                <a:cs typeface="Times New Roman" panose="02020603050405020304" pitchFamily="18" charset="0"/>
              </a:rPr>
              <a:t>FAZA</a:t>
            </a:r>
            <a:endParaRPr lang="en-US" dirty="0">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05459619-E08A-E8B7-4C3E-B307652A8A41}"/>
              </a:ext>
            </a:extLst>
          </p:cNvPr>
          <p:cNvSpPr>
            <a:spLocks noGrp="1"/>
          </p:cNvSpPr>
          <p:nvPr>
            <p:ph sz="quarter" idx="4"/>
          </p:nvPr>
        </p:nvSpPr>
        <p:spPr>
          <a:xfrm>
            <a:off x="3652437" y="2737245"/>
            <a:ext cx="2291163" cy="3304117"/>
          </a:xfrm>
        </p:spPr>
        <p:txBody>
          <a:bodyPr/>
          <a:lstStyle/>
          <a:p>
            <a:r>
              <a:rPr lang="sr-Latn-BA" dirty="0"/>
              <a:t>Zapisnik o </a:t>
            </a:r>
            <a:r>
              <a:rPr lang="sr-Latn-BA" dirty="0">
                <a:latin typeface="Times New Roman" panose="02020603050405020304" pitchFamily="18" charset="0"/>
                <a:cs typeface="Times New Roman" panose="02020603050405020304" pitchFamily="18" charset="0"/>
              </a:rPr>
              <a:t>pregledu</a:t>
            </a:r>
            <a:r>
              <a:rPr lang="sr-Latn-BA" dirty="0"/>
              <a:t> početne ponude</a:t>
            </a:r>
          </a:p>
          <a:p>
            <a:r>
              <a:rPr lang="sr-Latn-BA" dirty="0"/>
              <a:t>Ponuđaču poziv na pregovore</a:t>
            </a: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sr-Latn-BA"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Zapisnik sa pregovora;</a:t>
            </a: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sr-Latn-BA"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Ponuđaču poziv za dostavu konačne ponude</a:t>
            </a:r>
          </a:p>
          <a:p>
            <a:pPr marL="0" indent="0">
              <a:buNone/>
            </a:pPr>
            <a:endParaRPr lang="en-US" dirty="0"/>
          </a:p>
        </p:txBody>
      </p:sp>
      <p:sp>
        <p:nvSpPr>
          <p:cNvPr id="8" name="TextBox 7">
            <a:extLst>
              <a:ext uri="{FF2B5EF4-FFF2-40B4-BE49-F238E27FC236}">
                <a16:creationId xmlns:a16="http://schemas.microsoft.com/office/drawing/2014/main" id="{AAA6078B-285E-5696-5A66-660688020C1F}"/>
              </a:ext>
            </a:extLst>
          </p:cNvPr>
          <p:cNvSpPr txBox="1"/>
          <p:nvPr/>
        </p:nvSpPr>
        <p:spPr>
          <a:xfrm>
            <a:off x="6680533" y="2643850"/>
            <a:ext cx="2467154" cy="2010807"/>
          </a:xfrm>
          <a:prstGeom prst="rect">
            <a:avLst/>
          </a:prstGeom>
          <a:noFill/>
        </p:spPr>
        <p:txBody>
          <a:bodyPr wrap="square">
            <a:spAutoFit/>
          </a:bodyPr>
          <a:lstStyle/>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sr-Latn-BA"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Zapisnik o </a:t>
            </a:r>
            <a:r>
              <a:rPr kumimoji="0" lang="sr-Latn-BA" sz="18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pregledu</a:t>
            </a:r>
            <a:r>
              <a:rPr kumimoji="0" lang="sr-Latn-BA"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konačne ponude;</a:t>
            </a: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sr-Latn-BA"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Preporuka o dodjeli Ugovora; </a:t>
            </a: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sr-Latn-BA"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Izvještaj o postupku nabavke;</a:t>
            </a:r>
          </a:p>
        </p:txBody>
      </p:sp>
      <p:sp>
        <p:nvSpPr>
          <p:cNvPr id="10" name="TextBox 9">
            <a:extLst>
              <a:ext uri="{FF2B5EF4-FFF2-40B4-BE49-F238E27FC236}">
                <a16:creationId xmlns:a16="http://schemas.microsoft.com/office/drawing/2014/main" id="{AC88CD8C-1E2B-C8D1-DC82-7D5B5C3761D0}"/>
              </a:ext>
            </a:extLst>
          </p:cNvPr>
          <p:cNvSpPr txBox="1"/>
          <p:nvPr/>
        </p:nvSpPr>
        <p:spPr>
          <a:xfrm>
            <a:off x="7064478" y="2160984"/>
            <a:ext cx="1406212" cy="461665"/>
          </a:xfrm>
          <a:prstGeom prst="rect">
            <a:avLst/>
          </a:prstGeom>
          <a:noFill/>
        </p:spPr>
        <p:txBody>
          <a:bodyPr wrap="square">
            <a:spAutoFit/>
          </a:bodyPr>
          <a:lstStyle/>
          <a:p>
            <a:pPr marL="0" marR="0" lvl="0" indent="0" algn="l" defTabSz="457200" rtl="0" eaLnBrk="1" fontAlgn="auto" latinLnBrk="0" hangingPunct="1">
              <a:lnSpc>
                <a:spcPct val="100000"/>
              </a:lnSpc>
              <a:spcBef>
                <a:spcPts val="1000"/>
              </a:spcBef>
              <a:spcAft>
                <a:spcPts val="0"/>
              </a:spcAft>
              <a:buClr>
                <a:srgbClr val="5FCBEF"/>
              </a:buClr>
              <a:buSzPct val="80000"/>
              <a:buFont typeface="Wingdings 3" charset="2"/>
              <a:buNone/>
              <a:tabLst/>
              <a:defRPr/>
            </a:pPr>
            <a:r>
              <a:rPr kumimoji="0" lang="sr-Latn-BA"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III </a:t>
            </a:r>
            <a:r>
              <a:rPr kumimoji="0" lang="sr-Latn-BA" sz="24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FAZA</a:t>
            </a:r>
          </a:p>
        </p:txBody>
      </p:sp>
    </p:spTree>
    <p:extLst>
      <p:ext uri="{BB962C8B-B14F-4D97-AF65-F5344CB8AC3E}">
        <p14:creationId xmlns:p14="http://schemas.microsoft.com/office/powerpoint/2010/main" val="3801871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E3208-04AB-D336-237D-E05C75C22621}"/>
              </a:ext>
            </a:extLst>
          </p:cNvPr>
          <p:cNvSpPr>
            <a:spLocks noGrp="1"/>
          </p:cNvSpPr>
          <p:nvPr>
            <p:ph type="title"/>
          </p:nvPr>
        </p:nvSpPr>
        <p:spPr>
          <a:xfrm>
            <a:off x="132736" y="609599"/>
            <a:ext cx="9822426" cy="4257369"/>
          </a:xfrm>
        </p:spPr>
        <p:txBody>
          <a:bodyPr>
            <a:normAutofit fontScale="90000"/>
          </a:bodyPr>
          <a:lstStyle/>
          <a:p>
            <a:r>
              <a:rPr lang="sr-Latn-BA" sz="2000" b="1" dirty="0">
                <a:solidFill>
                  <a:schemeClr val="tx1"/>
                </a:solidFill>
                <a:latin typeface="Times New Roman" panose="02020603050405020304" pitchFamily="18" charset="0"/>
                <a:cs typeface="Times New Roman" panose="02020603050405020304" pitchFamily="18" charset="0"/>
              </a:rPr>
              <a:t>Nakon porvedene sve tri faze javne nabavke Pregovaračkog psotupka bez objave obavještenja Ugvorni organ tj. Komisija Ugovornog organa priprema dalje akte i to:</a:t>
            </a:r>
            <a:br>
              <a:rPr lang="sr-Latn-BA" sz="2000" b="1" dirty="0">
                <a:solidFill>
                  <a:schemeClr val="tx1"/>
                </a:solidFill>
                <a:latin typeface="Times New Roman" panose="02020603050405020304" pitchFamily="18" charset="0"/>
                <a:cs typeface="Times New Roman" panose="02020603050405020304" pitchFamily="18" charset="0"/>
              </a:rPr>
            </a:br>
            <a:br>
              <a:rPr lang="sr-Latn-BA" sz="2000" dirty="0">
                <a:solidFill>
                  <a:schemeClr val="tx1"/>
                </a:solidFill>
                <a:latin typeface="Times New Roman" panose="02020603050405020304" pitchFamily="18" charset="0"/>
                <a:cs typeface="Times New Roman" panose="02020603050405020304" pitchFamily="18" charset="0"/>
              </a:rPr>
            </a:br>
            <a:r>
              <a:rPr lang="sr-Latn-BA" sz="2000" dirty="0">
                <a:solidFill>
                  <a:schemeClr val="tx1"/>
                </a:solidFill>
                <a:latin typeface="Times New Roman" panose="02020603050405020304" pitchFamily="18" charset="0"/>
                <a:cs typeface="Times New Roman" panose="02020603050405020304" pitchFamily="18" charset="0"/>
              </a:rPr>
              <a:t>- Odluka o izboru najpovoljnijeg ponuđača;</a:t>
            </a:r>
            <a:br>
              <a:rPr lang="sr-Latn-BA" sz="2000" dirty="0">
                <a:solidFill>
                  <a:schemeClr val="tx1"/>
                </a:solidFill>
                <a:latin typeface="Times New Roman" panose="02020603050405020304" pitchFamily="18" charset="0"/>
                <a:cs typeface="Times New Roman" panose="02020603050405020304" pitchFamily="18" charset="0"/>
              </a:rPr>
            </a:br>
            <a:r>
              <a:rPr lang="sr-Latn-BA" sz="2000" dirty="0">
                <a:solidFill>
                  <a:schemeClr val="tx1"/>
                </a:solidFill>
                <a:latin typeface="Times New Roman" panose="02020603050405020304" pitchFamily="18" charset="0"/>
                <a:cs typeface="Times New Roman" panose="02020603050405020304" pitchFamily="18" charset="0"/>
              </a:rPr>
              <a:t>- Dostava Odluke o izboru najpovoljnijeg ponuđača izabranom Ponuđaču;</a:t>
            </a:r>
            <a:br>
              <a:rPr lang="sr-Latn-BA" sz="2000" dirty="0">
                <a:solidFill>
                  <a:schemeClr val="tx1"/>
                </a:solidFill>
                <a:latin typeface="Times New Roman" panose="02020603050405020304" pitchFamily="18" charset="0"/>
                <a:cs typeface="Times New Roman" panose="02020603050405020304" pitchFamily="18" charset="0"/>
              </a:rPr>
            </a:br>
            <a:r>
              <a:rPr lang="sr-Latn-BA" sz="2000" dirty="0">
                <a:solidFill>
                  <a:schemeClr val="tx1"/>
                </a:solidFill>
                <a:latin typeface="Times New Roman" panose="02020603050405020304" pitchFamily="18" charset="0"/>
                <a:cs typeface="Times New Roman" panose="02020603050405020304" pitchFamily="18" charset="0"/>
              </a:rPr>
              <a:t>- Odluku o izboru najpovljnijeg ponuđača Ugovrni organ objavljuje na svojo internet stranici.</a:t>
            </a:r>
            <a:br>
              <a:rPr lang="sr-Latn-BA" sz="2000" dirty="0">
                <a:solidFill>
                  <a:schemeClr val="tx1"/>
                </a:solidFill>
                <a:latin typeface="Times New Roman" panose="02020603050405020304" pitchFamily="18" charset="0"/>
                <a:cs typeface="Times New Roman" panose="02020603050405020304" pitchFamily="18" charset="0"/>
              </a:rPr>
            </a:br>
            <a:br>
              <a:rPr lang="sr-Latn-BA" sz="2000" dirty="0">
                <a:solidFill>
                  <a:schemeClr val="tx1"/>
                </a:solidFill>
                <a:latin typeface="Times New Roman" panose="02020603050405020304" pitchFamily="18" charset="0"/>
                <a:cs typeface="Times New Roman" panose="02020603050405020304" pitchFamily="18" charset="0"/>
              </a:rPr>
            </a:br>
            <a:br>
              <a:rPr lang="sr-Latn-BA" sz="2000" dirty="0">
                <a:solidFill>
                  <a:schemeClr val="tx1"/>
                </a:solidFill>
                <a:latin typeface="Times New Roman" panose="02020603050405020304" pitchFamily="18" charset="0"/>
                <a:cs typeface="Times New Roman" panose="02020603050405020304" pitchFamily="18" charset="0"/>
              </a:rPr>
            </a:br>
            <a:r>
              <a:rPr lang="sr-Latn-BA" sz="2000" dirty="0">
                <a:solidFill>
                  <a:schemeClr val="tx1"/>
                </a:solidFill>
                <a:latin typeface="Times New Roman" panose="02020603050405020304" pitchFamily="18" charset="0"/>
                <a:cs typeface="Times New Roman" panose="02020603050405020304" pitchFamily="18" charset="0"/>
              </a:rPr>
              <a:t>* Nakon roka od 15 dana na Odluku o izboru najpovoljnijeg ponuđača Ugovorni organ dodjeljuje Ugovor izabranom ponuđaču.</a:t>
            </a:r>
            <a:br>
              <a:rPr lang="sr-Latn-BA" sz="2000" dirty="0">
                <a:solidFill>
                  <a:schemeClr val="tx1"/>
                </a:solidFill>
                <a:latin typeface="Times New Roman" panose="02020603050405020304" pitchFamily="18" charset="0"/>
                <a:cs typeface="Times New Roman" panose="02020603050405020304" pitchFamily="18" charset="0"/>
              </a:rPr>
            </a:br>
            <a:br>
              <a:rPr lang="sr-Latn-BA" sz="2000" dirty="0">
                <a:solidFill>
                  <a:schemeClr val="tx1"/>
                </a:solidFill>
                <a:latin typeface="Times New Roman" panose="02020603050405020304" pitchFamily="18" charset="0"/>
                <a:cs typeface="Times New Roman" panose="02020603050405020304" pitchFamily="18" charset="0"/>
              </a:rPr>
            </a:br>
            <a:r>
              <a:rPr lang="sr-Latn-BA" sz="2000" dirty="0">
                <a:solidFill>
                  <a:schemeClr val="tx1"/>
                </a:solidFill>
                <a:latin typeface="Times New Roman" panose="02020603050405020304" pitchFamily="18" charset="0"/>
                <a:cs typeface="Times New Roman" panose="02020603050405020304" pitchFamily="18" charset="0"/>
              </a:rPr>
              <a:t>* Kada smo završili cijeli postupak i zaključili Ugovor dužni smo na Portalu javnih nabavki BiH kreirati Obavještenje   o dodjeli Ugovora najkasnije 30 dana od dana zaključivanja Ugovora ili Okvirnog sporazuma. (član. 74. ZJN)</a:t>
            </a:r>
            <a:br>
              <a:rPr lang="sr-Latn-BA" sz="2000" dirty="0">
                <a:solidFill>
                  <a:schemeClr val="tx1"/>
                </a:solidFill>
                <a:latin typeface="Times New Roman" panose="02020603050405020304" pitchFamily="18" charset="0"/>
                <a:cs typeface="Times New Roman" panose="02020603050405020304" pitchFamily="18" charset="0"/>
              </a:rPr>
            </a:br>
            <a:br>
              <a:rPr lang="sr-Latn-BA" sz="2000" dirty="0">
                <a:solidFill>
                  <a:schemeClr val="tx1"/>
                </a:solidFill>
                <a:latin typeface="Times New Roman" panose="02020603050405020304" pitchFamily="18" charset="0"/>
                <a:cs typeface="Times New Roman" panose="02020603050405020304" pitchFamily="18" charset="0"/>
              </a:rPr>
            </a:br>
            <a:br>
              <a:rPr lang="sr-Latn-BA" sz="1800" dirty="0">
                <a:solidFill>
                  <a:schemeClr val="tx1"/>
                </a:solidFill>
                <a:latin typeface="Times New Roman" panose="02020603050405020304" pitchFamily="18" charset="0"/>
                <a:cs typeface="Times New Roman" panose="02020603050405020304" pitchFamily="18" charset="0"/>
              </a:rPr>
            </a:br>
            <a:br>
              <a:rPr lang="sr-Latn-BA" sz="1800" dirty="0">
                <a:solidFill>
                  <a:schemeClr val="tx1"/>
                </a:solidFill>
                <a:latin typeface="Times New Roman" panose="02020603050405020304" pitchFamily="18" charset="0"/>
                <a:cs typeface="Times New Roman" panose="02020603050405020304" pitchFamily="18" charset="0"/>
              </a:rPr>
            </a:br>
            <a:br>
              <a:rPr lang="sr-Latn-BA" sz="1800" dirty="0">
                <a:solidFill>
                  <a:schemeClr val="tx1"/>
                </a:solidFill>
                <a:latin typeface="Times New Roman" panose="02020603050405020304" pitchFamily="18" charset="0"/>
                <a:cs typeface="Times New Roman" panose="02020603050405020304" pitchFamily="18" charset="0"/>
              </a:rPr>
            </a:br>
            <a:br>
              <a:rPr lang="sr-Latn-BA" sz="1800" dirty="0">
                <a:solidFill>
                  <a:schemeClr val="tx1"/>
                </a:solidFill>
                <a:latin typeface="Times New Roman" panose="02020603050405020304" pitchFamily="18" charset="0"/>
                <a:cs typeface="Times New Roman" panose="02020603050405020304" pitchFamily="18" charset="0"/>
              </a:rPr>
            </a:br>
            <a:br>
              <a:rPr lang="sr-Latn-BA" sz="1800" dirty="0">
                <a:solidFill>
                  <a:schemeClr val="tx1"/>
                </a:solidFill>
                <a:latin typeface="Times New Roman" panose="02020603050405020304" pitchFamily="18" charset="0"/>
                <a:cs typeface="Times New Roman" panose="02020603050405020304" pitchFamily="18" charset="0"/>
              </a:rPr>
            </a:br>
            <a:br>
              <a:rPr lang="sr-Latn-BA" sz="1800" dirty="0">
                <a:solidFill>
                  <a:schemeClr val="tx1"/>
                </a:solidFill>
                <a:latin typeface="Times New Roman" panose="02020603050405020304" pitchFamily="18" charset="0"/>
                <a:cs typeface="Times New Roman" panose="02020603050405020304" pitchFamily="18" charset="0"/>
              </a:rPr>
            </a:br>
            <a:br>
              <a:rPr lang="sr-Latn-BA" sz="1800" dirty="0">
                <a:solidFill>
                  <a:schemeClr val="tx1"/>
                </a:solidFill>
                <a:latin typeface="Times New Roman" panose="02020603050405020304" pitchFamily="18" charset="0"/>
                <a:cs typeface="Times New Roman" panose="02020603050405020304" pitchFamily="18" charset="0"/>
              </a:rPr>
            </a:br>
            <a:br>
              <a:rPr lang="sr-Latn-BA" sz="1800" dirty="0">
                <a:solidFill>
                  <a:schemeClr val="tx1"/>
                </a:solidFill>
                <a:latin typeface="Times New Roman" panose="02020603050405020304" pitchFamily="18" charset="0"/>
                <a:cs typeface="Times New Roman" panose="02020603050405020304" pitchFamily="18" charset="0"/>
              </a:rPr>
            </a:br>
            <a:br>
              <a:rPr lang="sr-Latn-BA" sz="1800" dirty="0">
                <a:solidFill>
                  <a:schemeClr val="tx1"/>
                </a:solidFill>
                <a:latin typeface="Times New Roman" panose="02020603050405020304" pitchFamily="18" charset="0"/>
                <a:cs typeface="Times New Roman" panose="02020603050405020304" pitchFamily="18" charset="0"/>
              </a:rPr>
            </a:br>
            <a:endParaRPr lang="en-US" sz="1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8464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5C5C3-4F03-0066-83E0-99592B613924}"/>
              </a:ext>
            </a:extLst>
          </p:cNvPr>
          <p:cNvSpPr>
            <a:spLocks noGrp="1"/>
          </p:cNvSpPr>
          <p:nvPr>
            <p:ph type="title"/>
          </p:nvPr>
        </p:nvSpPr>
        <p:spPr>
          <a:xfrm>
            <a:off x="442453" y="653845"/>
            <a:ext cx="9173496" cy="4655574"/>
          </a:xfrm>
        </p:spPr>
        <p:txBody>
          <a:bodyPr>
            <a:normAutofit fontScale="90000"/>
          </a:bodyPr>
          <a:lstStyle/>
          <a:p>
            <a:pPr marL="0" marR="0" lvl="0" indent="0" defTabSz="457200" rtl="0" eaLnBrk="1" fontAlgn="auto" latinLnBrk="0" hangingPunct="1">
              <a:lnSpc>
                <a:spcPct val="100000"/>
              </a:lnSpc>
              <a:spcBef>
                <a:spcPts val="1000"/>
              </a:spcBef>
              <a:spcAft>
                <a:spcPts val="0"/>
              </a:spcAft>
              <a:buClr>
                <a:srgbClr val="5FCBEF"/>
              </a:buClr>
              <a:buSzPct val="80000"/>
              <a:buFont typeface="Wingdings 3" charset="2"/>
              <a:buNone/>
              <a:tabLst/>
              <a:defRPr/>
            </a:pPr>
            <a:r>
              <a:rPr kumimoji="0" lang="sr-Latn-BA" sz="4000" b="0" i="0" u="none" strike="noStrike" kern="1200" cap="none" spc="0" normalizeH="0" baseline="0" noProof="0" dirty="0">
                <a:ln>
                  <a:noFill/>
                </a:ln>
                <a:solidFill>
                  <a:srgbClr val="0070C0"/>
                </a:solidFill>
                <a:effectLst/>
                <a:uLnTx/>
                <a:uFillTx/>
                <a:latin typeface="Trebuchet MS" panose="020B0603020202020204"/>
                <a:ea typeface="+mj-ea"/>
                <a:cs typeface="+mj-cs"/>
              </a:rPr>
              <a:t>Pregovarački postupak sa objavom obavještenja</a:t>
            </a:r>
            <a:br>
              <a:rPr kumimoji="0" lang="sr-Latn-BA" sz="4000" b="0" i="0" u="none" strike="noStrike" kern="1200" cap="none" spc="0" normalizeH="0" baseline="0" noProof="0" dirty="0">
                <a:ln>
                  <a:noFill/>
                </a:ln>
                <a:solidFill>
                  <a:srgbClr val="0070C0"/>
                </a:solidFill>
                <a:effectLst/>
                <a:uLnTx/>
                <a:uFillTx/>
                <a:latin typeface="Trebuchet MS" panose="020B0603020202020204"/>
                <a:ea typeface="+mj-ea"/>
                <a:cs typeface="+mj-cs"/>
              </a:rPr>
            </a:br>
            <a:br>
              <a:rPr kumimoji="0" lang="sr-Latn-BA" sz="4000" b="0" i="0" u="none" strike="noStrike" kern="1200" cap="none" spc="0" normalizeH="0" baseline="0" noProof="0" dirty="0">
                <a:ln>
                  <a:noFill/>
                </a:ln>
                <a:solidFill>
                  <a:srgbClr val="2E83C3">
                    <a:lumMod val="75000"/>
                  </a:srgbClr>
                </a:solidFill>
                <a:effectLst/>
                <a:uLnTx/>
                <a:uFillTx/>
                <a:latin typeface="Trebuchet MS" panose="020B0603020202020204"/>
                <a:ea typeface="+mj-ea"/>
                <a:cs typeface="+mj-cs"/>
              </a:rPr>
            </a:br>
            <a:r>
              <a:rPr kumimoji="0" lang="sr-Latn-BA" sz="2000" b="0" i="0" u="none" strike="noStrike" kern="1200" cap="none" spc="0" normalizeH="0" baseline="0" noProof="0" dirty="0">
                <a:ln>
                  <a:noFill/>
                </a:ln>
                <a:solidFill>
                  <a:srgbClr val="00000A"/>
                </a:solidFill>
                <a:uLnTx/>
                <a:uFillTx/>
                <a:latin typeface="Times New Roman" panose="02020603050405020304" pitchFamily="18" charset="0"/>
                <a:cs typeface="+mj-cs"/>
              </a:rPr>
              <a:t>P</a:t>
            </a:r>
            <a:r>
              <a:rPr lang="sr-Latn-BA" sz="2000" dirty="0">
                <a:solidFill>
                  <a:srgbClr val="00000A"/>
                </a:solidFill>
                <a:effectLst/>
                <a:latin typeface="Times New Roman" panose="02020603050405020304" pitchFamily="18" charset="0"/>
                <a:ea typeface="Times New Roman" panose="02020603050405020304" pitchFamily="18" charset="0"/>
              </a:rPr>
              <a:t>regovarački postupak sa objavom obavještenja  je postupak u kojem ugovorni organ pregovara o uslovima ugovora s jednim ili više pozvanih ponuđača.</a:t>
            </a:r>
            <a:br>
              <a:rPr lang="sr-Latn-BA" sz="2000" dirty="0">
                <a:solidFill>
                  <a:srgbClr val="00000A"/>
                </a:solidFill>
                <a:effectLst/>
                <a:latin typeface="Times New Roman" panose="02020603050405020304" pitchFamily="18" charset="0"/>
                <a:ea typeface="Times New Roman" panose="02020603050405020304" pitchFamily="18" charset="0"/>
              </a:rPr>
            </a:br>
            <a:br>
              <a:rPr lang="sr-Latn-BA" sz="2000" dirty="0">
                <a:solidFill>
                  <a:srgbClr val="00000A"/>
                </a:solidFill>
                <a:effectLst/>
                <a:latin typeface="Times New Roman" panose="02020603050405020304" pitchFamily="18" charset="0"/>
                <a:ea typeface="Times New Roman" panose="02020603050405020304" pitchFamily="18" charset="0"/>
              </a:rPr>
            </a:br>
            <a:r>
              <a:rPr kumimoji="0" lang="sr-Latn-BA" sz="2000" b="1"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mn-ea"/>
                <a:cs typeface="Times New Roman" panose="02020603050405020304" pitchFamily="18" charset="0"/>
              </a:rPr>
              <a:t>Pregovarački postupak sa objavom obavještenja o nabavci je postupak koji se sastoji od tri faze i to:</a:t>
            </a:r>
            <a:br>
              <a:rPr kumimoji="0" lang="sr-Latn-BA" sz="2000" b="1"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mn-ea"/>
                <a:cs typeface="Times New Roman" panose="02020603050405020304" pitchFamily="18" charset="0"/>
              </a:rPr>
            </a:br>
            <a:br>
              <a:rPr kumimoji="0" lang="sr-Latn-BA" sz="2000" b="1"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mn-ea"/>
                <a:cs typeface="Times New Roman" panose="02020603050405020304" pitchFamily="18" charset="0"/>
              </a:rPr>
            </a:br>
            <a:r>
              <a:rPr kumimoji="0" lang="sr-Latn-BA"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mn-ea"/>
                <a:cs typeface="Times New Roman" panose="02020603050405020304" pitchFamily="18" charset="0"/>
              </a:rPr>
              <a:t>I FAZA – </a:t>
            </a:r>
            <a:r>
              <a:rPr kumimoji="0" lang="sr-Latn-BA" sz="2000" b="1"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mn-ea"/>
                <a:cs typeface="Times New Roman" panose="02020603050405020304" pitchFamily="18" charset="0"/>
              </a:rPr>
              <a:t>Pretkvalifikacija</a:t>
            </a:r>
            <a:r>
              <a:rPr kumimoji="0" lang="sr-Latn-BA"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mn-ea"/>
                <a:cs typeface="Times New Roman" panose="02020603050405020304" pitchFamily="18" charset="0"/>
              </a:rPr>
              <a:t>;</a:t>
            </a:r>
            <a:br>
              <a:rPr kumimoji="0" lang="sr-Latn-BA"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mn-ea"/>
                <a:cs typeface="Times New Roman" panose="02020603050405020304" pitchFamily="18" charset="0"/>
              </a:rPr>
            </a:br>
            <a:r>
              <a:rPr kumimoji="0" lang="sr-Latn-BA"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mn-ea"/>
                <a:cs typeface="Times New Roman" panose="02020603050405020304" pitchFamily="18" charset="0"/>
              </a:rPr>
              <a:t>II FAZA – </a:t>
            </a:r>
            <a:r>
              <a:rPr kumimoji="0" lang="sr-Latn-BA" sz="2000" b="1"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Poziv da dostavljanje početnih ponuda i pregovaaranje;</a:t>
            </a:r>
            <a:br>
              <a:rPr kumimoji="0" lang="sr-Latn-BA"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mn-ea"/>
                <a:cs typeface="Times New Roman" panose="02020603050405020304" pitchFamily="18" charset="0"/>
              </a:rPr>
            </a:br>
            <a:r>
              <a:rPr kumimoji="0" lang="sr-Latn-BA"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mn-ea"/>
                <a:cs typeface="Times New Roman" panose="02020603050405020304" pitchFamily="18" charset="0"/>
              </a:rPr>
              <a:t>III FAZA – </a:t>
            </a:r>
            <a:r>
              <a:rPr kumimoji="0" lang="sr-Latn-BA" sz="2000" b="1"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Poziv za dostavljanje i ocjenjivanje konačnih ponuda</a:t>
            </a:r>
            <a:r>
              <a:rPr kumimoji="0" lang="sr-Latn-BA"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mn-ea"/>
                <a:cs typeface="Times New Roman" panose="02020603050405020304" pitchFamily="18" charset="0"/>
              </a:rPr>
              <a:t>.</a:t>
            </a:r>
            <a:br>
              <a:rPr kumimoji="0" lang="sr-Latn-BA"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mn-ea"/>
                <a:cs typeface="Times New Roman" panose="02020603050405020304" pitchFamily="18" charset="0"/>
              </a:rPr>
            </a:br>
            <a:r>
              <a:rPr lang="sr-Latn-BA" sz="2000" dirty="0">
                <a:solidFill>
                  <a:srgbClr val="00000A"/>
                </a:solidFill>
                <a:effectLst/>
                <a:latin typeface="Times New Roman" panose="02020603050405020304" pitchFamily="18" charset="0"/>
                <a:ea typeface="Times New Roman" panose="02020603050405020304" pitchFamily="18" charset="0"/>
              </a:rPr>
              <a:t> </a:t>
            </a:r>
            <a:br>
              <a:rPr lang="sr-Latn-BA" sz="2000" dirty="0">
                <a:solidFill>
                  <a:srgbClr val="00000A"/>
                </a:solidFill>
                <a:effectLst/>
                <a:latin typeface="Times New Roman" panose="02020603050405020304" pitchFamily="18" charset="0"/>
                <a:ea typeface="Times New Roman" panose="02020603050405020304" pitchFamily="18" charset="0"/>
              </a:rPr>
            </a:br>
            <a:endParaRPr lang="en-US" sz="2000" dirty="0"/>
          </a:p>
        </p:txBody>
      </p:sp>
    </p:spTree>
    <p:extLst>
      <p:ext uri="{BB962C8B-B14F-4D97-AF65-F5344CB8AC3E}">
        <p14:creationId xmlns:p14="http://schemas.microsoft.com/office/powerpoint/2010/main" val="11378074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CF34C-20BD-AA7F-3883-77FBB6F250CA}"/>
              </a:ext>
            </a:extLst>
          </p:cNvPr>
          <p:cNvSpPr>
            <a:spLocks noGrp="1"/>
          </p:cNvSpPr>
          <p:nvPr>
            <p:ph type="title"/>
          </p:nvPr>
        </p:nvSpPr>
        <p:spPr>
          <a:xfrm>
            <a:off x="677333" y="609600"/>
            <a:ext cx="8879621" cy="6115666"/>
          </a:xfrm>
        </p:spPr>
        <p:txBody>
          <a:bodyPr>
            <a:normAutofit fontScale="90000"/>
          </a:bodyPr>
          <a:lstStyle/>
          <a:p>
            <a:pPr>
              <a:spcBef>
                <a:spcPts val="0"/>
              </a:spcBef>
              <a:tabLst>
                <a:tab pos="457200" algn="l"/>
              </a:tabLst>
            </a:pPr>
            <a:r>
              <a:rPr lang="sr-Latn-BA" sz="200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                                                                            Član 20.</a:t>
            </a:r>
            <a:br>
              <a:rPr lang="en-US" sz="2000" dirty="0">
                <a:effectLst/>
                <a:latin typeface="Times New Roman" panose="02020603050405020304" pitchFamily="18" charset="0"/>
                <a:ea typeface="Calibri" panose="020F0502020204030204" pitchFamily="34" charset="0"/>
                <a:cs typeface="Times New Roman" panose="02020603050405020304" pitchFamily="18" charset="0"/>
              </a:rPr>
            </a:b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sr-Latn-BA" sz="200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(Uslovi za primjenu pregovaračkog postupka s objavom obavještenja)</a:t>
            </a:r>
            <a:br>
              <a:rPr lang="sr-Latn-BA" sz="20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br>
            <a:br>
              <a:rPr lang="en-US" sz="2000" dirty="0">
                <a:effectLst/>
                <a:latin typeface="Times New Roman" panose="02020603050405020304" pitchFamily="18" charset="0"/>
                <a:ea typeface="Calibri" panose="020F0502020204030204" pitchFamily="34" charset="0"/>
                <a:cs typeface="Times New Roman" panose="02020603050405020304" pitchFamily="18" charset="0"/>
              </a:rPr>
            </a:br>
            <a:r>
              <a:rPr lang="sr-Latn-BA" sz="200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(1) Ugovor o javnoj nabavci robe, usluga ili radova može se dodijeliti u pregovaračkom postupku s objavom obavještenja:</a:t>
            </a:r>
            <a:br>
              <a:rPr lang="sr-Latn-BA" sz="200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2000" dirty="0">
                <a:effectLst/>
                <a:latin typeface="Times New Roman" panose="02020603050405020304" pitchFamily="18" charset="0"/>
                <a:ea typeface="Calibri" panose="020F0502020204030204" pitchFamily="34" charset="0"/>
                <a:cs typeface="Times New Roman" panose="02020603050405020304" pitchFamily="18" charset="0"/>
              </a:rPr>
            </a:br>
            <a:r>
              <a:rPr lang="sr-Latn-BA" sz="200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a) ako u otvorenom ili ograničenom postupku ili u postupku takmičarskog dijaloga dobije sve ponude koje ne ispunjavaju uslove kvalifikacije, a osnovni uslovi za dodjelu ugovora se nisu bitno promijenili, ugovorni organ nije obavezan ponovo objaviti obavještenje o nabavci, pod uslovom da pozove sve ponuđače, odnosno kandidate da otklone nedostatke u svojim ponudama, te svoje ponude učine prihvatljivim;</a:t>
            </a:r>
            <a:br>
              <a:rPr lang="sr-Latn-BA" sz="200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2000" dirty="0">
                <a:effectLst/>
                <a:latin typeface="Times New Roman" panose="02020603050405020304" pitchFamily="18" charset="0"/>
                <a:ea typeface="Calibri" panose="020F0502020204030204" pitchFamily="34" charset="0"/>
                <a:cs typeface="Times New Roman" panose="02020603050405020304" pitchFamily="18" charset="0"/>
              </a:rPr>
            </a:br>
            <a:r>
              <a:rPr lang="sr-Latn-BA" sz="200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b) u izuzetnim slučajevima, kada zbog prirode robe, usluga ili radova ili zbog rizika povezanih sa izvršavanjem predmeta nabavke nije moguće prethodno određivanje ukupne cijene.</a:t>
            </a:r>
            <a:br>
              <a:rPr lang="sr-Latn-BA" sz="200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2000" dirty="0">
                <a:effectLst/>
                <a:latin typeface="Times New Roman" panose="02020603050405020304" pitchFamily="18" charset="0"/>
                <a:ea typeface="Calibri" panose="020F0502020204030204" pitchFamily="34" charset="0"/>
                <a:cs typeface="Times New Roman" panose="02020603050405020304" pitchFamily="18" charset="0"/>
              </a:rPr>
            </a:br>
            <a:r>
              <a:rPr lang="sr-Latn-BA" sz="200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(2) Ugovor o javnoj nabavci usluga može se zaključiti u pregovaračkom postupku s objavom obavještenja ako su predmet nabavke intelektualne usluge, kao što je usluga projektovanja, i usluge iz Aneksa II. Dio A kategorije 6 ovog zakona čiji se opis predmeta nabavke ne može odrediti s dovoljnom preciznošću pa ugovor nije moguće zaključiti izborom najpovoljnije ponude u otvorenom ili ograničenom postupku nabavke.</a:t>
            </a:r>
            <a:br>
              <a:rPr lang="sr-Latn-BA" sz="200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20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3226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5064D-8AD6-F4FB-5005-9862D4D51E3F}"/>
              </a:ext>
            </a:extLst>
          </p:cNvPr>
          <p:cNvSpPr>
            <a:spLocks noGrp="1"/>
          </p:cNvSpPr>
          <p:nvPr>
            <p:ph type="title"/>
          </p:nvPr>
        </p:nvSpPr>
        <p:spPr>
          <a:xfrm>
            <a:off x="677334" y="609599"/>
            <a:ext cx="8805880" cy="5673214"/>
          </a:xfrm>
        </p:spPr>
        <p:txBody>
          <a:bodyPr>
            <a:normAutofit/>
          </a:bodyPr>
          <a:lstStyle/>
          <a:p>
            <a:b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br>
            <a:r>
              <a:rPr kumimoji="0" lang="sr-Latn-BA" sz="1800" b="0"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(3) Ugovor o javnoj nabavci radova može se zaključiti u pregovaračkom postupku s objavom obavještenja ako su predmet nabavke radovi koji se izvode isključivo u istraživačke, testne ili razvojne svrhe, a ne s ciljem sticanja dobiti ili povrata troškova istraživanja i razvoja.</a:t>
            </a:r>
            <a:br>
              <a:rPr kumimoji="0" lang="en-US" sz="1800" b="0" i="0" u="none" strike="noStrike" kern="1200" cap="none" spc="0" normalizeH="0" baseline="0" noProof="0" dirty="0">
                <a:ln>
                  <a:noFill/>
                </a:ln>
                <a:solidFill>
                  <a:srgbClr val="5FCBEF"/>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sr-Latn-BA" sz="1800" b="0" i="0" u="none" strike="noStrike" kern="1200" cap="none" spc="0" normalizeH="0" baseline="0" noProof="0" dirty="0">
                <a:ln>
                  <a:noFill/>
                </a:ln>
                <a:solidFill>
                  <a:srgbClr val="5FCBEF"/>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b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br>
            <a: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Svim kandidatima/ponuđačima postaviti iste zahtjeve i dati im iste informacije. Ugovorni organ dužan je voditi zapisnike o postupku pregovora sa svakim ponuđačem koji će potpisati obje strane nakon okončanih pregovora. Nijedna informacija koja se dobije od kandidata/ponuđača niti informacije o rješenjima koja su predložili kandidati/ponuđači ne mogu se otkriti trećim licima bez prethodne saglasnosti tog kandidata/ponuđača;</a:t>
            </a:r>
            <a:b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br>
            <a:b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f) pregovarati sa svakim kandidatom/ponuđačem posebno.</a:t>
            </a:r>
            <a:b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 na osnovu rezultata obavljenih pregovora, </a:t>
            </a:r>
            <a:r>
              <a:rPr kumimoji="0" lang="hr-BA"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učini dostupnom tendersku dokumentaciju na portalu javnih nabavki</a:t>
            </a:r>
            <a: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za konačnu ponudu i pozivati ponuđače da podnesu svoje konačne ponude;</a:t>
            </a:r>
            <a:b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 provesti javno otvaranje blagovremeno primljenih ponuda;</a:t>
            </a:r>
            <a:b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i) izabrati najuspješnijeg ponuđača, u skladu s kriterijima za dodjelu ugovora     utvrđenim u tenderskoj dokumentaciji;</a:t>
            </a:r>
            <a:b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j) objaviti obavještenje i dostaviti izvještaj Agenciji u skladu s članom 75. ovog zakona.</a:t>
            </a:r>
            <a:b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br>
            <a:endParaRPr lang="en-US" sz="1800" dirty="0"/>
          </a:p>
        </p:txBody>
      </p:sp>
    </p:spTree>
    <p:extLst>
      <p:ext uri="{BB962C8B-B14F-4D97-AF65-F5344CB8AC3E}">
        <p14:creationId xmlns:p14="http://schemas.microsoft.com/office/powerpoint/2010/main" val="13200081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A6E1A-68AA-A0F2-A1DD-45A223533769}"/>
              </a:ext>
            </a:extLst>
          </p:cNvPr>
          <p:cNvSpPr>
            <a:spLocks noGrp="1"/>
          </p:cNvSpPr>
          <p:nvPr>
            <p:ph type="title"/>
          </p:nvPr>
        </p:nvSpPr>
        <p:spPr>
          <a:xfrm>
            <a:off x="677333" y="609599"/>
            <a:ext cx="9233583" cy="7295535"/>
          </a:xfrm>
        </p:spPr>
        <p:txBody>
          <a:bodyPr>
            <a:noAutofit/>
          </a:bodyPr>
          <a:lstStyle/>
          <a:p>
            <a:pPr>
              <a:tabLst>
                <a:tab pos="457200" algn="l"/>
              </a:tabLst>
            </a:pPr>
            <a:r>
              <a:rPr lang="sr-Latn-BA" sz="180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Član</a:t>
            </a:r>
            <a:r>
              <a:rPr lang="en-US" sz="180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 27.</a:t>
            </a: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r>
              <a:rPr lang="sr-Latn-B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err="1">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Pregovarački</a:t>
            </a:r>
            <a:r>
              <a:rPr lang="en-US" sz="180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postupak</a:t>
            </a:r>
            <a:r>
              <a:rPr lang="en-US" sz="180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 s </a:t>
            </a:r>
            <a:r>
              <a:rPr lang="en-US" sz="1800" dirty="0" err="1">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objavom</a:t>
            </a:r>
            <a:r>
              <a:rPr lang="en-US" sz="180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obavještenja</a:t>
            </a:r>
            <a:r>
              <a:rPr lang="en-US" sz="180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 o </a:t>
            </a:r>
            <a:r>
              <a:rPr lang="en-US" sz="1800" dirty="0" err="1">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nabavci</a:t>
            </a:r>
            <a:r>
              <a:rPr lang="en-US" sz="180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r>
              <a:rPr lang="sr-Latn-BA" sz="180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r>
              <a:rPr lang="sr-Latn-BA"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 provođenju pregovaračkog postupka s objavom obavještenja o nabavci ugovorni organ dužan je:</a:t>
            </a:r>
            <a:b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lang="sr-Latn-BA"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 objaviti obavještenje o nabavci;</a:t>
            </a:r>
            <a:b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lang="sr-Latn-BA"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 kandidatima </a:t>
            </a:r>
            <a:r>
              <a:rPr lang="hr-BA"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učini pretkvalifikacionu dokumentaciju dostupnom na portalu javnih nabavki</a:t>
            </a:r>
            <a:r>
              <a:rPr lang="sr-Latn-BA"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lang="sr-Latn-BA"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 izvršiti provjeru kvalifikacija kandidata i o rezultatima kvalifikacija obavijestiti učesnike u postupku;</a:t>
            </a:r>
            <a:b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lang="sr-Latn-BA"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 istovremeno uputiti poziv izabranim kandidatima da učestvuju u pregovorima o tehničkim, ekonomskim, pravnim i drugim aspektima ugovora;</a:t>
            </a:r>
            <a:b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lang="hr-BA"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 uputiti kvalificiranim ponuđačima zahtjev za dostavljanje početne ponude;</a:t>
            </a:r>
            <a:br>
              <a:rPr lang="hr-BA"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lang="sr-Latn-BA"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lang="sr-Latn-BA" sz="180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r>
              <a:rPr lang="sr-Latn-BA"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02989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29B18-A205-A1F9-9726-76F62B474D9C}"/>
              </a:ext>
            </a:extLst>
          </p:cNvPr>
          <p:cNvSpPr>
            <a:spLocks noGrp="1"/>
          </p:cNvSpPr>
          <p:nvPr>
            <p:ph type="title"/>
          </p:nvPr>
        </p:nvSpPr>
        <p:spPr>
          <a:xfrm>
            <a:off x="749984" y="368710"/>
            <a:ext cx="8596668" cy="1561690"/>
          </a:xfrm>
        </p:spPr>
        <p:txBody>
          <a:bodyPr>
            <a:normAutofit fontScale="90000"/>
          </a:bodyPr>
          <a:lstStyle/>
          <a:p>
            <a:r>
              <a:rPr kumimoji="0" lang="sr-Latn-BA" sz="5400" b="0" i="0" u="none" strike="noStrike" kern="1200" cap="none" spc="0" normalizeH="0" baseline="0" noProof="0" dirty="0">
                <a:ln>
                  <a:noFill/>
                </a:ln>
                <a:solidFill>
                  <a:srgbClr val="5FCBEF"/>
                </a:solidFill>
                <a:effectLst/>
                <a:uLnTx/>
                <a:uFillTx/>
                <a:latin typeface="Trebuchet MS" panose="020B0603020202020204"/>
                <a:ea typeface="+mj-ea"/>
                <a:cs typeface="+mj-cs"/>
              </a:rPr>
              <a:t>Pregovarački postupak bez objave obavještenja</a:t>
            </a:r>
            <a:endParaRPr lang="en-US" dirty="0"/>
          </a:p>
        </p:txBody>
      </p:sp>
      <p:sp>
        <p:nvSpPr>
          <p:cNvPr id="3" name="Content Placeholder 2">
            <a:extLst>
              <a:ext uri="{FF2B5EF4-FFF2-40B4-BE49-F238E27FC236}">
                <a16:creationId xmlns:a16="http://schemas.microsoft.com/office/drawing/2014/main" id="{ECF8F389-AE51-CB81-FFB0-FF890ACD6776}"/>
              </a:ext>
            </a:extLst>
          </p:cNvPr>
          <p:cNvSpPr>
            <a:spLocks noGrp="1"/>
          </p:cNvSpPr>
          <p:nvPr>
            <p:ph idx="1"/>
          </p:nvPr>
        </p:nvSpPr>
        <p:spPr>
          <a:xfrm>
            <a:off x="749984" y="2131092"/>
            <a:ext cx="8596668" cy="3880773"/>
          </a:xfrm>
        </p:spPr>
        <p:txBody>
          <a:bodyPr/>
          <a:lstStyle/>
          <a:p>
            <a:pPr marL="0" indent="0" algn="just">
              <a:lnSpc>
                <a:spcPct val="107000"/>
              </a:lnSpc>
              <a:spcAft>
                <a:spcPts val="1000"/>
              </a:spcAft>
              <a:buNone/>
              <a:tabLst>
                <a:tab pos="457200" algn="l"/>
              </a:tabLst>
            </a:pPr>
            <a:r>
              <a:rPr lang="sr-Latn-BA" b="1" dirty="0">
                <a:latin typeface="Times New Roman" panose="02020603050405020304" pitchFamily="18" charset="0"/>
                <a:cs typeface="Times New Roman" panose="02020603050405020304" pitchFamily="18" charset="0"/>
              </a:rPr>
              <a:t>Član </a:t>
            </a:r>
            <a:r>
              <a:rPr lang="sr-Cyrl-BA" sz="1800" b="1"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sr-Latn-BA" b="1"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stav</a:t>
            </a:r>
            <a:r>
              <a:rPr lang="sr-Cyrl-BA" sz="1800" b="1"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 (6) </a:t>
            </a:r>
            <a:r>
              <a:rPr lang="sr-Latn-BA" sz="1800" b="1"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pod</a:t>
            </a:r>
            <a:r>
              <a:rPr lang="sr-Cyrl-BA" sz="1800" b="1"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sr-Latn-BA" b="1"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i</a:t>
            </a:r>
            <a:r>
              <a:rPr lang="sr-Cyrl-BA" sz="1800" b="1"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sr-Latn-BA" sz="1800" b="1"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ZJN</a:t>
            </a:r>
            <a:r>
              <a:rPr lang="sr-Cyrl-BA" sz="1800" b="1"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sr-Latn-BA" b="1" dirty="0">
              <a:latin typeface="Times New Roman" panose="02020603050405020304" pitchFamily="18" charset="0"/>
              <a:cs typeface="Times New Roman" panose="02020603050405020304" pitchFamily="18" charset="0"/>
            </a:endParaRPr>
          </a:p>
          <a:p>
            <a:pPr marL="0" indent="0" algn="just">
              <a:buNone/>
            </a:pPr>
            <a:r>
              <a:rPr lang="sr-Latn-BA" dirty="0">
                <a:latin typeface="Times New Roman" panose="02020603050405020304" pitchFamily="18" charset="0"/>
                <a:cs typeface="Times New Roman" panose="02020603050405020304" pitchFamily="18" charset="0"/>
              </a:rPr>
              <a:t>Pregovarački postupak je postupak u kojem ugovorni organ pregovara o uslovima ugovora s jednim ili više pozvanih ponuđača.</a:t>
            </a:r>
          </a:p>
          <a:p>
            <a:pPr marL="0" indent="0" algn="just">
              <a:buNone/>
            </a:pPr>
            <a:r>
              <a:rPr lang="sr-Latn-BA" dirty="0">
                <a:latin typeface="Times New Roman" panose="02020603050405020304" pitchFamily="18" charset="0"/>
                <a:cs typeface="Times New Roman" panose="02020603050405020304" pitchFamily="18" charset="0"/>
              </a:rPr>
              <a:t>Ovaj postupak može se provoditi sa i bez prethodnog objavljivanja  obavještenja o nabavci, isključivo prema uslovima utvrđenim Zakonom.</a:t>
            </a:r>
          </a:p>
          <a:p>
            <a:pPr marL="0" indent="0" algn="just">
              <a:buNone/>
            </a:pPr>
            <a:r>
              <a:rPr lang="sr-Latn-BA" b="1" dirty="0">
                <a:latin typeface="Times New Roman" panose="02020603050405020304" pitchFamily="18" charset="0"/>
                <a:cs typeface="Times New Roman" panose="02020603050405020304" pitchFamily="18" charset="0"/>
              </a:rPr>
              <a:t>Pregovarački postupak bez objave obavještenja o nabavci je postupak koji se sastoji od tri faze i to:</a:t>
            </a:r>
          </a:p>
          <a:p>
            <a:pPr algn="just">
              <a:buFont typeface="Arial" panose="020B0604020202020204" pitchFamily="34" charset="0"/>
              <a:buChar char="•"/>
            </a:pPr>
            <a:r>
              <a:rPr lang="sr-Latn-BA" dirty="0">
                <a:latin typeface="Times New Roman" panose="02020603050405020304" pitchFamily="18" charset="0"/>
                <a:cs typeface="Times New Roman" panose="02020603050405020304" pitchFamily="18" charset="0"/>
              </a:rPr>
              <a:t>I FAZA – pretkvalifikacija;</a:t>
            </a:r>
          </a:p>
          <a:p>
            <a:pPr algn="just">
              <a:buFont typeface="Arial" panose="020B0604020202020204" pitchFamily="34" charset="0"/>
              <a:buChar char="•"/>
            </a:pPr>
            <a:r>
              <a:rPr lang="sr-Latn-BA" dirty="0">
                <a:latin typeface="Times New Roman" panose="02020603050405020304" pitchFamily="18" charset="0"/>
                <a:cs typeface="Times New Roman" panose="02020603050405020304" pitchFamily="18" charset="0"/>
              </a:rPr>
              <a:t>II FAZA – dostavljanje početne ponude i pregovaranje;</a:t>
            </a:r>
          </a:p>
          <a:p>
            <a:pPr algn="just">
              <a:buFont typeface="Arial" panose="020B0604020202020204" pitchFamily="34" charset="0"/>
              <a:buChar char="•"/>
            </a:pPr>
            <a:r>
              <a:rPr lang="sr-Latn-BA" dirty="0">
                <a:latin typeface="Times New Roman" panose="02020603050405020304" pitchFamily="18" charset="0"/>
                <a:cs typeface="Times New Roman" panose="02020603050405020304" pitchFamily="18" charset="0"/>
              </a:rPr>
              <a:t>III FAZA – dostavljanje konačne ponude.</a:t>
            </a:r>
          </a:p>
          <a:p>
            <a:pPr marL="0" indent="0" algn="just">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05331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4C3F3-5B5C-FFC5-BABD-C300AC3F8508}"/>
              </a:ext>
            </a:extLst>
          </p:cNvPr>
          <p:cNvSpPr>
            <a:spLocks noGrp="1"/>
          </p:cNvSpPr>
          <p:nvPr>
            <p:ph type="title"/>
          </p:nvPr>
        </p:nvSpPr>
        <p:spPr>
          <a:xfrm>
            <a:off x="677334" y="609600"/>
            <a:ext cx="8596668" cy="3357716"/>
          </a:xfrm>
        </p:spPr>
        <p:txBody>
          <a:bodyPr>
            <a:noAutofit/>
          </a:bodyPr>
          <a:lstStyle/>
          <a:p>
            <a:pPr marL="285750" marR="0" lvl="0" indent="-285750"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sr-Latn-BA" sz="1800" b="1"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Akti za pokretanje javne nabavke putem Pregovaračkog postupka sa obajvom obavještenja su:</a:t>
            </a:r>
            <a:br>
              <a:rPr kumimoji="0" lang="sr-Latn-BA" sz="1800" b="1"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br>
            <a:br>
              <a:rPr kumimoji="0" lang="sr-Latn-BA" sz="1800" b="1"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br>
            <a: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 Zahtjev za pokretanje postupka javne nabavke;</a:t>
            </a:r>
            <a:b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br>
            <a: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 Odluka o pokretanju postupka javne nabavke;</a:t>
            </a:r>
            <a:b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br>
            <a: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 Odluka o imenovanju komisije;</a:t>
            </a:r>
            <a:b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br>
            <a: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 Poslovnik o radu komisije;</a:t>
            </a:r>
            <a:b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br>
            <a: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 Izjave o nepristrasnosti;</a:t>
            </a:r>
            <a:b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br>
            <a: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 Tenderska dokumentacije;</a:t>
            </a:r>
            <a:b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br>
            <a: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 Poziv za dostavljane zahtjeva za učešće objaviti na Portal JN BIH;</a:t>
            </a:r>
            <a:b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br>
            <a: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 </a:t>
            </a:r>
            <a: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Poziv Kandidatu za zahtjev za učešće i obavještenje o nabavci.</a:t>
            </a:r>
            <a:b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br>
            <a:b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br>
            <a:endParaRPr lang="en-US" sz="1800" dirty="0"/>
          </a:p>
        </p:txBody>
      </p:sp>
    </p:spTree>
    <p:extLst>
      <p:ext uri="{BB962C8B-B14F-4D97-AF65-F5344CB8AC3E}">
        <p14:creationId xmlns:p14="http://schemas.microsoft.com/office/powerpoint/2010/main" val="1232231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D24742ED-7E05-65C7-1577-EA80CFD0F7AA}"/>
              </a:ext>
            </a:extLst>
          </p:cNvPr>
          <p:cNvSpPr>
            <a:spLocks noGrp="1"/>
          </p:cNvSpPr>
          <p:nvPr>
            <p:ph type="title"/>
          </p:nvPr>
        </p:nvSpPr>
        <p:spPr>
          <a:xfrm rot="10800000" flipV="1">
            <a:off x="929148" y="5383159"/>
            <a:ext cx="8344853" cy="1002893"/>
          </a:xfrm>
        </p:spPr>
        <p:txBody>
          <a:bodyPr>
            <a:normAutofit fontScale="90000"/>
          </a:bodyPr>
          <a:lstStyle/>
          <a:p>
            <a:r>
              <a:rPr lang="sr-Latn-BA" sz="1800" b="1" dirty="0">
                <a:solidFill>
                  <a:schemeClr val="tx1"/>
                </a:solidFill>
                <a:latin typeface="Times New Roman" panose="02020603050405020304" pitchFamily="18" charset="0"/>
                <a:cs typeface="Times New Roman" panose="02020603050405020304" pitchFamily="18" charset="0"/>
              </a:rPr>
              <a:t>Napomena:</a:t>
            </a:r>
            <a:br>
              <a:rPr lang="sr-Latn-BA" sz="1800" dirty="0">
                <a:solidFill>
                  <a:schemeClr val="tx1"/>
                </a:solidFill>
                <a:latin typeface="Times New Roman" panose="02020603050405020304" pitchFamily="18" charset="0"/>
                <a:cs typeface="Times New Roman" panose="02020603050405020304" pitchFamily="18" charset="0"/>
              </a:rPr>
            </a:br>
            <a:r>
              <a:rPr lang="sr-Latn-BA" sz="1800" dirty="0">
                <a:solidFill>
                  <a:schemeClr val="tx1"/>
                </a:solidFill>
                <a:latin typeface="Times New Roman" panose="02020603050405020304" pitchFamily="18" charset="0"/>
                <a:cs typeface="Times New Roman" panose="02020603050405020304" pitchFamily="18" charset="0"/>
              </a:rPr>
              <a:t>* U Pregovaračkom postupku sa objavom obavještenja Ugovorni organ sve ostale rokove definiše sam u skladu sa dinamikom vođenja predmetnog postupka.</a:t>
            </a:r>
            <a:br>
              <a:rPr lang="sr-Latn-BA" sz="1800" dirty="0">
                <a:solidFill>
                  <a:schemeClr val="tx1"/>
                </a:solidFill>
                <a:latin typeface="Times New Roman" panose="02020603050405020304" pitchFamily="18" charset="0"/>
                <a:cs typeface="Times New Roman" panose="02020603050405020304" pitchFamily="18" charset="0"/>
              </a:rPr>
            </a:br>
            <a:br>
              <a:rPr lang="sr-Latn-BA" sz="1800" dirty="0">
                <a:solidFill>
                  <a:schemeClr val="tx1"/>
                </a:solidFill>
                <a:latin typeface="Times New Roman" panose="02020603050405020304" pitchFamily="18" charset="0"/>
                <a:cs typeface="Times New Roman" panose="02020603050405020304" pitchFamily="18" charset="0"/>
              </a:rPr>
            </a:br>
            <a:endParaRPr lang="en-US" sz="1800" dirty="0">
              <a:solidFill>
                <a:schemeClr val="tx1"/>
              </a:solidFill>
              <a:latin typeface="Times New Roman" panose="02020603050405020304" pitchFamily="18" charset="0"/>
              <a:cs typeface="Times New Roman" panose="02020603050405020304" pitchFamily="18" charset="0"/>
            </a:endParaRPr>
          </a:p>
        </p:txBody>
      </p:sp>
      <p:graphicFrame>
        <p:nvGraphicFramePr>
          <p:cNvPr id="8" name="Content Placeholder 7">
            <a:extLst>
              <a:ext uri="{FF2B5EF4-FFF2-40B4-BE49-F238E27FC236}">
                <a16:creationId xmlns:a16="http://schemas.microsoft.com/office/drawing/2014/main" id="{0FEE7565-C74C-A2B0-DAC3-B980364998A8}"/>
              </a:ext>
            </a:extLst>
          </p:cNvPr>
          <p:cNvGraphicFramePr>
            <a:graphicFrameLocks noGrp="1"/>
          </p:cNvGraphicFramePr>
          <p:nvPr>
            <p:ph idx="4294967295"/>
            <p:extLst>
              <p:ext uri="{D42A27DB-BD31-4B8C-83A1-F6EECF244321}">
                <p14:modId xmlns:p14="http://schemas.microsoft.com/office/powerpoint/2010/main" val="1030688383"/>
              </p:ext>
            </p:extLst>
          </p:nvPr>
        </p:nvGraphicFramePr>
        <p:xfrm>
          <a:off x="929148" y="1946787"/>
          <a:ext cx="8583561" cy="2945745"/>
        </p:xfrm>
        <a:graphic>
          <a:graphicData uri="http://schemas.openxmlformats.org/drawingml/2006/table">
            <a:tbl>
              <a:tblPr firstRow="1" firstCol="1" bandRow="1"/>
              <a:tblGrid>
                <a:gridCol w="3716716">
                  <a:extLst>
                    <a:ext uri="{9D8B030D-6E8A-4147-A177-3AD203B41FA5}">
                      <a16:colId xmlns:a16="http://schemas.microsoft.com/office/drawing/2014/main" val="337518215"/>
                    </a:ext>
                  </a:extLst>
                </a:gridCol>
                <a:gridCol w="2867181">
                  <a:extLst>
                    <a:ext uri="{9D8B030D-6E8A-4147-A177-3AD203B41FA5}">
                      <a16:colId xmlns:a16="http://schemas.microsoft.com/office/drawing/2014/main" val="1651786463"/>
                    </a:ext>
                  </a:extLst>
                </a:gridCol>
                <a:gridCol w="1999664">
                  <a:extLst>
                    <a:ext uri="{9D8B030D-6E8A-4147-A177-3AD203B41FA5}">
                      <a16:colId xmlns:a16="http://schemas.microsoft.com/office/drawing/2014/main" val="1062994318"/>
                    </a:ext>
                  </a:extLst>
                </a:gridCol>
              </a:tblGrid>
              <a:tr h="963784">
                <a:tc gridSpan="3">
                  <a:txBody>
                    <a:bodyPr/>
                    <a:lstStyle/>
                    <a:p>
                      <a:pPr algn="ctr">
                        <a:lnSpc>
                          <a:spcPct val="100000"/>
                        </a:lnSpc>
                        <a:spcAft>
                          <a:spcPts val="0"/>
                        </a:spcAft>
                      </a:pPr>
                      <a:endParaRPr lang="sr-Latn-BA" sz="1800" b="1" dirty="0">
                        <a:solidFill>
                          <a:srgbClr val="000000"/>
                        </a:solidFill>
                        <a:effectLst/>
                        <a:highlight>
                          <a:srgbClr val="B4C6E7"/>
                        </a:highligh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0000"/>
                        </a:lnSpc>
                        <a:spcAft>
                          <a:spcPts val="0"/>
                        </a:spcAft>
                      </a:pPr>
                      <a:r>
                        <a:rPr lang="en-US" sz="1800" b="1" dirty="0">
                          <a:solidFill>
                            <a:srgbClr val="000000"/>
                          </a:solidFill>
                          <a:effectLst/>
                          <a:highlight>
                            <a:srgbClr val="B4C6E7"/>
                          </a:highlight>
                          <a:latin typeface="Times New Roman" panose="02020603050405020304" pitchFamily="18" charset="0"/>
                          <a:ea typeface="Calibri" panose="020F0502020204030204" pitchFamily="34" charset="0"/>
                          <a:cs typeface="Times New Roman" panose="02020603050405020304" pitchFamily="18" charset="0"/>
                        </a:rPr>
                        <a:t>REDOVNI ROKOVI ZA PODNOŠENJE ZAHTJEVA ZA UČEŠĆE I PONUDA</a:t>
                      </a:r>
                      <a:endParaRPr lang="en-US" sz="1800" dirty="0">
                        <a:effectLst/>
                        <a:highlight>
                          <a:srgbClr val="B4C6E7"/>
                        </a:highligh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0000"/>
                        </a:lnSpc>
                        <a:spcAft>
                          <a:spcPts val="0"/>
                        </a:spcAft>
                      </a:pPr>
                      <a:r>
                        <a:rPr lang="en-US" sz="1800" b="1" dirty="0">
                          <a:solidFill>
                            <a:srgbClr val="000000"/>
                          </a:solidFill>
                          <a:effectLst/>
                          <a:highlight>
                            <a:srgbClr val="B4C6E7"/>
                          </a:highlight>
                          <a:latin typeface="Times New Roman" panose="02020603050405020304" pitchFamily="18" charset="0"/>
                          <a:ea typeface="Calibri" panose="020F0502020204030204" pitchFamily="34" charset="0"/>
                          <a:cs typeface="Times New Roman" panose="02020603050405020304" pitchFamily="18" charset="0"/>
                        </a:rPr>
                        <a:t>U PREGOVARAČKOM POSTUPKU SA OBJAVOM OBAVJEŠTENJA O NABAVCI</a:t>
                      </a:r>
                      <a:endParaRPr lang="en-US" sz="1800" dirty="0">
                        <a:effectLst/>
                        <a:highlight>
                          <a:srgbClr val="B4C6E7"/>
                        </a:highligh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27099894"/>
                  </a:ext>
                </a:extLst>
              </a:tr>
              <a:tr h="275081">
                <a:tc>
                  <a:txBody>
                    <a:bodyPr/>
                    <a:lstStyle/>
                    <a:p>
                      <a:pPr algn="ctr">
                        <a:lnSpc>
                          <a:spcPct val="100000"/>
                        </a:lnSpc>
                        <a:spcAft>
                          <a:spcPts val="0"/>
                        </a:spcAft>
                      </a:pPr>
                      <a:r>
                        <a:rPr lang="en-US" sz="18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endParaRPr lang="en-US" sz="1800">
                        <a:effectLst/>
                        <a:highlight>
                          <a:srgbClr val="DEEAF6"/>
                        </a:highligh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lgn="ctr">
                        <a:lnSpc>
                          <a:spcPct val="100000"/>
                        </a:lnSpc>
                        <a:spcAft>
                          <a:spcPts val="0"/>
                        </a:spcAft>
                      </a:pPr>
                      <a:r>
                        <a:rPr lang="en-US" sz="1800" b="1" dirty="0" err="1">
                          <a:solidFill>
                            <a:srgbClr val="000000"/>
                          </a:solidFill>
                          <a:effectLst/>
                          <a:highlight>
                            <a:srgbClr val="DEEAF6"/>
                          </a:highlight>
                          <a:latin typeface="Times New Roman" panose="02020603050405020304" pitchFamily="18" charset="0"/>
                          <a:ea typeface="Calibri" panose="020F0502020204030204" pitchFamily="34" charset="0"/>
                          <a:cs typeface="Times New Roman" panose="02020603050405020304" pitchFamily="18" charset="0"/>
                        </a:rPr>
                        <a:t>Zahtjev</a:t>
                      </a:r>
                      <a:r>
                        <a:rPr lang="en-US" sz="1800" b="1" dirty="0">
                          <a:solidFill>
                            <a:srgbClr val="000000"/>
                          </a:solidFill>
                          <a:effectLst/>
                          <a:highlight>
                            <a:srgbClr val="DEEAF6"/>
                          </a:highlight>
                          <a:latin typeface="Times New Roman" panose="02020603050405020304" pitchFamily="18" charset="0"/>
                          <a:ea typeface="Calibri" panose="020F0502020204030204" pitchFamily="34" charset="0"/>
                          <a:cs typeface="Times New Roman" panose="02020603050405020304" pitchFamily="18" charset="0"/>
                        </a:rPr>
                        <a:t> za </a:t>
                      </a:r>
                      <a:r>
                        <a:rPr lang="en-US" sz="1800" b="1" dirty="0" err="1">
                          <a:solidFill>
                            <a:srgbClr val="000000"/>
                          </a:solidFill>
                          <a:effectLst/>
                          <a:highlight>
                            <a:srgbClr val="DEEAF6"/>
                          </a:highlight>
                          <a:latin typeface="Times New Roman" panose="02020603050405020304" pitchFamily="18" charset="0"/>
                          <a:ea typeface="Calibri" panose="020F0502020204030204" pitchFamily="34" charset="0"/>
                          <a:cs typeface="Times New Roman" panose="02020603050405020304" pitchFamily="18" charset="0"/>
                        </a:rPr>
                        <a:t>učešće</a:t>
                      </a:r>
                      <a:endParaRPr lang="en-US" sz="1800" b="1" dirty="0">
                        <a:effectLst/>
                        <a:highlight>
                          <a:srgbClr val="DEEAF6"/>
                        </a:highligh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lgn="ctr">
                        <a:lnSpc>
                          <a:spcPct val="100000"/>
                        </a:lnSpc>
                        <a:spcAft>
                          <a:spcPts val="0"/>
                        </a:spcAft>
                      </a:pPr>
                      <a:r>
                        <a:rPr lang="en-US" sz="1800" b="1" dirty="0" err="1">
                          <a:solidFill>
                            <a:srgbClr val="000000"/>
                          </a:solidFill>
                          <a:effectLst/>
                          <a:highlight>
                            <a:srgbClr val="DEEAF6"/>
                          </a:highlight>
                          <a:latin typeface="Times New Roman" panose="02020603050405020304" pitchFamily="18" charset="0"/>
                          <a:ea typeface="Calibri" panose="020F0502020204030204" pitchFamily="34" charset="0"/>
                          <a:cs typeface="Times New Roman" panose="02020603050405020304" pitchFamily="18" charset="0"/>
                        </a:rPr>
                        <a:t>Prijem</a:t>
                      </a:r>
                      <a:r>
                        <a:rPr lang="en-US" sz="1800" b="1" dirty="0">
                          <a:solidFill>
                            <a:srgbClr val="000000"/>
                          </a:solidFill>
                          <a:effectLst/>
                          <a:highlight>
                            <a:srgbClr val="DEEAF6"/>
                          </a:highligh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highlight>
                            <a:srgbClr val="DEEAF6"/>
                          </a:highlight>
                          <a:latin typeface="Times New Roman" panose="02020603050405020304" pitchFamily="18" charset="0"/>
                          <a:ea typeface="Calibri" panose="020F0502020204030204" pitchFamily="34" charset="0"/>
                          <a:cs typeface="Times New Roman" panose="02020603050405020304" pitchFamily="18" charset="0"/>
                        </a:rPr>
                        <a:t>ponuda</a:t>
                      </a:r>
                      <a:endParaRPr lang="en-US" sz="1800" b="1" dirty="0">
                        <a:effectLst/>
                        <a:highlight>
                          <a:srgbClr val="DEEAF6"/>
                        </a:highligh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3267041024"/>
                  </a:ext>
                </a:extLst>
              </a:tr>
              <a:tr h="825248">
                <a:tc>
                  <a:txBody>
                    <a:bodyPr/>
                    <a:lstStyle/>
                    <a:p>
                      <a:pPr algn="ctr">
                        <a:lnSpc>
                          <a:spcPct val="100000"/>
                        </a:lnSpc>
                        <a:spcAft>
                          <a:spcPts val="0"/>
                        </a:spcAft>
                      </a:pPr>
                      <a:endParaRPr lang="sr-Latn-BA"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0000"/>
                        </a:lnSpc>
                        <a:spcAft>
                          <a:spcPts val="0"/>
                        </a:spcAft>
                      </a:pPr>
                      <a:r>
                        <a:rPr lang="en-US" sz="1800" b="0" dirty="0" err="1">
                          <a:effectLst/>
                          <a:latin typeface="Times New Roman" panose="02020603050405020304" pitchFamily="18" charset="0"/>
                          <a:ea typeface="Calibri" panose="020F0502020204030204" pitchFamily="34" charset="0"/>
                          <a:cs typeface="Times New Roman" panose="02020603050405020304" pitchFamily="18" charset="0"/>
                        </a:rPr>
                        <a:t>Domaći</a:t>
                      </a: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0" dirty="0" err="1">
                          <a:effectLst/>
                          <a:latin typeface="Times New Roman" panose="02020603050405020304" pitchFamily="18" charset="0"/>
                          <a:ea typeface="Calibri" panose="020F0502020204030204" pitchFamily="34" charset="0"/>
                          <a:cs typeface="Times New Roman" panose="02020603050405020304" pitchFamily="18" charset="0"/>
                        </a:rPr>
                        <a:t>vrijedosni</a:t>
                      </a: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0" dirty="0" err="1">
                          <a:effectLst/>
                          <a:latin typeface="Times New Roman" panose="02020603050405020304" pitchFamily="18" charset="0"/>
                          <a:ea typeface="Calibri" panose="020F0502020204030204" pitchFamily="34" charset="0"/>
                          <a:cs typeface="Times New Roman" panose="02020603050405020304" pitchFamily="18" charset="0"/>
                        </a:rPr>
                        <a:t>razred</a:t>
                      </a:r>
                      <a:endParaRPr lang="sr-Latn-BA" sz="1800" b="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0000"/>
                        </a:lnSpc>
                        <a:spcAft>
                          <a:spcPts val="0"/>
                        </a:spcAft>
                      </a:pPr>
                      <a:r>
                        <a:rPr kumimoji="0" lang="hr-HR"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iz člana 14. stav (4)</a:t>
                      </a:r>
                      <a:endParaRPr lang="en-US" sz="1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a:lnSpc>
                          <a:spcPct val="100000"/>
                        </a:lnSpc>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15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a:lnSpc>
                          <a:spcPct val="100000"/>
                        </a:lnSpc>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2885782501"/>
                  </a:ext>
                </a:extLst>
              </a:tr>
              <a:tr h="825248">
                <a:tc>
                  <a:txBody>
                    <a:bodyPr/>
                    <a:lstStyle/>
                    <a:p>
                      <a:pPr algn="ctr">
                        <a:lnSpc>
                          <a:spcPct val="100000"/>
                        </a:lnSpc>
                        <a:spcAft>
                          <a:spcPts val="0"/>
                        </a:spcAft>
                      </a:pPr>
                      <a:endParaRPr lang="sr-Latn-BA"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0000"/>
                        </a:lnSpc>
                        <a:spcAft>
                          <a:spcPts val="0"/>
                        </a:spcAft>
                      </a:pPr>
                      <a:r>
                        <a:rPr lang="en-US" sz="1800" b="0" dirty="0" err="1">
                          <a:effectLst/>
                          <a:latin typeface="Times New Roman" panose="02020603050405020304" pitchFamily="18" charset="0"/>
                          <a:ea typeface="Calibri" panose="020F0502020204030204" pitchFamily="34" charset="0"/>
                          <a:cs typeface="Times New Roman" panose="02020603050405020304" pitchFamily="18" charset="0"/>
                        </a:rPr>
                        <a:t>Međunarodni</a:t>
                      </a: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0" dirty="0" err="1">
                          <a:effectLst/>
                          <a:latin typeface="Times New Roman" panose="02020603050405020304" pitchFamily="18" charset="0"/>
                          <a:ea typeface="Calibri" panose="020F0502020204030204" pitchFamily="34" charset="0"/>
                          <a:cs typeface="Times New Roman" panose="02020603050405020304" pitchFamily="18" charset="0"/>
                        </a:rPr>
                        <a:t>vrijednosni</a:t>
                      </a: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0" dirty="0" err="1">
                          <a:effectLst/>
                          <a:latin typeface="Times New Roman" panose="02020603050405020304" pitchFamily="18" charset="0"/>
                          <a:ea typeface="Calibri" panose="020F0502020204030204" pitchFamily="34" charset="0"/>
                          <a:cs typeface="Times New Roman" panose="02020603050405020304" pitchFamily="18" charset="0"/>
                        </a:rPr>
                        <a:t>razred</a:t>
                      </a:r>
                      <a:r>
                        <a:rPr lang="sr-Latn-BA" sz="1800" b="0"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100000"/>
                        </a:lnSpc>
                        <a:spcAft>
                          <a:spcPts val="0"/>
                        </a:spcAft>
                      </a:pPr>
                      <a:r>
                        <a:rPr kumimoji="0" lang="hr-HR"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iz člana 14. st. (2) i (3)</a:t>
                      </a:r>
                      <a:endParaRPr lang="en-US" sz="1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a:lnSpc>
                          <a:spcPct val="100000"/>
                        </a:lnSpc>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30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a:lnSpc>
                          <a:spcPct val="100000"/>
                        </a:lnSpc>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3921587418"/>
                  </a:ext>
                </a:extLst>
              </a:tr>
            </a:tbl>
          </a:graphicData>
        </a:graphic>
      </p:graphicFrame>
    </p:spTree>
    <p:extLst>
      <p:ext uri="{BB962C8B-B14F-4D97-AF65-F5344CB8AC3E}">
        <p14:creationId xmlns:p14="http://schemas.microsoft.com/office/powerpoint/2010/main" val="20062335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DDDE065-8F5E-A3F5-1508-C14681A68434}"/>
              </a:ext>
            </a:extLst>
          </p:cNvPr>
          <p:cNvSpPr>
            <a:spLocks noGrp="1"/>
          </p:cNvSpPr>
          <p:nvPr>
            <p:ph type="title"/>
          </p:nvPr>
        </p:nvSpPr>
        <p:spPr>
          <a:xfrm>
            <a:off x="677334" y="609600"/>
            <a:ext cx="8596668" cy="5555226"/>
          </a:xfrm>
        </p:spPr>
        <p:txBody>
          <a:bodyPr>
            <a:normAutofit fontScale="90000"/>
          </a:bodyPr>
          <a:lstStyle/>
          <a:p>
            <a:r>
              <a:rPr kumimoji="0" lang="sr-Latn-BA" sz="3000" b="0" i="0" u="none" strike="noStrike" kern="1200" cap="none"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Pregovarački postupak sa objavom obavještenja se provodi u tri faze i to:</a:t>
            </a:r>
            <a:br>
              <a:rPr kumimoji="0" lang="sr-Latn-BA" sz="2000" b="0" i="0" u="none" strike="noStrike" kern="1200" cap="none"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br>
            <a:br>
              <a:rPr kumimoji="0" lang="sr-Latn-BA" sz="20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br>
            <a:r>
              <a:rPr kumimoji="0" lang="sr-Latn-BA" sz="20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I FAZA – pretkvalifikacija</a:t>
            </a:r>
            <a:br>
              <a:rPr kumimoji="0" lang="sr-Latn-BA" sz="20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br>
            <a:r>
              <a:rPr kumimoji="0" lang="sr-Latn-BA" sz="20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 Zapisnik i pregledu zahtjeva za učešće;</a:t>
            </a:r>
            <a:br>
              <a:rPr kumimoji="0" lang="sr-Latn-BA" sz="20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br>
            <a:r>
              <a:rPr kumimoji="0" lang="sr-Latn-BA" sz="20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 Odluka o rezultatima pretkvalifikacije.</a:t>
            </a:r>
            <a:br>
              <a:rPr kumimoji="0" lang="sr-Latn-BA" sz="20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br>
            <a:br>
              <a:rPr kumimoji="0" lang="sr-Latn-BA" sz="20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br>
            <a:r>
              <a:rPr kumimoji="0" lang="sr-Latn-BA" sz="20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II FAZA – Poziv da dostavljanje početnih ponuda i pregovaaranje</a:t>
            </a:r>
            <a:br>
              <a:rPr kumimoji="0" lang="sr-Latn-BA" sz="20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br>
            <a:r>
              <a:rPr kumimoji="0" lang="sr-Latn-BA" sz="20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 Zapisnik o pregledu konačne ponude;</a:t>
            </a:r>
            <a:br>
              <a:rPr kumimoji="0" lang="sr-Latn-BA" sz="20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br>
            <a:r>
              <a:rPr kumimoji="0" lang="sr-Latn-BA" sz="20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 Ponuđaču poziv za pregovore</a:t>
            </a:r>
            <a:br>
              <a:rPr kumimoji="0" lang="sr-Latn-BA" sz="20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br>
            <a:r>
              <a:rPr kumimoji="0" lang="sr-Latn-BA" sz="20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 Zapisnik o pregovorima</a:t>
            </a:r>
            <a:br>
              <a:rPr kumimoji="0" lang="sr-Latn-BA" sz="20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br>
            <a:br>
              <a:rPr kumimoji="0" lang="sr-Latn-BA" sz="20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br>
            <a:r>
              <a:rPr kumimoji="0" lang="sr-Latn-BA" sz="20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III FAZA – Poziv za dostavljanje i ocjenjivanje konačnih ponuda</a:t>
            </a:r>
            <a:br>
              <a:rPr kumimoji="0" lang="sr-Latn-BA" sz="20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br>
            <a:r>
              <a:rPr kumimoji="0" lang="sr-Latn-BA" sz="20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 Zapisnik o pregledu konačne ponude;</a:t>
            </a:r>
            <a:br>
              <a:rPr kumimoji="0" lang="sr-Latn-BA" sz="20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br>
            <a:r>
              <a:rPr kumimoji="0" lang="sr-Latn-BA" sz="20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 Izvještaj o postupku nabavke;</a:t>
            </a:r>
            <a:br>
              <a:rPr kumimoji="0" lang="sr-Latn-BA" sz="20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br>
            <a:r>
              <a:rPr kumimoji="0" lang="sr-Latn-BA" sz="20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 Preporuka o dodjeli Ugovora;</a:t>
            </a:r>
            <a:br>
              <a:rPr kumimoji="0" lang="sr-Latn-BA" sz="20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br>
            <a:r>
              <a:rPr kumimoji="0" lang="sr-Latn-BA" sz="20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 </a:t>
            </a:r>
            <a:br>
              <a:rPr kumimoji="0" lang="sr-Latn-BA" sz="20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br>
            <a:endParaRPr lang="en-US"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95626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B23B8-9299-73FD-BD69-311784126B42}"/>
              </a:ext>
            </a:extLst>
          </p:cNvPr>
          <p:cNvSpPr>
            <a:spLocks noGrp="1"/>
          </p:cNvSpPr>
          <p:nvPr>
            <p:ph type="title"/>
          </p:nvPr>
        </p:nvSpPr>
        <p:spPr>
          <a:xfrm>
            <a:off x="677334" y="609600"/>
            <a:ext cx="8596668" cy="5702710"/>
          </a:xfrm>
        </p:spPr>
        <p:txBody>
          <a:bodyPr>
            <a:normAutofit/>
          </a:bodyPr>
          <a:lstStyle/>
          <a:p>
            <a:r>
              <a:rPr kumimoji="0" lang="sr-Latn-BA" sz="1800" b="1"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Nakon porvedene sve tri faze javne nabavke Pregovaračkog psotupka sa objavom obavještenja Ugvorni organ tj. Komisija Ugovornog organa priprema dalje akte i to:</a:t>
            </a:r>
            <a:br>
              <a:rPr kumimoji="0" lang="sr-Latn-BA" sz="1800" b="1"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br>
            <a:b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br>
            <a: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 Odluka o izboru najpovoljnijeg ponuđača;</a:t>
            </a:r>
            <a:b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br>
            <a: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 Dostava Odluke o izboru najpovoljnijeg ponuđača izabranom Ponuđaču;</a:t>
            </a:r>
            <a:b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br>
            <a: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 Odluku o izboru najpovljnijeg ponuđača Ugovrni organ objavljuje na svojo internet stranici.</a:t>
            </a:r>
            <a:b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br>
            <a:b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br>
            <a:b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br>
            <a: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 Nakon roka od 15 dana na Odluku o izboru najpovoljnijeg ponuđača Ugovorni organ dodjeljuje Ugovor izabranom ponuđaču.</a:t>
            </a:r>
            <a:b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br>
            <a:b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br>
            <a:r>
              <a:rPr kumimoji="0" lang="sr-Latn-BA" sz="18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 Kada smo završili cijeli postupak i zaključili Ugovor dužni smo na Portalu javnih nabavki BiH kreirati Obavještenje  o dodjeli Ugovora najkasnije 30 dana od dana zaključivanja Ugovora ili Okvirnog sporazuma. (član. 74. ZJN)</a:t>
            </a:r>
            <a:endParaRPr lang="en-US" dirty="0"/>
          </a:p>
        </p:txBody>
      </p:sp>
    </p:spTree>
    <p:extLst>
      <p:ext uri="{BB962C8B-B14F-4D97-AF65-F5344CB8AC3E}">
        <p14:creationId xmlns:p14="http://schemas.microsoft.com/office/powerpoint/2010/main" val="26335400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1F9ACB8-84BF-6957-E275-169D2EF9E2E9}"/>
              </a:ext>
            </a:extLst>
          </p:cNvPr>
          <p:cNvPicPr>
            <a:picLocks noChangeAspect="1"/>
          </p:cNvPicPr>
          <p:nvPr/>
        </p:nvPicPr>
        <p:blipFill>
          <a:blip r:embed="rId2"/>
          <a:stretch>
            <a:fillRect/>
          </a:stretch>
        </p:blipFill>
        <p:spPr>
          <a:xfrm>
            <a:off x="3154594" y="785974"/>
            <a:ext cx="4230991" cy="4932091"/>
          </a:xfrm>
          <a:prstGeom prst="rect">
            <a:avLst/>
          </a:prstGeom>
        </p:spPr>
      </p:pic>
    </p:spTree>
    <p:extLst>
      <p:ext uri="{BB962C8B-B14F-4D97-AF65-F5344CB8AC3E}">
        <p14:creationId xmlns:p14="http://schemas.microsoft.com/office/powerpoint/2010/main" val="23669593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2E58E-1921-442B-7D04-A0BE00893E6D}"/>
              </a:ext>
            </a:extLst>
          </p:cNvPr>
          <p:cNvSpPr>
            <a:spLocks noGrp="1"/>
          </p:cNvSpPr>
          <p:nvPr>
            <p:ph type="title"/>
          </p:nvPr>
        </p:nvSpPr>
        <p:spPr>
          <a:xfrm>
            <a:off x="633088" y="1386348"/>
            <a:ext cx="8596668" cy="1681317"/>
          </a:xfrm>
        </p:spPr>
        <p:txBody>
          <a:bodyPr>
            <a:normAutofit/>
          </a:bodyPr>
          <a:lstStyle/>
          <a:p>
            <a:pPr algn="ctr"/>
            <a:r>
              <a:rPr lang="sr-Latn-BA" sz="5000" dirty="0"/>
              <a:t>HVALA NA PAŽNJI!</a:t>
            </a:r>
            <a:endParaRPr lang="en-US" sz="5000" dirty="0"/>
          </a:p>
        </p:txBody>
      </p:sp>
    </p:spTree>
    <p:extLst>
      <p:ext uri="{BB962C8B-B14F-4D97-AF65-F5344CB8AC3E}">
        <p14:creationId xmlns:p14="http://schemas.microsoft.com/office/powerpoint/2010/main" val="3543599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85187-4F84-4D9A-5D79-3A02D86A7547}"/>
              </a:ext>
            </a:extLst>
          </p:cNvPr>
          <p:cNvSpPr>
            <a:spLocks noGrp="1"/>
          </p:cNvSpPr>
          <p:nvPr>
            <p:ph type="title"/>
          </p:nvPr>
        </p:nvSpPr>
        <p:spPr>
          <a:xfrm>
            <a:off x="677334" y="0"/>
            <a:ext cx="8596668" cy="1710814"/>
          </a:xfrm>
        </p:spPr>
        <p:txBody>
          <a:bodyPr>
            <a:normAutofit/>
          </a:bodyPr>
          <a:lstStyle/>
          <a:p>
            <a:r>
              <a:rPr kumimoji="0" lang="sr-Latn-BA" sz="4000" b="0" i="0" u="none" strike="noStrike" kern="1200" cap="none" spc="0" normalizeH="0" baseline="0" noProof="0" dirty="0">
                <a:ln>
                  <a:noFill/>
                </a:ln>
                <a:solidFill>
                  <a:srgbClr val="5FCBEF"/>
                </a:solidFill>
                <a:effectLst/>
                <a:uLnTx/>
                <a:uFillTx/>
                <a:latin typeface="Trebuchet MS" panose="020B0603020202020204"/>
                <a:ea typeface="+mj-ea"/>
                <a:cs typeface="+mj-cs"/>
              </a:rPr>
              <a:t>Pregovarački postupak bez objave obavještenja</a:t>
            </a:r>
            <a:endParaRPr lang="en-US" sz="4000" dirty="0"/>
          </a:p>
        </p:txBody>
      </p:sp>
      <p:sp>
        <p:nvSpPr>
          <p:cNvPr id="3" name="Content Placeholder 2">
            <a:extLst>
              <a:ext uri="{FF2B5EF4-FFF2-40B4-BE49-F238E27FC236}">
                <a16:creationId xmlns:a16="http://schemas.microsoft.com/office/drawing/2014/main" id="{F5205A83-9CE2-206C-2E30-1BB6A064C8D3}"/>
              </a:ext>
            </a:extLst>
          </p:cNvPr>
          <p:cNvSpPr>
            <a:spLocks noGrp="1"/>
          </p:cNvSpPr>
          <p:nvPr>
            <p:ph idx="1"/>
          </p:nvPr>
        </p:nvSpPr>
        <p:spPr>
          <a:xfrm>
            <a:off x="677333" y="1238865"/>
            <a:ext cx="9041853" cy="4802498"/>
          </a:xfrm>
        </p:spPr>
        <p:txBody>
          <a:bodyPr>
            <a:normAutofit fontScale="25000" lnSpcReduction="20000"/>
          </a:bodyPr>
          <a:lstStyle/>
          <a:p>
            <a:pPr marL="3657600" lvl="8" indent="0">
              <a:lnSpc>
                <a:spcPct val="115000"/>
              </a:lnSpc>
              <a:spcBef>
                <a:spcPts val="140"/>
              </a:spcBef>
              <a:spcAft>
                <a:spcPts val="140"/>
              </a:spcAft>
              <a:buNone/>
              <a:tabLst>
                <a:tab pos="457200" algn="l"/>
              </a:tabLst>
            </a:pPr>
            <a:r>
              <a:rPr lang="sr-Latn-BA" sz="7200" b="1" dirty="0">
                <a:solidFill>
                  <a:srgbClr val="00000A"/>
                </a:solidFill>
                <a:effectLst/>
                <a:latin typeface="Times New Roman" panose="02020603050405020304" pitchFamily="18" charset="0"/>
                <a:ea typeface="Times New Roman" panose="02020603050405020304" pitchFamily="18" charset="0"/>
              </a:rPr>
              <a:t>Član 21.</a:t>
            </a:r>
            <a:endParaRPr lang="en-US" sz="7200" b="1" dirty="0">
              <a:solidFill>
                <a:srgbClr val="00000A"/>
              </a:solidFill>
              <a:effectLst/>
              <a:latin typeface="Times New Roman" panose="02020603050405020304" pitchFamily="18" charset="0"/>
              <a:ea typeface="Times New Roman" panose="02020603050405020304" pitchFamily="18" charset="0"/>
            </a:endParaRPr>
          </a:p>
          <a:p>
            <a:pPr marL="0" indent="0" algn="ctr">
              <a:lnSpc>
                <a:spcPct val="115000"/>
              </a:lnSpc>
              <a:spcBef>
                <a:spcPts val="140"/>
              </a:spcBef>
              <a:spcAft>
                <a:spcPts val="140"/>
              </a:spcAft>
              <a:buNone/>
              <a:tabLst>
                <a:tab pos="457200" algn="l"/>
              </a:tabLst>
            </a:pPr>
            <a:r>
              <a:rPr lang="sr-Latn-BA" sz="7200" b="1" dirty="0">
                <a:solidFill>
                  <a:srgbClr val="00000A"/>
                </a:solidFill>
                <a:effectLst/>
                <a:latin typeface="Times New Roman" panose="02020603050405020304" pitchFamily="18" charset="0"/>
                <a:ea typeface="Times New Roman" panose="02020603050405020304" pitchFamily="18" charset="0"/>
              </a:rPr>
              <a:t>(Uslovi za primjenu pregovaračkog postupka bez objave obavještenja)</a:t>
            </a:r>
            <a:r>
              <a:rPr lang="sr-Latn-BA" sz="7200" dirty="0">
                <a:solidFill>
                  <a:srgbClr val="00000A"/>
                </a:solidFill>
                <a:effectLst/>
                <a:latin typeface="Times New Roman" panose="02020603050405020304" pitchFamily="18" charset="0"/>
                <a:ea typeface="Times New Roman" panose="02020603050405020304" pitchFamily="18" charset="0"/>
              </a:rPr>
              <a:t> </a:t>
            </a:r>
            <a:endParaRPr lang="en-US" sz="7200" dirty="0">
              <a:solidFill>
                <a:srgbClr val="00000A"/>
              </a:solidFill>
              <a:effectLst/>
              <a:latin typeface="Times New Roman" panose="02020603050405020304" pitchFamily="18" charset="0"/>
              <a:ea typeface="Times New Roman" panose="02020603050405020304" pitchFamily="18" charset="0"/>
            </a:endParaRPr>
          </a:p>
          <a:p>
            <a:pPr marL="0" indent="0" algn="just">
              <a:lnSpc>
                <a:spcPct val="115000"/>
              </a:lnSpc>
              <a:spcBef>
                <a:spcPts val="140"/>
              </a:spcBef>
              <a:spcAft>
                <a:spcPts val="140"/>
              </a:spcAft>
              <a:buNone/>
              <a:tabLst>
                <a:tab pos="457200" algn="l"/>
              </a:tabLst>
            </a:pPr>
            <a:r>
              <a:rPr lang="sr-Latn-BA" sz="7200" dirty="0">
                <a:solidFill>
                  <a:srgbClr val="00000A"/>
                </a:solidFill>
                <a:effectLst/>
                <a:latin typeface="Times New Roman" panose="02020603050405020304" pitchFamily="18" charset="0"/>
                <a:ea typeface="Times New Roman" panose="02020603050405020304" pitchFamily="18" charset="0"/>
              </a:rPr>
              <a:t>Ugovorni organ izuzetno može ugovor o nabavci dodjeljivati putem pregovaračkog postupka bez objave obavještenja o nabavci u sljedećim slučajevima: </a:t>
            </a:r>
            <a:endParaRPr lang="en-US" sz="7200" dirty="0">
              <a:solidFill>
                <a:srgbClr val="00000A"/>
              </a:solidFill>
              <a:effectLst/>
              <a:latin typeface="Times New Roman" panose="02020603050405020304" pitchFamily="18" charset="0"/>
              <a:ea typeface="Times New Roman" panose="02020603050405020304" pitchFamily="18" charset="0"/>
            </a:endParaRPr>
          </a:p>
          <a:p>
            <a:pPr marL="0" indent="0" algn="just">
              <a:lnSpc>
                <a:spcPct val="115000"/>
              </a:lnSpc>
              <a:spcBef>
                <a:spcPts val="140"/>
              </a:spcBef>
              <a:spcAft>
                <a:spcPts val="140"/>
              </a:spcAft>
              <a:buNone/>
              <a:tabLst>
                <a:tab pos="457200" algn="l"/>
              </a:tabLst>
            </a:pPr>
            <a:r>
              <a:rPr lang="sr-Latn-BA" sz="7200" dirty="0">
                <a:solidFill>
                  <a:srgbClr val="00000A"/>
                </a:solidFill>
                <a:effectLst/>
                <a:latin typeface="Times New Roman" panose="02020603050405020304" pitchFamily="18" charset="0"/>
                <a:ea typeface="Times New Roman" panose="02020603050405020304" pitchFamily="18" charset="0"/>
              </a:rPr>
              <a:t>a) kada nijedna ponuda ili nijedna prihvatljiva ponuda nije dostavljena u otvorenom ili ograničenom postupku i kada uslovi za ugovor nisu bitno promijenjeni u odnosu na uslove iz prethodnog postupka; </a:t>
            </a:r>
            <a:endParaRPr lang="en-US" sz="7200" dirty="0">
              <a:solidFill>
                <a:srgbClr val="00000A"/>
              </a:solidFill>
              <a:effectLst/>
              <a:latin typeface="Times New Roman" panose="02020603050405020304" pitchFamily="18" charset="0"/>
              <a:ea typeface="Times New Roman" panose="02020603050405020304" pitchFamily="18" charset="0"/>
            </a:endParaRPr>
          </a:p>
          <a:p>
            <a:pPr marL="0" indent="0" algn="just">
              <a:lnSpc>
                <a:spcPct val="115000"/>
              </a:lnSpc>
              <a:spcBef>
                <a:spcPts val="140"/>
              </a:spcBef>
              <a:spcAft>
                <a:spcPts val="140"/>
              </a:spcAft>
              <a:buNone/>
              <a:tabLst>
                <a:tab pos="457200" algn="l"/>
              </a:tabLst>
            </a:pPr>
            <a:r>
              <a:rPr lang="sr-Latn-BA" sz="7200" dirty="0">
                <a:solidFill>
                  <a:srgbClr val="00000A"/>
                </a:solidFill>
                <a:effectLst/>
                <a:latin typeface="Times New Roman" panose="02020603050405020304" pitchFamily="18" charset="0"/>
                <a:ea typeface="Times New Roman" panose="02020603050405020304" pitchFamily="18" charset="0"/>
              </a:rPr>
              <a:t>b) kada nijedan zahtjev za učešće u ograničenom postupku nije dostavljen ili nijedan kvalificirani kandidat nije zatražio učešće u ograničenom postupku i kada uslovi za ugovor nisu bitno promijenjeni u odnosu na uslove iz prethodnog postupka; </a:t>
            </a:r>
            <a:endParaRPr lang="en-US" sz="7200" dirty="0">
              <a:solidFill>
                <a:srgbClr val="00000A"/>
              </a:solidFill>
              <a:effectLst/>
              <a:latin typeface="Times New Roman" panose="02020603050405020304" pitchFamily="18" charset="0"/>
              <a:ea typeface="Times New Roman" panose="02020603050405020304" pitchFamily="18" charset="0"/>
            </a:endParaRPr>
          </a:p>
          <a:p>
            <a:pPr marL="0" indent="0" algn="just">
              <a:lnSpc>
                <a:spcPct val="115000"/>
              </a:lnSpc>
              <a:spcBef>
                <a:spcPts val="140"/>
              </a:spcBef>
              <a:spcAft>
                <a:spcPts val="140"/>
              </a:spcAft>
              <a:buNone/>
              <a:tabLst>
                <a:tab pos="457200" algn="l"/>
              </a:tabLst>
            </a:pPr>
            <a:r>
              <a:rPr lang="sr-Latn-BA" sz="7200" dirty="0">
                <a:solidFill>
                  <a:srgbClr val="00000A"/>
                </a:solidFill>
                <a:effectLst/>
                <a:latin typeface="Times New Roman" panose="02020603050405020304" pitchFamily="18" charset="0"/>
                <a:ea typeface="Times New Roman" panose="02020603050405020304" pitchFamily="18" charset="0"/>
              </a:rPr>
              <a:t>c</a:t>
            </a:r>
            <a:r>
              <a:rPr lang="sr-Latn-BA" sz="7200" dirty="0">
                <a:solidFill>
                  <a:schemeClr val="tx1"/>
                </a:solidFill>
                <a:effectLst/>
                <a:latin typeface="Times New Roman" panose="02020603050405020304" pitchFamily="18" charset="0"/>
                <a:ea typeface="Times New Roman" panose="02020603050405020304" pitchFamily="18" charset="0"/>
              </a:rPr>
              <a:t>) kada se iz suštinskih, dokazivih tehničkih ili umjetničkih razloga, ili iz razloga koji se odnose na zaštitu ekskluzivnih prava, ugovor može dodijeliti samo određenom dobavljaču;</a:t>
            </a:r>
            <a:endParaRPr lang="en-US" sz="7200" dirty="0">
              <a:solidFill>
                <a:schemeClr val="tx1"/>
              </a:solidFill>
              <a:effectLst/>
              <a:latin typeface="Times New Roman" panose="02020603050405020304" pitchFamily="18" charset="0"/>
              <a:ea typeface="Times New Roman" panose="02020603050405020304" pitchFamily="18" charset="0"/>
            </a:endParaRPr>
          </a:p>
          <a:p>
            <a:pPr marL="0" indent="0" algn="just">
              <a:lnSpc>
                <a:spcPct val="115000"/>
              </a:lnSpc>
              <a:spcBef>
                <a:spcPts val="140"/>
              </a:spcBef>
              <a:spcAft>
                <a:spcPts val="140"/>
              </a:spcAft>
              <a:buNone/>
              <a:tabLst>
                <a:tab pos="457200" algn="l"/>
              </a:tabLst>
            </a:pPr>
            <a:r>
              <a:rPr lang="sr-Latn-BA" sz="7200" dirty="0">
                <a:solidFill>
                  <a:srgbClr val="00000A"/>
                </a:solidFill>
                <a:effectLst/>
                <a:latin typeface="Times New Roman" panose="02020603050405020304" pitchFamily="18" charset="0"/>
                <a:ea typeface="Times New Roman" panose="02020603050405020304" pitchFamily="18" charset="0"/>
              </a:rPr>
              <a:t>d) </a:t>
            </a:r>
            <a:r>
              <a:rPr lang="sr-Latn-BA" sz="7200" b="1" dirty="0">
                <a:solidFill>
                  <a:srgbClr val="00000A"/>
                </a:solidFill>
                <a:effectLst/>
                <a:latin typeface="Times New Roman" panose="02020603050405020304" pitchFamily="18" charset="0"/>
                <a:ea typeface="Times New Roman" panose="02020603050405020304" pitchFamily="18" charset="0"/>
              </a:rPr>
              <a:t>kada izuzetno, zbog dokazivih razloga krajnje hitnosti, prouzrokovane događajima nepredvidivim za ugovorni organ, ne mogu ispoštovati ovim zakonom utvrđeni minimalni rokovi za otvoreni, ograničeni ili pregovarački postupak s objavom obavještenja. Okolnosti kojima se opravdava izuzetna hitnost postupka ni u kom slučaju ne smiju se dovesti u vezu s ugovornim organom.</a:t>
            </a:r>
            <a:endParaRPr lang="en-US" sz="7200" b="1" dirty="0">
              <a:solidFill>
                <a:srgbClr val="00000A"/>
              </a:solidFill>
              <a:effectLst/>
              <a:latin typeface="Times New Roman" panose="02020603050405020304" pitchFamily="18" charset="0"/>
              <a:ea typeface="Times New Roman" panose="02020603050405020304" pitchFamily="18" charset="0"/>
            </a:endParaRPr>
          </a:p>
          <a:p>
            <a:pPr marL="0" indent="0" algn="just">
              <a:lnSpc>
                <a:spcPct val="115000"/>
              </a:lnSpc>
              <a:spcBef>
                <a:spcPts val="140"/>
              </a:spcBef>
              <a:spcAft>
                <a:spcPts val="140"/>
              </a:spcAft>
              <a:buNone/>
              <a:tabLst>
                <a:tab pos="457200" algn="l"/>
              </a:tabLst>
            </a:pPr>
            <a:r>
              <a:rPr lang="sr-Latn-BA" sz="7200" b="1" dirty="0">
                <a:solidFill>
                  <a:srgbClr val="00000A"/>
                </a:solidFill>
                <a:effectLst/>
                <a:latin typeface="Times New Roman" panose="02020603050405020304" pitchFamily="18" charset="0"/>
                <a:ea typeface="Times New Roman" panose="02020603050405020304" pitchFamily="18" charset="0"/>
              </a:rPr>
              <a:t> </a:t>
            </a:r>
            <a:endParaRPr lang="en-US" sz="7200" b="1" dirty="0">
              <a:solidFill>
                <a:srgbClr val="00000A"/>
              </a:solidFill>
              <a:effectLst/>
              <a:latin typeface="Times New Roman" panose="02020603050405020304" pitchFamily="18" charset="0"/>
              <a:ea typeface="Times New Roman" panose="02020603050405020304" pitchFamily="18" charset="0"/>
            </a:endParaRPr>
          </a:p>
          <a:p>
            <a:pPr algn="just">
              <a:lnSpc>
                <a:spcPct val="115000"/>
              </a:lnSpc>
              <a:spcBef>
                <a:spcPts val="140"/>
              </a:spcBef>
              <a:spcAft>
                <a:spcPts val="140"/>
              </a:spcAft>
              <a:tabLst>
                <a:tab pos="457200" algn="l"/>
              </a:tabLst>
            </a:pPr>
            <a:endParaRPr lang="en-US" sz="7200" dirty="0">
              <a:solidFill>
                <a:srgbClr val="00000A"/>
              </a:solidFill>
              <a:effectLst/>
              <a:latin typeface="Times New Roman" panose="02020603050405020304" pitchFamily="18" charset="0"/>
              <a:ea typeface="Times New Roman" panose="02020603050405020304" pitchFamily="18" charset="0"/>
            </a:endParaRPr>
          </a:p>
          <a:p>
            <a:pPr algn="ctr">
              <a:lnSpc>
                <a:spcPct val="115000"/>
              </a:lnSpc>
              <a:spcBef>
                <a:spcPts val="140"/>
              </a:spcBef>
              <a:spcAft>
                <a:spcPts val="140"/>
              </a:spcAft>
              <a:tabLst>
                <a:tab pos="457200" algn="l"/>
              </a:tabLst>
            </a:pPr>
            <a:endParaRPr lang="en-US" sz="5500" dirty="0">
              <a:solidFill>
                <a:srgbClr val="00000A"/>
              </a:solidFill>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4160596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481CC-52FF-BFCD-C4BF-8A59AF23A980}"/>
              </a:ext>
            </a:extLst>
          </p:cNvPr>
          <p:cNvSpPr>
            <a:spLocks noGrp="1"/>
          </p:cNvSpPr>
          <p:nvPr>
            <p:ph type="title"/>
          </p:nvPr>
        </p:nvSpPr>
        <p:spPr>
          <a:xfrm>
            <a:off x="677334" y="609600"/>
            <a:ext cx="8596668" cy="1042219"/>
          </a:xfrm>
        </p:spPr>
        <p:txBody>
          <a:bodyPr>
            <a:normAutofit/>
          </a:bodyPr>
          <a:lstStyle/>
          <a:p>
            <a:pPr algn="just"/>
            <a:r>
              <a:rPr lang="sr-Latn-BA" sz="1800" dirty="0">
                <a:latin typeface="Times New Roman" panose="02020603050405020304" pitchFamily="18" charset="0"/>
                <a:cs typeface="Times New Roman" panose="02020603050405020304" pitchFamily="18" charset="0"/>
              </a:rPr>
              <a:t>Član 8. stav (3) i (4) „Uputstvo o uslovima i načinu objavljivanja obavještenja i dostavljanja izvještaja o postupcima javnih nabavki na Portalu javnih nabavki, broj: 02-02-2-806-17/22 od 05.12.2022. godine.</a:t>
            </a:r>
            <a:endParaRPr lang="en-US" sz="18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B2227E6F-15B7-2EFC-4DB2-FFFC51DF4FC6}"/>
              </a:ext>
            </a:extLst>
          </p:cNvPr>
          <p:cNvSpPr>
            <a:spLocks noGrp="1"/>
          </p:cNvSpPr>
          <p:nvPr>
            <p:ph idx="1"/>
          </p:nvPr>
        </p:nvSpPr>
        <p:spPr/>
        <p:txBody>
          <a:bodyPr/>
          <a:lstStyle/>
          <a:p>
            <a:pPr algn="just"/>
            <a:r>
              <a:rPr lang="sr-Latn-BA" dirty="0">
                <a:latin typeface="Times New Roman" panose="02020603050405020304" pitchFamily="18" charset="0"/>
                <a:cs typeface="Times New Roman" panose="02020603050405020304" pitchFamily="18" charset="0"/>
              </a:rPr>
              <a:t>U slučajevima iz </a:t>
            </a:r>
            <a:r>
              <a:rPr lang="sr-Latn-BA" b="1" dirty="0">
                <a:latin typeface="Times New Roman" panose="02020603050405020304" pitchFamily="18" charset="0"/>
                <a:cs typeface="Times New Roman" panose="02020603050405020304" pitchFamily="18" charset="0"/>
              </a:rPr>
              <a:t>člana 21. tačka d) Zakona ugovorni organ MOŽE objaviti na Portalu informacije o pregovaračkom postupku bez objave obavještenja </a:t>
            </a:r>
            <a:r>
              <a:rPr lang="sr-Latn-BA" dirty="0">
                <a:latin typeface="Times New Roman" panose="02020603050405020304" pitchFamily="18" charset="0"/>
                <a:cs typeface="Times New Roman" panose="02020603050405020304" pitchFamily="18" charset="0"/>
              </a:rPr>
              <a:t>o nabavci koji namjerava provoditi na način da će tendersku dokumentaciju učiniti dostupnom za sve zainteresovane kandidate. Ostali dijelovi TD će biti dostupni na Portalu samo kvalifikovanim kandidatima.</a:t>
            </a:r>
          </a:p>
          <a:p>
            <a:pPr algn="just"/>
            <a:r>
              <a:rPr lang="sr-Latn-BA" dirty="0">
                <a:latin typeface="Times New Roman" panose="02020603050405020304" pitchFamily="18" charset="0"/>
                <a:cs typeface="Times New Roman" panose="02020603050405020304" pitchFamily="18" charset="0"/>
              </a:rPr>
              <a:t>U slučajevima iz </a:t>
            </a:r>
            <a:r>
              <a:rPr lang="sr-Latn-BA" b="1" dirty="0">
                <a:latin typeface="Times New Roman" panose="02020603050405020304" pitchFamily="18" charset="0"/>
                <a:cs typeface="Times New Roman" panose="02020603050405020304" pitchFamily="18" charset="0"/>
              </a:rPr>
              <a:t>člana 21. tačka a), b) i c) Zakona ugovorni organ objavljuje na Portal informacije o pregovaračkom postupku bez objave obavještenja </a:t>
            </a:r>
            <a:r>
              <a:rPr lang="sr-Latn-BA" dirty="0">
                <a:latin typeface="Times New Roman" panose="02020603050405020304" pitchFamily="18" charset="0"/>
                <a:cs typeface="Times New Roman" panose="02020603050405020304" pitchFamily="18" charset="0"/>
              </a:rPr>
              <a:t>o nabavi koji namjerava provoditi na način da će TD učiniti dostupnom za sve zainteresovane kandidate. Ostali dijelovi TD će biti dostupni na Portalu samo kvalifikovanim kandidatima.</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6524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151D1B2-A169-1C05-E676-9F6DA9D82444}"/>
              </a:ext>
            </a:extLst>
          </p:cNvPr>
          <p:cNvSpPr txBox="1"/>
          <p:nvPr/>
        </p:nvSpPr>
        <p:spPr>
          <a:xfrm>
            <a:off x="486697" y="712872"/>
            <a:ext cx="9055509" cy="5909310"/>
          </a:xfrm>
          <a:prstGeom prst="rect">
            <a:avLst/>
          </a:prstGeom>
          <a:noFill/>
        </p:spPr>
        <p:txBody>
          <a:bodyPr wrap="square">
            <a:spAutoFit/>
          </a:bodyPr>
          <a:lstStyle/>
          <a:p>
            <a:pPr algn="ctr">
              <a:tabLst>
                <a:tab pos="457200" algn="l"/>
              </a:tabLst>
            </a:pPr>
            <a:r>
              <a:rPr lang="sr-Latn-BA" b="1" dirty="0">
                <a:solidFill>
                  <a:srgbClr val="00000A"/>
                </a:solidFill>
                <a:effectLst/>
                <a:latin typeface="Times New Roman" panose="02020603050405020304" pitchFamily="18" charset="0"/>
                <a:ea typeface="Times New Roman" panose="02020603050405020304" pitchFamily="18" charset="0"/>
              </a:rPr>
              <a:t>Član 22.</a:t>
            </a:r>
            <a:endParaRPr lang="en-US" b="1" dirty="0">
              <a:solidFill>
                <a:srgbClr val="00000A"/>
              </a:solidFill>
              <a:effectLst/>
              <a:latin typeface="Times New Roman" panose="02020603050405020304" pitchFamily="18" charset="0"/>
              <a:ea typeface="Times New Roman" panose="02020603050405020304" pitchFamily="18" charset="0"/>
            </a:endParaRPr>
          </a:p>
          <a:p>
            <a:pPr algn="ctr">
              <a:tabLst>
                <a:tab pos="457200" algn="l"/>
              </a:tabLst>
            </a:pPr>
            <a:r>
              <a:rPr lang="sr-Latn-BA" b="1" dirty="0">
                <a:solidFill>
                  <a:srgbClr val="00000A"/>
                </a:solidFill>
                <a:effectLst/>
                <a:latin typeface="Times New Roman" panose="02020603050405020304" pitchFamily="18" charset="0"/>
                <a:ea typeface="Times New Roman" panose="02020603050405020304" pitchFamily="18" charset="0"/>
              </a:rPr>
              <a:t>(Posebni uslovi za primjenu pregovaračkog postupka bez objave obavještenja</a:t>
            </a:r>
            <a:endParaRPr lang="en-US" b="1" dirty="0">
              <a:solidFill>
                <a:srgbClr val="00000A"/>
              </a:solidFill>
              <a:effectLst/>
              <a:latin typeface="Times New Roman" panose="02020603050405020304" pitchFamily="18" charset="0"/>
              <a:ea typeface="Times New Roman" panose="02020603050405020304" pitchFamily="18" charset="0"/>
            </a:endParaRPr>
          </a:p>
          <a:p>
            <a:pPr algn="ctr">
              <a:tabLst>
                <a:tab pos="457200" algn="l"/>
              </a:tabLst>
            </a:pPr>
            <a:r>
              <a:rPr lang="sr-Latn-BA" b="1" dirty="0">
                <a:solidFill>
                  <a:srgbClr val="00000A"/>
                </a:solidFill>
                <a:effectLst/>
                <a:latin typeface="Times New Roman" panose="02020603050405020304" pitchFamily="18" charset="0"/>
                <a:ea typeface="Times New Roman" panose="02020603050405020304" pitchFamily="18" charset="0"/>
              </a:rPr>
              <a:t>za nabavku ROBE)</a:t>
            </a:r>
            <a:endParaRPr lang="en-US" b="1" dirty="0">
              <a:solidFill>
                <a:srgbClr val="00000A"/>
              </a:solidFill>
              <a:effectLst/>
              <a:latin typeface="Times New Roman" panose="02020603050405020304" pitchFamily="18" charset="0"/>
              <a:ea typeface="Times New Roman" panose="02020603050405020304" pitchFamily="18" charset="0"/>
            </a:endParaRPr>
          </a:p>
          <a:p>
            <a:pPr algn="just">
              <a:tabLst>
                <a:tab pos="457200" algn="l"/>
              </a:tabLst>
            </a:pPr>
            <a:r>
              <a:rPr lang="sr-Latn-BA" dirty="0">
                <a:solidFill>
                  <a:srgbClr val="00000A"/>
                </a:solidFill>
                <a:effectLst/>
                <a:latin typeface="Times New Roman" panose="02020603050405020304" pitchFamily="18" charset="0"/>
                <a:ea typeface="Times New Roman" panose="02020603050405020304" pitchFamily="18" charset="0"/>
              </a:rPr>
              <a:t>Ugovor o javnoj nabavci robe može se zaključiti u pregovaračkom postupku bez objave obavještenja u sljedećim slučajevima:</a:t>
            </a:r>
            <a:endParaRPr lang="en-US" dirty="0">
              <a:solidFill>
                <a:srgbClr val="00000A"/>
              </a:solidFill>
              <a:effectLst/>
              <a:latin typeface="Times New Roman" panose="02020603050405020304" pitchFamily="18" charset="0"/>
              <a:ea typeface="Times New Roman" panose="02020603050405020304" pitchFamily="18" charset="0"/>
            </a:endParaRPr>
          </a:p>
          <a:p>
            <a:pPr algn="just">
              <a:tabLst>
                <a:tab pos="457200" algn="l"/>
              </a:tabLst>
            </a:pPr>
            <a:r>
              <a:rPr lang="sr-Latn-BA" dirty="0">
                <a:solidFill>
                  <a:srgbClr val="00000A"/>
                </a:solidFill>
                <a:effectLst/>
                <a:latin typeface="Times New Roman" panose="02020603050405020304" pitchFamily="18" charset="0"/>
                <a:ea typeface="Times New Roman" panose="02020603050405020304" pitchFamily="18" charset="0"/>
              </a:rPr>
              <a:t>a) kada je roba koja se nabavlja proizvedena isključivo u svrhe: istraživanja, eksperimentiranja, proučavanja ili razvoja; ova odredba ne odnosi se na serijsku proizvodnju, s ciljem ostvarenja zarade ili nadoknade troškova istraživanja i razvoja;</a:t>
            </a:r>
            <a:endParaRPr lang="en-US" dirty="0">
              <a:solidFill>
                <a:srgbClr val="00000A"/>
              </a:solidFill>
              <a:effectLst/>
              <a:latin typeface="Times New Roman" panose="02020603050405020304" pitchFamily="18" charset="0"/>
              <a:ea typeface="Times New Roman" panose="02020603050405020304" pitchFamily="18" charset="0"/>
            </a:endParaRPr>
          </a:p>
          <a:p>
            <a:pPr algn="just">
              <a:tabLst>
                <a:tab pos="457200" algn="l"/>
              </a:tabLst>
            </a:pPr>
            <a:r>
              <a:rPr lang="sr-Latn-BA" dirty="0">
                <a:solidFill>
                  <a:srgbClr val="00000A"/>
                </a:solidFill>
                <a:effectLst/>
                <a:latin typeface="Times New Roman" panose="02020603050405020304" pitchFamily="18" charset="0"/>
                <a:ea typeface="Times New Roman" panose="02020603050405020304" pitchFamily="18" charset="0"/>
              </a:rPr>
              <a:t>b) za dodatne isporuke od dobavljača iz osnovnog ugovora, koje su namijenjene ili kao djelimična zamjena redovnih isporuka ili ugradnje, ili kao proširenje postojećih isporuka ili ugradnje, ako bi promjena dobavljača obavezala ugovorni organ da nabavi robu koja ima drugačije tehničke karakteristike, što bi rezultiralo neskladom i nesrazmjerom, i dovelo do značajnih tehničkih poteškoća u funkcioniranju i održavanju, pod uslovom da vrijeme trajanja osnovnog ugovora kao i ugovora koji se ponavljaju ne smije biti duže od jedne godine i ne može preći 10% od vrijednosti osnovnog ugovora;</a:t>
            </a:r>
            <a:endParaRPr lang="en-US" dirty="0">
              <a:solidFill>
                <a:srgbClr val="00000A"/>
              </a:solidFill>
              <a:effectLst/>
              <a:latin typeface="Times New Roman" panose="02020603050405020304" pitchFamily="18" charset="0"/>
              <a:ea typeface="Times New Roman" panose="02020603050405020304" pitchFamily="18" charset="0"/>
            </a:endParaRPr>
          </a:p>
          <a:p>
            <a:pPr algn="just">
              <a:tabLst>
                <a:tab pos="457200" algn="l"/>
              </a:tabLst>
            </a:pPr>
            <a:r>
              <a:rPr lang="sr-Latn-BA" dirty="0">
                <a:solidFill>
                  <a:srgbClr val="00000A"/>
                </a:solidFill>
                <a:effectLst/>
                <a:latin typeface="Times New Roman" panose="02020603050405020304" pitchFamily="18" charset="0"/>
                <a:ea typeface="Times New Roman" panose="02020603050405020304" pitchFamily="18" charset="0"/>
              </a:rPr>
              <a:t>c) za robe koje se prodaju i kupuju na berzovnom tržištu;</a:t>
            </a:r>
            <a:endParaRPr lang="en-US" dirty="0">
              <a:solidFill>
                <a:srgbClr val="00000A"/>
              </a:solidFill>
              <a:effectLst/>
              <a:latin typeface="Times New Roman" panose="02020603050405020304" pitchFamily="18" charset="0"/>
              <a:ea typeface="Times New Roman" panose="02020603050405020304" pitchFamily="18" charset="0"/>
            </a:endParaRPr>
          </a:p>
          <a:p>
            <a:pPr algn="just">
              <a:tabLst>
                <a:tab pos="457200" algn="l"/>
              </a:tabLst>
            </a:pPr>
            <a:r>
              <a:rPr lang="sr-Latn-BA" dirty="0">
                <a:solidFill>
                  <a:srgbClr val="00000A"/>
                </a:solidFill>
                <a:effectLst/>
                <a:latin typeface="Times New Roman" panose="02020603050405020304" pitchFamily="18" charset="0"/>
                <a:ea typeface="Times New Roman" panose="02020603050405020304" pitchFamily="18" charset="0"/>
              </a:rPr>
              <a:t>d) za robe pod izuzetno povoljnim uslovima kada se nabavljaju ili od privrednog subjekta koji je u postupku likvidacije svojih poslovnih aktivnosti ili od stečajnog povjerioca ili stečajnog upravnika u postupku stečaja ili od povjerioca po osnovu poslovnog aranžmana ili u sličnim postupcima.</a:t>
            </a:r>
            <a:endParaRPr lang="en-US" dirty="0">
              <a:solidFill>
                <a:srgbClr val="00000A"/>
              </a:solidFill>
              <a:effectLst/>
              <a:latin typeface="Times New Roman" panose="02020603050405020304" pitchFamily="18" charset="0"/>
              <a:ea typeface="Times New Roman" panose="02020603050405020304" pitchFamily="18" charset="0"/>
            </a:endParaRPr>
          </a:p>
          <a:p>
            <a:pPr algn="ctr">
              <a:tabLst>
                <a:tab pos="457200" algn="l"/>
              </a:tabLst>
            </a:pPr>
            <a:r>
              <a:rPr lang="sr-Latn-BA" b="1" dirty="0">
                <a:solidFill>
                  <a:srgbClr val="00000A"/>
                </a:solidFill>
                <a:effectLst/>
                <a:latin typeface="Times New Roman" panose="02020603050405020304" pitchFamily="18" charset="0"/>
                <a:ea typeface="Times New Roman" panose="02020603050405020304" pitchFamily="18" charset="0"/>
              </a:rPr>
              <a:t> </a:t>
            </a:r>
            <a:endParaRPr lang="en-US" dirty="0">
              <a:solidFill>
                <a:srgbClr val="00000A"/>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96641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57799D4-6B2F-FB06-0304-9DFB487D0527}"/>
              </a:ext>
            </a:extLst>
          </p:cNvPr>
          <p:cNvSpPr txBox="1"/>
          <p:nvPr/>
        </p:nvSpPr>
        <p:spPr>
          <a:xfrm>
            <a:off x="324466" y="442029"/>
            <a:ext cx="9689689" cy="6740307"/>
          </a:xfrm>
          <a:prstGeom prst="rect">
            <a:avLst/>
          </a:prstGeom>
          <a:noFill/>
        </p:spPr>
        <p:txBody>
          <a:bodyPr wrap="square">
            <a:spAutoFit/>
          </a:bodyPr>
          <a:lstStyle/>
          <a:p>
            <a:pPr algn="ctr">
              <a:tabLst>
                <a:tab pos="457200" algn="l"/>
              </a:tabLst>
            </a:pPr>
            <a:r>
              <a:rPr lang="sr-Latn-BA" b="1" dirty="0">
                <a:solidFill>
                  <a:srgbClr val="00000A"/>
                </a:solidFill>
                <a:effectLst/>
                <a:latin typeface="Times New Roman" panose="02020603050405020304" pitchFamily="18" charset="0"/>
                <a:ea typeface="Times New Roman" panose="02020603050405020304" pitchFamily="18" charset="0"/>
              </a:rPr>
              <a:t>Član 23.</a:t>
            </a:r>
            <a:endParaRPr lang="en-US" b="1" dirty="0">
              <a:solidFill>
                <a:srgbClr val="00000A"/>
              </a:solidFill>
              <a:effectLst/>
              <a:latin typeface="Times New Roman" panose="02020603050405020304" pitchFamily="18" charset="0"/>
              <a:ea typeface="Times New Roman" panose="02020603050405020304" pitchFamily="18" charset="0"/>
            </a:endParaRPr>
          </a:p>
          <a:p>
            <a:pPr algn="ctr">
              <a:tabLst>
                <a:tab pos="457200" algn="l"/>
              </a:tabLst>
            </a:pPr>
            <a:r>
              <a:rPr lang="sr-Latn-BA" b="1" dirty="0">
                <a:solidFill>
                  <a:srgbClr val="00000A"/>
                </a:solidFill>
                <a:effectLst/>
                <a:latin typeface="Times New Roman" panose="02020603050405020304" pitchFamily="18" charset="0"/>
                <a:ea typeface="Times New Roman" panose="02020603050405020304" pitchFamily="18" charset="0"/>
              </a:rPr>
              <a:t>(Posebni uslovi  za primjenu pregovaračkog postupka bez objave obavještenja za nabavku </a:t>
            </a:r>
            <a:r>
              <a:rPr lang="sr-Latn-BA" b="1" dirty="0">
                <a:solidFill>
                  <a:srgbClr val="00000A"/>
                </a:solidFill>
                <a:latin typeface="Times New Roman" panose="02020603050405020304" pitchFamily="18" charset="0"/>
                <a:ea typeface="Times New Roman" panose="02020603050405020304" pitchFamily="18" charset="0"/>
              </a:rPr>
              <a:t>USLUGA</a:t>
            </a:r>
            <a:r>
              <a:rPr lang="sr-Latn-BA" b="1" dirty="0">
                <a:solidFill>
                  <a:srgbClr val="00000A"/>
                </a:solidFill>
                <a:effectLst/>
                <a:latin typeface="Times New Roman" panose="02020603050405020304" pitchFamily="18" charset="0"/>
                <a:ea typeface="Times New Roman" panose="02020603050405020304" pitchFamily="18" charset="0"/>
              </a:rPr>
              <a:t>)</a:t>
            </a:r>
            <a:endParaRPr lang="en-US" b="1" dirty="0">
              <a:solidFill>
                <a:srgbClr val="00000A"/>
              </a:solidFill>
              <a:effectLst/>
              <a:latin typeface="Times New Roman" panose="02020603050405020304" pitchFamily="18" charset="0"/>
              <a:ea typeface="Times New Roman" panose="02020603050405020304" pitchFamily="18" charset="0"/>
            </a:endParaRPr>
          </a:p>
          <a:p>
            <a:pPr algn="just">
              <a:tabLst>
                <a:tab pos="457200" algn="l"/>
              </a:tabLst>
            </a:pPr>
            <a:r>
              <a:rPr lang="sr-Latn-BA" dirty="0">
                <a:solidFill>
                  <a:srgbClr val="00000A"/>
                </a:solidFill>
                <a:effectLst/>
                <a:latin typeface="Times New Roman" panose="02020603050405020304" pitchFamily="18" charset="0"/>
                <a:ea typeface="Times New Roman" panose="02020603050405020304" pitchFamily="18" charset="0"/>
              </a:rPr>
              <a:t>Ugovor o javnoj nabavci usluga može se zaključiti u pregovaračkom postupku bez objave obavještenja u sljedećim slučajevima:</a:t>
            </a:r>
            <a:endParaRPr lang="en-US" dirty="0">
              <a:solidFill>
                <a:srgbClr val="00000A"/>
              </a:solidFill>
              <a:effectLst/>
              <a:latin typeface="Times New Roman" panose="02020603050405020304" pitchFamily="18" charset="0"/>
              <a:ea typeface="Times New Roman" panose="02020603050405020304" pitchFamily="18" charset="0"/>
            </a:endParaRPr>
          </a:p>
          <a:p>
            <a:pPr algn="just">
              <a:tabLst>
                <a:tab pos="457200" algn="l"/>
              </a:tabLst>
            </a:pPr>
            <a:r>
              <a:rPr lang="sr-Latn-BA" dirty="0">
                <a:solidFill>
                  <a:srgbClr val="00000A"/>
                </a:solidFill>
                <a:effectLst/>
                <a:latin typeface="Times New Roman" panose="02020603050405020304" pitchFamily="18" charset="0"/>
                <a:ea typeface="Times New Roman" panose="02020603050405020304" pitchFamily="18" charset="0"/>
              </a:rPr>
              <a:t>a) u slučaju ugovora o javnoj nabavci usluga, kada postupak dodjele ugovora slijedi nakon postupka konkursa za izradu idejnog rješenja, provedenog u skladu s odredbama čl. 33.</a:t>
            </a:r>
            <a:r>
              <a:rPr lang="sr-Latn-BA" dirty="0">
                <a:solidFill>
                  <a:srgbClr val="FF0000"/>
                </a:solidFill>
                <a:effectLst/>
                <a:latin typeface="Times New Roman" panose="02020603050405020304" pitchFamily="18" charset="0"/>
                <a:ea typeface="Times New Roman" panose="02020603050405020304" pitchFamily="18" charset="0"/>
              </a:rPr>
              <a:t> </a:t>
            </a:r>
            <a:r>
              <a:rPr lang="sr-Latn-BA" dirty="0">
                <a:solidFill>
                  <a:srgbClr val="00000A"/>
                </a:solidFill>
                <a:effectLst/>
                <a:latin typeface="Times New Roman" panose="02020603050405020304" pitchFamily="18" charset="0"/>
                <a:ea typeface="Times New Roman" panose="02020603050405020304" pitchFamily="18" charset="0"/>
              </a:rPr>
              <a:t>i 34. ovog zakona, a ugovor se dodjeljuje pobjedniku, odnosno jednom od pobjednika konkursa; u slučaju više pobjednika, svi pobjednici konkursa pozivaju se na učešće u pregovorima;</a:t>
            </a:r>
            <a:endParaRPr lang="en-US" dirty="0">
              <a:solidFill>
                <a:srgbClr val="00000A"/>
              </a:solidFill>
              <a:effectLst/>
              <a:latin typeface="Times New Roman" panose="02020603050405020304" pitchFamily="18" charset="0"/>
              <a:ea typeface="Times New Roman" panose="02020603050405020304" pitchFamily="18" charset="0"/>
            </a:endParaRPr>
          </a:p>
          <a:p>
            <a:pPr algn="just">
              <a:tabLst>
                <a:tab pos="457200" algn="l"/>
              </a:tabLst>
            </a:pPr>
            <a:r>
              <a:rPr lang="sr-Latn-BA" dirty="0">
                <a:solidFill>
                  <a:srgbClr val="00000A"/>
                </a:solidFill>
                <a:effectLst/>
                <a:latin typeface="Times New Roman" panose="02020603050405020304" pitchFamily="18" charset="0"/>
                <a:ea typeface="Times New Roman" panose="02020603050405020304" pitchFamily="18" charset="0"/>
              </a:rPr>
              <a:t>b) u slučaju ugovora o javnoj nabavci usluga za dodatne usluge koje nisu uključene u prvobitno razmatrani projekat ili u prvobitno zaključeni ugovor, ali koje usljed nepredviđenih okolnosti postanu neophodne za izvršenje ili izvođenje u njima opisanih usluga, i kada se takve dodatne usluge ne mogu, tehnički ili ekonomski, odvojiti od osnovnog ugovora bez većih nepogodnosti za ugovorni organ. Takav ugovor može se zaključiti s dobavljačem kojem je dodijeljen osnovni ugovor, a ukupna vrijednost ugovora dodijeljenih za dodatne usluge ne može preći 30% od vrijednosti osnovnog ugovora;</a:t>
            </a:r>
            <a:endParaRPr lang="en-US" dirty="0">
              <a:solidFill>
                <a:srgbClr val="00000A"/>
              </a:solidFill>
              <a:effectLst/>
              <a:latin typeface="Times New Roman" panose="02020603050405020304" pitchFamily="18" charset="0"/>
              <a:ea typeface="Times New Roman" panose="02020603050405020304" pitchFamily="18" charset="0"/>
            </a:endParaRPr>
          </a:p>
          <a:p>
            <a:pPr algn="just">
              <a:tabLst>
                <a:tab pos="457200" algn="l"/>
              </a:tabLst>
            </a:pPr>
            <a:r>
              <a:rPr lang="sr-Latn-BA" dirty="0">
                <a:solidFill>
                  <a:srgbClr val="00000A"/>
                </a:solidFill>
                <a:effectLst/>
                <a:latin typeface="Times New Roman" panose="02020603050405020304" pitchFamily="18" charset="0"/>
                <a:ea typeface="Times New Roman" panose="02020603050405020304" pitchFamily="18" charset="0"/>
              </a:rPr>
              <a:t>c) za nove usluge koje predstavljaju ponavljanje sličnih usluga povjerenih dobavljaču kojem je ugovorni organ dodijelio raniji ugovor, uz uslov da su takve usluge u skladu s osnovnim projektom za koji je bio dodijeljen osnovni ugovor, nakon provedenog otvorenog ili ograničenog postupka. Na mogućnost provođenja ovog postupka ugovorni organ dužan je ukazati pri provođenju otvorenog ili ograničenog postupka za osnovni projekat, a ukupne procijenjene troškove kasnijih usluga ugovorni organ uzima u razmatranje prilikom procjenjivanja vrijednosti javne nabavke. Ovaj postupak može se primijeniti samo u periodu od tri godine od dana zaključivanja osnovnog ugovora.</a:t>
            </a:r>
            <a:br>
              <a:rPr lang="sr-Latn-BA" dirty="0">
                <a:solidFill>
                  <a:srgbClr val="00000A"/>
                </a:solidFill>
                <a:effectLst/>
                <a:latin typeface="Times New Roman" panose="02020603050405020304" pitchFamily="18" charset="0"/>
                <a:ea typeface="Times New Roman" panose="02020603050405020304" pitchFamily="18" charset="0"/>
              </a:rPr>
            </a:br>
            <a:endParaRPr lang="en-US" dirty="0">
              <a:solidFill>
                <a:srgbClr val="00000A"/>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0594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3C9AA5-70F1-4F60-A377-31F65D2EB8DE}"/>
              </a:ext>
            </a:extLst>
          </p:cNvPr>
          <p:cNvSpPr txBox="1"/>
          <p:nvPr/>
        </p:nvSpPr>
        <p:spPr>
          <a:xfrm>
            <a:off x="221226" y="941522"/>
            <a:ext cx="10058400" cy="5632311"/>
          </a:xfrm>
          <a:prstGeom prst="rect">
            <a:avLst/>
          </a:prstGeom>
          <a:noFill/>
        </p:spPr>
        <p:txBody>
          <a:bodyPr wrap="square">
            <a:spAutoFit/>
          </a:bodyPr>
          <a:lstStyle/>
          <a:p>
            <a:pPr algn="ctr">
              <a:tabLst>
                <a:tab pos="457200" algn="l"/>
              </a:tabLst>
            </a:pPr>
            <a:r>
              <a:rPr lang="sr-Latn-BA" b="1" dirty="0">
                <a:solidFill>
                  <a:srgbClr val="00000A"/>
                </a:solidFill>
                <a:effectLst/>
                <a:highlight>
                  <a:srgbClr val="FFFFFF"/>
                </a:highlight>
                <a:latin typeface="Times New Roman" panose="02020603050405020304" pitchFamily="18" charset="0"/>
                <a:ea typeface="Times New Roman" panose="02020603050405020304" pitchFamily="18" charset="0"/>
              </a:rPr>
              <a:t>Član 24.</a:t>
            </a:r>
            <a:endParaRPr lang="en-US" b="1" dirty="0">
              <a:solidFill>
                <a:srgbClr val="00000A"/>
              </a:solidFill>
              <a:effectLst/>
              <a:latin typeface="Times New Roman" panose="02020603050405020304" pitchFamily="18" charset="0"/>
              <a:ea typeface="Times New Roman" panose="02020603050405020304" pitchFamily="18" charset="0"/>
            </a:endParaRPr>
          </a:p>
          <a:p>
            <a:pPr algn="ctr">
              <a:tabLst>
                <a:tab pos="457200" algn="l"/>
              </a:tabLst>
            </a:pPr>
            <a:r>
              <a:rPr lang="sr-Latn-BA" b="1" dirty="0">
                <a:solidFill>
                  <a:srgbClr val="00000A"/>
                </a:solidFill>
                <a:effectLst/>
                <a:highlight>
                  <a:srgbClr val="FFFFFF"/>
                </a:highlight>
                <a:latin typeface="Times New Roman" panose="02020603050405020304" pitchFamily="18" charset="0"/>
                <a:ea typeface="Times New Roman" panose="02020603050405020304" pitchFamily="18" charset="0"/>
              </a:rPr>
              <a:t>(Posebni uslovi  za primjenu pregovaračkog postupka bez objave obavještenja za nabavku RADOVA)</a:t>
            </a:r>
            <a:endParaRPr lang="en-US" b="1" dirty="0">
              <a:solidFill>
                <a:srgbClr val="00000A"/>
              </a:solidFill>
              <a:effectLst/>
              <a:latin typeface="Times New Roman" panose="02020603050405020304" pitchFamily="18" charset="0"/>
              <a:ea typeface="Times New Roman" panose="02020603050405020304" pitchFamily="18" charset="0"/>
            </a:endParaRPr>
          </a:p>
          <a:p>
            <a:pPr algn="just">
              <a:tabLst>
                <a:tab pos="457200" algn="l"/>
              </a:tabLst>
            </a:pPr>
            <a:r>
              <a:rPr lang="sr-Latn-BA" dirty="0">
                <a:solidFill>
                  <a:srgbClr val="00000A"/>
                </a:solidFill>
                <a:effectLst/>
                <a:latin typeface="Times New Roman" panose="02020603050405020304" pitchFamily="18" charset="0"/>
                <a:ea typeface="Times New Roman" panose="02020603050405020304" pitchFamily="18" charset="0"/>
              </a:rPr>
              <a:t> </a:t>
            </a:r>
            <a:endParaRPr lang="en-US" dirty="0">
              <a:solidFill>
                <a:srgbClr val="00000A"/>
              </a:solidFill>
              <a:effectLst/>
              <a:latin typeface="Times New Roman" panose="02020603050405020304" pitchFamily="18" charset="0"/>
              <a:ea typeface="Times New Roman" panose="02020603050405020304" pitchFamily="18" charset="0"/>
            </a:endParaRPr>
          </a:p>
          <a:p>
            <a:pPr algn="just">
              <a:tabLst>
                <a:tab pos="457200" algn="l"/>
              </a:tabLst>
            </a:pPr>
            <a:r>
              <a:rPr lang="sr-Latn-BA" dirty="0">
                <a:solidFill>
                  <a:srgbClr val="00000A"/>
                </a:solidFill>
                <a:effectLst/>
                <a:latin typeface="Times New Roman" panose="02020603050405020304" pitchFamily="18" charset="0"/>
                <a:ea typeface="Times New Roman" panose="02020603050405020304" pitchFamily="18" charset="0"/>
              </a:rPr>
              <a:t>Ugovor o javnoj nabavci radova može se zaključiti u pregovaračkom postupku bez objave obavještenja u sljedećim slučajevima:</a:t>
            </a:r>
            <a:endParaRPr lang="en-US" dirty="0">
              <a:solidFill>
                <a:srgbClr val="00000A"/>
              </a:solidFill>
              <a:effectLst/>
              <a:latin typeface="Times New Roman" panose="02020603050405020304" pitchFamily="18" charset="0"/>
              <a:ea typeface="Times New Roman" panose="02020603050405020304" pitchFamily="18" charset="0"/>
            </a:endParaRPr>
          </a:p>
          <a:p>
            <a:pPr algn="just">
              <a:tabLst>
                <a:tab pos="457200" algn="l"/>
              </a:tabLst>
            </a:pPr>
            <a:r>
              <a:rPr lang="sr-Latn-BA" dirty="0">
                <a:solidFill>
                  <a:srgbClr val="00000A"/>
                </a:solidFill>
                <a:effectLst/>
                <a:latin typeface="Times New Roman" panose="02020603050405020304" pitchFamily="18" charset="0"/>
                <a:ea typeface="Times New Roman" panose="02020603050405020304" pitchFamily="18" charset="0"/>
              </a:rPr>
              <a:t>a) u slučaju ugovora o javnoj nabavci radova za dodatne radove koji nisu uključeni u prvobitno razmatrani projekat ili u prvobitno zaključeni ugovor, ali koji usljed nepredviđenih okolnosti, postanu neophodni za izvršenje ili izvođenje u njima opisanih radova, i kada se takvi dodatni radovi ne mogu, tehnički ili ekonomski, odvojiti od osnovnog ugovora bez većih nepogodnosti za ugovorni organ. Takav ugovor može se zaključiti s dobavljačem kojem je dodijeljen osnovni ugovor, a ukupna vrijednost ugovora dodijeljenih za dodatne radove ne može preći 20% od vrijednosti osnovnog ugovora;</a:t>
            </a:r>
            <a:endParaRPr lang="en-US" dirty="0">
              <a:solidFill>
                <a:srgbClr val="00000A"/>
              </a:solidFill>
              <a:effectLst/>
              <a:latin typeface="Times New Roman" panose="02020603050405020304" pitchFamily="18" charset="0"/>
              <a:ea typeface="Times New Roman" panose="02020603050405020304" pitchFamily="18" charset="0"/>
            </a:endParaRPr>
          </a:p>
          <a:p>
            <a:pPr algn="just">
              <a:tabLst>
                <a:tab pos="457200" algn="l"/>
              </a:tabLst>
            </a:pPr>
            <a:r>
              <a:rPr lang="sr-Latn-BA" dirty="0">
                <a:solidFill>
                  <a:srgbClr val="00000A"/>
                </a:solidFill>
                <a:effectLst/>
                <a:latin typeface="Times New Roman" panose="02020603050405020304" pitchFamily="18" charset="0"/>
                <a:ea typeface="Times New Roman" panose="02020603050405020304" pitchFamily="18" charset="0"/>
              </a:rPr>
              <a:t>b) za nove radove koji predstavljaju ponavljanje sličnih radova povjerenih dobavljaču kojem je ugovorni organ dodijelio raniji ugovor, uz uslov da su takvi radovi u skladu sa osnovnim projektom za koji je bio dodijeljen osnovni ugovor, nakon provedenog otvorenog ili ograničenog postupka. Na mogućnost provođenja ovog postupka ugovorni organ dužan je ukazati pri provođenju otvorenog ili ograničenog postupka za osnovni ugovor, a ukupne procijenjene troškove novih radova ugovorni organ uzima u razmatranje prilikom procjenjivanja vrijednosti javne nabavke. Ovaj postupak može se primijeniti samo u periodu od tri godine od dana zaključivanja osnovnog ugovora.</a:t>
            </a:r>
            <a:endParaRPr lang="en-US" dirty="0">
              <a:solidFill>
                <a:srgbClr val="00000A"/>
              </a:solidFill>
              <a:effectLst/>
              <a:latin typeface="Times New Roman" panose="02020603050405020304" pitchFamily="18" charset="0"/>
              <a:ea typeface="Times New Roman" panose="02020603050405020304" pitchFamily="18" charset="0"/>
            </a:endParaRPr>
          </a:p>
          <a:p>
            <a:pPr algn="just">
              <a:tabLst>
                <a:tab pos="457200" algn="l"/>
              </a:tabLst>
            </a:pPr>
            <a:r>
              <a:rPr lang="sr-Latn-BA" b="1" dirty="0">
                <a:solidFill>
                  <a:srgbClr val="00000A"/>
                </a:solidFill>
                <a:effectLst/>
                <a:latin typeface="Times New Roman" panose="02020603050405020304" pitchFamily="18" charset="0"/>
                <a:ea typeface="Times New Roman" panose="02020603050405020304" pitchFamily="18" charset="0"/>
              </a:rPr>
              <a:t> </a:t>
            </a:r>
            <a:endParaRPr lang="en-US" dirty="0">
              <a:solidFill>
                <a:srgbClr val="00000A"/>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39406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97CD67A-3227-5BB2-8E59-DF6580E82DAE}"/>
              </a:ext>
            </a:extLst>
          </p:cNvPr>
          <p:cNvSpPr txBox="1"/>
          <p:nvPr/>
        </p:nvSpPr>
        <p:spPr>
          <a:xfrm>
            <a:off x="840658" y="250723"/>
            <a:ext cx="8539316" cy="6463308"/>
          </a:xfrm>
          <a:prstGeom prst="rect">
            <a:avLst/>
          </a:prstGeom>
          <a:noFill/>
        </p:spPr>
        <p:txBody>
          <a:bodyPr wrap="square">
            <a:spAutoFit/>
          </a:bodyPr>
          <a:lstStyle/>
          <a:p>
            <a:pPr algn="ctr">
              <a:tabLst>
                <a:tab pos="457200" algn="l"/>
              </a:tabLst>
            </a:pPr>
            <a:r>
              <a:rPr lang="sr-Latn-BA" dirty="0">
                <a:solidFill>
                  <a:srgbClr val="00000A"/>
                </a:solidFill>
                <a:effectLst/>
                <a:latin typeface="Times New Roman" panose="02020603050405020304" pitchFamily="18" charset="0"/>
                <a:ea typeface="Times New Roman" panose="02020603050405020304" pitchFamily="18" charset="0"/>
              </a:rPr>
              <a:t>Član 28.</a:t>
            </a:r>
            <a:endParaRPr lang="en-US" dirty="0">
              <a:solidFill>
                <a:srgbClr val="00000A"/>
              </a:solidFill>
              <a:effectLst/>
              <a:latin typeface="Times New Roman" panose="02020603050405020304" pitchFamily="18" charset="0"/>
              <a:ea typeface="Times New Roman" panose="02020603050405020304" pitchFamily="18" charset="0"/>
            </a:endParaRPr>
          </a:p>
          <a:p>
            <a:pPr algn="ctr">
              <a:tabLst>
                <a:tab pos="457200" algn="l"/>
              </a:tabLst>
            </a:pPr>
            <a:r>
              <a:rPr lang="sr-Latn-BA" dirty="0">
                <a:solidFill>
                  <a:srgbClr val="00000A"/>
                </a:solidFill>
                <a:effectLst/>
                <a:latin typeface="Times New Roman" panose="02020603050405020304" pitchFamily="18" charset="0"/>
                <a:ea typeface="Times New Roman" panose="02020603050405020304" pitchFamily="18" charset="0"/>
              </a:rPr>
              <a:t>(Pregovarački postupak bez objave obavještenja o nabavci)</a:t>
            </a:r>
            <a:endParaRPr lang="en-US" dirty="0">
              <a:solidFill>
                <a:srgbClr val="00000A"/>
              </a:solidFill>
              <a:effectLst/>
              <a:latin typeface="Times New Roman" panose="02020603050405020304" pitchFamily="18" charset="0"/>
              <a:ea typeface="Times New Roman" panose="02020603050405020304" pitchFamily="18" charset="0"/>
            </a:endParaRPr>
          </a:p>
          <a:p>
            <a:pPr algn="just">
              <a:tabLst>
                <a:tab pos="457200" algn="l"/>
              </a:tabLst>
            </a:pPr>
            <a:endParaRPr lang="en-US" dirty="0">
              <a:solidFill>
                <a:srgbClr val="00000A"/>
              </a:solidFill>
              <a:effectLst/>
              <a:latin typeface="Times New Roman" panose="02020603050405020304" pitchFamily="18" charset="0"/>
              <a:ea typeface="Times New Roman" panose="02020603050405020304" pitchFamily="18" charset="0"/>
            </a:endParaRPr>
          </a:p>
          <a:p>
            <a:pPr algn="just">
              <a:tabLst>
                <a:tab pos="457200" algn="l"/>
              </a:tabLst>
            </a:pPr>
            <a:r>
              <a:rPr lang="sr-Latn-BA" dirty="0">
                <a:solidFill>
                  <a:srgbClr val="00000A"/>
                </a:solidFill>
                <a:effectLst/>
                <a:latin typeface="Times New Roman" panose="02020603050405020304" pitchFamily="18" charset="0"/>
                <a:ea typeface="Times New Roman" panose="02020603050405020304" pitchFamily="18" charset="0"/>
              </a:rPr>
              <a:t>(1) Ako je na osnovu uslova za izbor pregovaračkog postupka bez objave obavještenja o nabavci propisanih u čl.</a:t>
            </a:r>
            <a:r>
              <a:rPr lang="sr-Latn-BA" dirty="0">
                <a:solidFill>
                  <a:srgbClr val="FF0000"/>
                </a:solidFill>
                <a:effectLst/>
                <a:latin typeface="Times New Roman" panose="02020603050405020304" pitchFamily="18" charset="0"/>
                <a:ea typeface="Times New Roman" panose="02020603050405020304" pitchFamily="18" charset="0"/>
              </a:rPr>
              <a:t> </a:t>
            </a:r>
            <a:r>
              <a:rPr lang="sr-Latn-BA" dirty="0">
                <a:solidFill>
                  <a:srgbClr val="00000A"/>
                </a:solidFill>
                <a:effectLst/>
                <a:latin typeface="Times New Roman" panose="02020603050405020304" pitchFamily="18" charset="0"/>
                <a:ea typeface="Times New Roman" panose="02020603050405020304" pitchFamily="18" charset="0"/>
              </a:rPr>
              <a:t>21. do 24. ovog zakona moguće, postupak se vodi s jednim ponuđačem uz poštivanje principa ovog zakona, izuzev u slučajevima iz člana 21. stav (1) tač. a) i b) ovog zakona kada se postupak može voditi s više ponuđača.</a:t>
            </a:r>
            <a:endParaRPr lang="en-US" dirty="0">
              <a:solidFill>
                <a:srgbClr val="00000A"/>
              </a:solidFill>
              <a:effectLst/>
              <a:latin typeface="Times New Roman" panose="02020603050405020304" pitchFamily="18" charset="0"/>
              <a:ea typeface="Times New Roman" panose="02020603050405020304" pitchFamily="18" charset="0"/>
            </a:endParaRPr>
          </a:p>
          <a:p>
            <a:pPr algn="just">
              <a:tabLst>
                <a:tab pos="457200" algn="l"/>
              </a:tabLst>
            </a:pPr>
            <a:r>
              <a:rPr lang="sr-Latn-BA" dirty="0">
                <a:solidFill>
                  <a:srgbClr val="00000A"/>
                </a:solidFill>
                <a:effectLst/>
                <a:latin typeface="Times New Roman" panose="02020603050405020304" pitchFamily="18" charset="0"/>
                <a:ea typeface="Times New Roman" panose="02020603050405020304" pitchFamily="18" charset="0"/>
              </a:rPr>
              <a:t> </a:t>
            </a:r>
            <a:endParaRPr lang="en-US" dirty="0">
              <a:solidFill>
                <a:srgbClr val="00000A"/>
              </a:solidFill>
              <a:effectLst/>
              <a:latin typeface="Times New Roman" panose="02020603050405020304" pitchFamily="18" charset="0"/>
              <a:ea typeface="Times New Roman" panose="02020603050405020304" pitchFamily="18" charset="0"/>
            </a:endParaRPr>
          </a:p>
          <a:p>
            <a:pPr algn="just">
              <a:tabLst>
                <a:tab pos="457200" algn="l"/>
              </a:tabLst>
            </a:pPr>
            <a:r>
              <a:rPr lang="sr-Latn-BA" dirty="0">
                <a:solidFill>
                  <a:srgbClr val="00000A"/>
                </a:solidFill>
                <a:effectLst/>
                <a:latin typeface="Times New Roman" panose="02020603050405020304" pitchFamily="18" charset="0"/>
                <a:ea typeface="Times New Roman" panose="02020603050405020304" pitchFamily="18" charset="0"/>
              </a:rPr>
              <a:t>(2) U pregovaračkom postupku bez objave obavještenja o nabavci, uslovi za kvalifikaciju moraju se unaprijed utvrditi. Nakon provjere kvalificiranosti kandidata, u daljnjem toku postupka mogu učestvovati samo kvalificirani kandidati. O ishodu kvalificiranosti kandidata sastavlja se zapisnik u koji se unose sve bitne činjenice i dostavlja se onim kandidatima koji se nisu kvalificirali.</a:t>
            </a:r>
            <a:endParaRPr lang="en-US" dirty="0">
              <a:solidFill>
                <a:srgbClr val="00000A"/>
              </a:solidFill>
              <a:effectLst/>
              <a:latin typeface="Times New Roman" panose="02020603050405020304" pitchFamily="18" charset="0"/>
              <a:ea typeface="Times New Roman" panose="02020603050405020304" pitchFamily="18" charset="0"/>
            </a:endParaRPr>
          </a:p>
          <a:p>
            <a:pPr algn="just">
              <a:tabLst>
                <a:tab pos="457200" algn="l"/>
              </a:tabLst>
            </a:pPr>
            <a:r>
              <a:rPr lang="sr-Latn-BA" dirty="0">
                <a:solidFill>
                  <a:srgbClr val="00000A"/>
                </a:solidFill>
                <a:effectLst/>
                <a:latin typeface="Times New Roman" panose="02020603050405020304" pitchFamily="18" charset="0"/>
                <a:ea typeface="Times New Roman" panose="02020603050405020304" pitchFamily="18" charset="0"/>
              </a:rPr>
              <a:t> </a:t>
            </a:r>
            <a:endParaRPr lang="en-US" dirty="0">
              <a:solidFill>
                <a:srgbClr val="00000A"/>
              </a:solidFill>
              <a:effectLst/>
              <a:latin typeface="Times New Roman" panose="02020603050405020304" pitchFamily="18" charset="0"/>
              <a:ea typeface="Times New Roman" panose="02020603050405020304" pitchFamily="18" charset="0"/>
            </a:endParaRPr>
          </a:p>
          <a:p>
            <a:pPr algn="just">
              <a:tabLst>
                <a:tab pos="457200" algn="l"/>
              </a:tabLst>
            </a:pPr>
            <a:r>
              <a:rPr lang="sr-Latn-BA" dirty="0">
                <a:solidFill>
                  <a:srgbClr val="00000A"/>
                </a:solidFill>
                <a:effectLst/>
                <a:latin typeface="Times New Roman" panose="02020603050405020304" pitchFamily="18" charset="0"/>
                <a:ea typeface="Times New Roman" panose="02020603050405020304" pitchFamily="18" charset="0"/>
              </a:rPr>
              <a:t>(3) Za slučajeve iz člana 21. stav (1) tačka d) i člana 22. stav (1) tačka d) ovog zakona ugovorni organ nije obavezan tražiti dokumentaciju koja se odnosi na provjeru lične sposobnosti kandidata iz člana 45. stav (1) tač. b), c) i d) ovog zakona.</a:t>
            </a:r>
            <a:endParaRPr lang="en-US" dirty="0">
              <a:solidFill>
                <a:srgbClr val="00000A"/>
              </a:solidFill>
              <a:effectLst/>
              <a:latin typeface="Times New Roman" panose="02020603050405020304" pitchFamily="18" charset="0"/>
              <a:ea typeface="Times New Roman" panose="02020603050405020304" pitchFamily="18" charset="0"/>
            </a:endParaRPr>
          </a:p>
          <a:p>
            <a:pPr algn="just">
              <a:tabLst>
                <a:tab pos="457200" algn="l"/>
              </a:tabLst>
            </a:pPr>
            <a:r>
              <a:rPr lang="sr-Latn-BA" dirty="0">
                <a:solidFill>
                  <a:srgbClr val="00000A"/>
                </a:solidFill>
                <a:effectLst/>
                <a:latin typeface="Times New Roman" panose="02020603050405020304" pitchFamily="18" charset="0"/>
                <a:ea typeface="Times New Roman" panose="02020603050405020304" pitchFamily="18" charset="0"/>
              </a:rPr>
              <a:t> </a:t>
            </a:r>
            <a:endParaRPr lang="en-US" dirty="0">
              <a:solidFill>
                <a:srgbClr val="00000A"/>
              </a:solidFill>
              <a:effectLst/>
              <a:latin typeface="Times New Roman" panose="02020603050405020304" pitchFamily="18" charset="0"/>
              <a:ea typeface="Times New Roman" panose="02020603050405020304" pitchFamily="18" charset="0"/>
            </a:endParaRPr>
          </a:p>
          <a:p>
            <a:pPr algn="just">
              <a:tabLst>
                <a:tab pos="457200" algn="l"/>
              </a:tabLst>
            </a:pPr>
            <a:r>
              <a:rPr lang="sr-Latn-BA" b="1" dirty="0">
                <a:solidFill>
                  <a:srgbClr val="00000A"/>
                </a:solidFill>
                <a:effectLst/>
                <a:latin typeface="Times New Roman" panose="02020603050405020304" pitchFamily="18" charset="0"/>
                <a:ea typeface="Times New Roman" panose="02020603050405020304" pitchFamily="18" charset="0"/>
              </a:rPr>
              <a:t>(4) U slučajevima iz člana 21. tač. a), b) i c) ugovorni organ objavljuje na portalu javnih nabavki informacije o pregovaračkom postupku koji namjerava provoditi bez objave obavještenja o nabavci, tako što će tendersku dokumentaciju učiniti dostupnom svim zainteresiranim kandidatima.</a:t>
            </a:r>
            <a:endParaRPr lang="en-US" dirty="0">
              <a:solidFill>
                <a:srgbClr val="00000A"/>
              </a:solidFill>
              <a:effectLst/>
              <a:latin typeface="Times New Roman" panose="02020603050405020304" pitchFamily="18" charset="0"/>
              <a:ea typeface="Times New Roman" panose="02020603050405020304" pitchFamily="18" charset="0"/>
            </a:endParaRPr>
          </a:p>
          <a:p>
            <a:pPr algn="just">
              <a:tabLst>
                <a:tab pos="457200" algn="l"/>
              </a:tabLst>
            </a:pPr>
            <a:r>
              <a:rPr lang="sr-Latn-BA" b="1" dirty="0">
                <a:solidFill>
                  <a:srgbClr val="00000A"/>
                </a:solidFill>
                <a:effectLst/>
                <a:latin typeface="Times New Roman" panose="02020603050405020304" pitchFamily="18" charset="0"/>
                <a:ea typeface="Times New Roman" panose="02020603050405020304" pitchFamily="18" charset="0"/>
              </a:rPr>
              <a:t> </a:t>
            </a:r>
            <a:endParaRPr lang="en-US" dirty="0">
              <a:solidFill>
                <a:srgbClr val="00000A"/>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42849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0008B75-64AF-A101-792E-DC840894A269}"/>
              </a:ext>
            </a:extLst>
          </p:cNvPr>
          <p:cNvSpPr txBox="1"/>
          <p:nvPr/>
        </p:nvSpPr>
        <p:spPr>
          <a:xfrm>
            <a:off x="442452" y="377908"/>
            <a:ext cx="9099753" cy="5078313"/>
          </a:xfrm>
          <a:prstGeom prst="rect">
            <a:avLst/>
          </a:prstGeom>
          <a:noFill/>
        </p:spPr>
        <p:txBody>
          <a:bodyPr wrap="square">
            <a:spAutoFit/>
          </a:bodyPr>
          <a:lstStyle/>
          <a:p>
            <a:pPr marL="0" marR="0" lvl="0" indent="0" algn="just" defTabSz="457200" rtl="0" eaLnBrk="1" fontAlgn="auto" latinLnBrk="0" hangingPunct="1">
              <a:buClrTx/>
              <a:buSzTx/>
              <a:buFontTx/>
              <a:buNone/>
              <a:tabLst>
                <a:tab pos="457200" algn="l"/>
              </a:tabLst>
              <a:defRPr/>
            </a:pPr>
            <a:endParaRPr kumimoji="0" lang="sr-Latn-BA" b="1"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457200" rtl="0" eaLnBrk="1" fontAlgn="auto" latinLnBrk="0" hangingPunct="1">
              <a:buClrTx/>
              <a:buSzTx/>
              <a:buFontTx/>
              <a:buNone/>
              <a:tabLst>
                <a:tab pos="457200" algn="l"/>
              </a:tabLst>
              <a:defRPr/>
            </a:pPr>
            <a:endParaRPr lang="sr-Latn-BA" b="1" dirty="0">
              <a:solidFill>
                <a:srgbClr val="00000A"/>
              </a:solidFill>
              <a:latin typeface="Times New Roman" panose="02020603050405020304" pitchFamily="18" charset="0"/>
              <a:ea typeface="Times New Roman" panose="02020603050405020304" pitchFamily="18" charset="0"/>
            </a:endParaRPr>
          </a:p>
          <a:p>
            <a:pPr marL="0" marR="0" lvl="0" indent="0" algn="just" defTabSz="457200" rtl="0" eaLnBrk="1" fontAlgn="auto" latinLnBrk="0" hangingPunct="1">
              <a:buClrTx/>
              <a:buSzTx/>
              <a:buFontTx/>
              <a:buNone/>
              <a:tabLst>
                <a:tab pos="457200" algn="l"/>
              </a:tabLst>
              <a:defRPr/>
            </a:pPr>
            <a:endParaRPr kumimoji="0" lang="sr-Latn-BA" b="1"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457200" rtl="0" eaLnBrk="1" fontAlgn="auto" latinLnBrk="0" hangingPunct="1">
              <a:buClrTx/>
              <a:buSzTx/>
              <a:buFontTx/>
              <a:buNone/>
              <a:tabLst>
                <a:tab pos="457200" algn="l"/>
              </a:tabLst>
              <a:defRPr/>
            </a:pPr>
            <a:r>
              <a:rPr kumimoji="0" lang="sr-Latn-BA" b="1"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rPr>
              <a:t>(5) U slučajevima iz člana 21. tačka d), ugovorni organ može objaviti na portalu javnih nabavki informacije o pregovaračkom postupku koji namjerava provoditi bez objave obavještenja o nabavci,tako što će tendersku dokumentaciju učiniti dostupnom svim zainteresiranim kandidatima</a:t>
            </a:r>
            <a:r>
              <a:rPr lang="sr-Latn-BA" b="1" dirty="0">
                <a:solidFill>
                  <a:srgbClr val="00000A"/>
                </a:solidFill>
                <a:latin typeface="Times New Roman" panose="02020603050405020304" pitchFamily="18" charset="0"/>
                <a:ea typeface="Times New Roman" panose="02020603050405020304" pitchFamily="18" charset="0"/>
              </a:rPr>
              <a:t>.</a:t>
            </a:r>
          </a:p>
          <a:p>
            <a:pPr marL="0" marR="0" lvl="0" indent="0" algn="just" defTabSz="457200" rtl="0" eaLnBrk="1" fontAlgn="auto" latinLnBrk="0" hangingPunct="1">
              <a:buClrTx/>
              <a:buSzTx/>
              <a:buFontTx/>
              <a:buNone/>
              <a:tabLst>
                <a:tab pos="457200" algn="l"/>
              </a:tabLst>
              <a:defRPr/>
            </a:pPr>
            <a:endParaRPr kumimoji="0" lang="en-US" b="0"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457200" rtl="0" eaLnBrk="1" fontAlgn="auto" latinLnBrk="0" hangingPunct="1">
              <a:buClrTx/>
              <a:buSzTx/>
              <a:buFontTx/>
              <a:buNone/>
              <a:tabLst>
                <a:tab pos="457200" algn="l"/>
              </a:tabLst>
              <a:defRPr/>
            </a:pPr>
            <a:r>
              <a:rPr kumimoji="0" lang="sr-Latn-BA" b="0"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rPr>
              <a:t>(6) Kvalificirani kandidati pozivaju se da dostave početne ponude. Dostavljanje početnih ponuda je osnov za pregovaranje. Ugovorni organ dužan je voditi zapisnike o postupku pregovora sa svakim ponuđačem koji će potpisati obje strane nakon okončanih pregovora. Konačnu ponudu mogu dostaviti samo jedan ili više pozvanih ponuđača. Ugovorni organ bira ponudu prema kriterijima za dodjelu ugovora utvrđenim u tenderskoj dokumentaciji.</a:t>
            </a:r>
            <a:endParaRPr kumimoji="0" lang="en-US" b="0"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457200" rtl="0" eaLnBrk="1" fontAlgn="auto" latinLnBrk="0" hangingPunct="1">
              <a:buClrTx/>
              <a:buSzTx/>
              <a:buFontTx/>
              <a:buNone/>
              <a:tabLst>
                <a:tab pos="457200" algn="l"/>
              </a:tabLst>
              <a:defRPr/>
            </a:pPr>
            <a:r>
              <a:rPr kumimoji="0" lang="sr-Latn-BA" b="0"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rPr>
              <a:t> </a:t>
            </a:r>
            <a:endParaRPr kumimoji="0" lang="en-US" b="0"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457200" rtl="0" eaLnBrk="1" fontAlgn="auto" latinLnBrk="0" hangingPunct="1">
              <a:buClrTx/>
              <a:buSzTx/>
              <a:buFontTx/>
              <a:buNone/>
              <a:tabLst>
                <a:tab pos="457200" algn="l"/>
              </a:tabLst>
              <a:defRPr/>
            </a:pPr>
            <a:r>
              <a:rPr kumimoji="0" lang="sr-Latn-BA" b="0"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rPr>
              <a:t>(7) U slučaju da su pozvana dva ili više ponuđača da dostave konačne ponude, ugovorni organ dužan je izvršiti javno otvaranje konačnih ponuda.</a:t>
            </a:r>
            <a:endParaRPr kumimoji="0" lang="en-US" b="0"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457200" rtl="0" eaLnBrk="1" fontAlgn="auto" latinLnBrk="0" hangingPunct="1">
              <a:buClrTx/>
              <a:buSzTx/>
              <a:buFontTx/>
              <a:buNone/>
              <a:tabLst>
                <a:tab pos="457200" algn="l"/>
              </a:tabLst>
              <a:defRPr/>
            </a:pPr>
            <a:r>
              <a:rPr kumimoji="0" lang="sr-Latn-BA" b="0"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rPr>
              <a:t> </a:t>
            </a:r>
            <a:endParaRPr kumimoji="0" lang="en-US" b="0"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457200" rtl="0" eaLnBrk="1" fontAlgn="auto" latinLnBrk="0" hangingPunct="1">
              <a:buClrTx/>
              <a:buSzTx/>
              <a:buFontTx/>
              <a:buNone/>
              <a:tabLst>
                <a:tab pos="457200" algn="l"/>
              </a:tabLst>
              <a:defRPr/>
            </a:pPr>
            <a:endParaRPr kumimoji="0" lang="en-US" b="0"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93468360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3159</TotalTime>
  <Words>3205</Words>
  <Application>Microsoft Office PowerPoint</Application>
  <PresentationFormat>Widescreen</PresentationFormat>
  <Paragraphs>133</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Times New Roman</vt:lpstr>
      <vt:lpstr>Trebuchet MS</vt:lpstr>
      <vt:lpstr>Wingdings</vt:lpstr>
      <vt:lpstr>Wingdings 3</vt:lpstr>
      <vt:lpstr>Facet</vt:lpstr>
      <vt:lpstr>Pregovarački postupak bez objave obavještenja  Pregovarački postupak sa  objavom obavještenja </vt:lpstr>
      <vt:lpstr>Pregovarački postupak bez objave obavještenja</vt:lpstr>
      <vt:lpstr>Pregovarački postupak bez objave obavještenja</vt:lpstr>
      <vt:lpstr>Član 8. stav (3) i (4) „Uputstvo o uslovima i načinu objavljivanja obavještenja i dostavljanja izvještaja o postupcima javnih nabavki na Portalu javnih nabavki, broj: 02-02-2-806-17/22 od 05.12.2022. godine.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Predmet: Informacija o pregovaračkom postupku bez objave obavještenja o nabavci   Poštovani,       U skladu sa odredbama člana 28. stav (5) Zakona o javnim nabavkama i Modela standardne tenderske dokumentacije za ugovore o javnoj nabavci robe, pregovarački postupak bez objave obavještenja, obavještavamo vas da ________________________namjerava provesti pregovarački postupak bez                                      (naziv ugovornog organa) objavljivanja obavještenja o nabavci u skladu sa odredbom člana 21. pod d) za nabavku _____________od proizvođača__________sa ponuđačem____________.   Sva zainteresovana lica mogu izvršiti uvid u tendersku dokumentaiju za navedenu nabavku u prostorijama Ugovornog organa svakim radnim danom do petka 10.05.2024. godine, u periodu od 07:30h do  15:30h, uz prethodnu najavu na kontakt, broj: 051/222-150, odnosno na adresu elektronske pošte kontakt osoba Ugovornog organa i to: ________________.                                                                                                                                                                                                                                                   DIREKOTOR                                                                                                                  ___________</vt:lpstr>
      <vt:lpstr>PowerPoint Presentation</vt:lpstr>
      <vt:lpstr>Pregovarački postupak bez objave obavještenja</vt:lpstr>
      <vt:lpstr>Nakon porvedene sve tri faze javne nabavke Pregovaračkog psotupka bez objave obavještenja Ugvorni organ tj. Komisija Ugovornog organa priprema dalje akte i to:  - Odluka o izboru najpovoljnijeg ponuđača; - Dostava Odluke o izboru najpovoljnijeg ponuđača izabranom Ponuđaču; - Odluku o izboru najpovljnijeg ponuđača Ugovrni organ objavljuje na svojo internet stranici.   * Nakon roka od 15 dana na Odluku o izboru najpovoljnijeg ponuđača Ugovorni organ dodjeljuje Ugovor izabranom ponuđaču.  * Kada smo završili cijeli postupak i zaključili Ugovor dužni smo na Portalu javnih nabavki BiH kreirati Obavještenje   o dodjeli Ugovora najkasnije 30 dana od dana zaključivanja Ugovora ili Okvirnog sporazuma. (član. 74. ZJN)           </vt:lpstr>
      <vt:lpstr>Pregovarački postupak sa objavom obavještenja  Pregovarački postupak sa objavom obavještenja  je postupak u kojem ugovorni organ pregovara o uslovima ugovora s jednim ili više pozvanih ponuđača.  Pregovarački postupak sa objavom obavještenja o nabavci je postupak koji se sastoji od tri faze i to:  I FAZA – Pretkvalifikacija; II FAZA – Poziv da dostavljanje početnih ponuda i pregovaaranje; III FAZA – Poziv za dostavljanje i ocjenjivanje konačnih ponuda.   </vt:lpstr>
      <vt:lpstr>                                                                            Član 20.                       (Uslovi za primjenu pregovaračkog postupka s objavom obavještenja)  (1) Ugovor o javnoj nabavci robe, usluga ili radova može se dodijeliti u pregovaračkom postupku s objavom obavještenja:  a) ako u otvorenom ili ograničenom postupku ili u postupku takmičarskog dijaloga dobije sve ponude koje ne ispunjavaju uslove kvalifikacije, a osnovni uslovi za dodjelu ugovora se nisu bitno promijenili, ugovorni organ nije obavezan ponovo objaviti obavještenje o nabavci, pod uslovom da pozove sve ponuđače, odnosno kandidate da otklone nedostatke u svojim ponudama, te svoje ponude učine prihvatljivim;  b) u izuzetnim slučajevima, kada zbog prirode robe, usluga ili radova ili zbog rizika povezanih sa izvršavanjem predmeta nabavke nije moguće prethodno određivanje ukupne cijene.  (2) Ugovor o javnoj nabavci usluga može se zaključiti u pregovaračkom postupku s objavom obavještenja ako su predmet nabavke intelektualne usluge, kao što je usluga projektovanja, i usluge iz Aneksa II. Dio A kategorije 6 ovog zakona čiji se opis predmeta nabavke ne može odrediti s dovoljnom preciznošću pa ugovor nije moguće zaključiti izborom najpovoljnije ponude u otvorenom ili ograničenom postupku nabavke.  </vt:lpstr>
      <vt:lpstr> (3) Ugovor o javnoj nabavci radova može se zaključiti u pregovaračkom postupku s objavom obavještenja ako su predmet nabavke radovi koji se izvode isključivo u istraživačke, testne ili razvojne svrhe, a ne s ciljem sticanja dobiti ili povrata troškova istraživanja i razvoja.   Svim kandidatima/ponuđačima postaviti iste zahtjeve i dati im iste informacije. Ugovorni organ dužan je voditi zapisnike o postupku pregovora sa svakim ponuđačem koji će potpisati obje strane nakon okončanih pregovora. Nijedna informacija koja se dobije od kandidata/ponuđača niti informacije o rješenjima koja su predložili kandidati/ponuđači ne mogu se otkriti trećim licima bez prethodne saglasnosti tog kandidata/ponuđača;  f) pregovarati sa svakim kandidatom/ponuđačem posebno. g) na osnovu rezultata obavljenih pregovora, učini dostupnom tendersku dokumentaciju na portalu javnih nabavki za konačnu ponudu i pozivati ponuđače da podnesu svoje konačne ponude; h) provesti javno otvaranje blagovremeno primljenih ponuda; i) izabrati najuspješnijeg ponuđača, u skladu s kriterijima za dodjelu ugovora     utvrđenim u tenderskoj dokumentaciji; j) objaviti obavještenje i dostaviti izvještaj Agenciji u skladu s članom 75. ovog zakona. </vt:lpstr>
      <vt:lpstr>                                                                         Član 27.                                 (Pregovarački postupak s objavom obavještenja o nabavci)   U provođenju pregovaračkog postupka s objavom obavještenja o nabavci ugovorni organ dužan je: a) objaviti obavještenje o nabavci; b) kandidatima učini pretkvalifikacionu dokumentaciju dostupnom na portalu javnih nabavki; c) izvršiti provjeru kvalifikacija kandidata i o rezultatima kvalifikacija obavijestiti učesnike u postupku; d) istovremeno uputiti poziv izabranim kandidatima da učestvuju u pregovorima o tehničkim, ekonomskim, pravnim i drugim aspektima ugovora; e) uputiti kvalificiranim ponuđačima zahtjev za dostavljanje početne ponude;       </vt:lpstr>
      <vt:lpstr>Akti za pokretanje javne nabavke putem Pregovaračkog postupka sa obajvom obavještenja su:  - Zahtjev za pokretanje postupka javne nabavke; - Odluka o pokretanju postupka javne nabavke; - Odluka o imenovanju komisije; - Poslovnik o radu komisije; - Izjave o nepristrasnosti; - Tenderska dokumentacije; - Poziv za dostavljane zahtjeva za učešće objaviti na Portal JN BIH; - Poziv Kandidatu za zahtjev za učešće i obavještenje o nabavci.  </vt:lpstr>
      <vt:lpstr>Napomena: * U Pregovaračkom postupku sa objavom obavještenja Ugovorni organ sve ostale rokove definiše sam u skladu sa dinamikom vođenja predmetnog postupka.  </vt:lpstr>
      <vt:lpstr>Pregovarački postupak sa objavom obavještenja se provodi u tri faze i to:  I FAZA – pretkvalifikacija - Zapisnik i pregledu zahtjeva za učešće; - Odluka o rezultatima pretkvalifikacije.  II FAZA – Poziv da dostavljanje početnih ponuda i pregovaaranje - Zapisnik o pregledu konačne ponude; - Ponuđaču poziv za pregovore - Zapisnik o pregovorima  III FAZA – Poziv za dostavljanje i ocjenjivanje konačnih ponuda - Zapisnik o pregledu konačne ponude; - Izvještaj o postupku nabavke; - Preporuka o dodjeli Ugovora;   </vt:lpstr>
      <vt:lpstr>Nakon porvedene sve tri faze javne nabavke Pregovaračkog psotupka sa objavom obavještenja Ugvorni organ tj. Komisija Ugovornog organa priprema dalje akte i to:  - Odluka o izboru najpovoljnijeg ponuđača; - Dostava Odluke o izboru najpovoljnijeg ponuđača izabranom Ponuđaču; - Odluku o izboru najpovljnijeg ponuđača Ugovrni organ objavljuje na svojo internet stranici.   * Nakon roka od 15 dana na Odluku o izboru najpovoljnijeg ponuđača Ugovorni organ dodjeljuje Ugovor izabranom ponuđaču.  * Kada smo završili cijeli postupak i zaključili Ugovor dužni smo na Portalu javnih nabavki BiH kreirati Obavještenje  o dodjeli Ugovora najkasnije 30 dana od dana zaključivanja Ugovora ili Okvirnog sporazuma. (član. 74. ZJN)</vt:lpstr>
      <vt:lpstr>PowerPoint Presentation</vt:lpstr>
      <vt:lpstr>HVALA NA PAŽNJI!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Pregovarački postupak bez objave obavještenja</dc:title>
  <dc:creator>Branka Seferović</dc:creator>
  <cp:lastModifiedBy>Branka Seferović</cp:lastModifiedBy>
  <cp:revision>17</cp:revision>
  <dcterms:created xsi:type="dcterms:W3CDTF">2024-04-26T17:21:23Z</dcterms:created>
  <dcterms:modified xsi:type="dcterms:W3CDTF">2024-05-06T12:14:22Z</dcterms:modified>
</cp:coreProperties>
</file>