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7" r:id="rId5"/>
    <p:sldId id="265" r:id="rId6"/>
    <p:sldId id="266" r:id="rId7"/>
    <p:sldId id="267" r:id="rId8"/>
    <p:sldId id="269" r:id="rId9"/>
    <p:sldId id="263" r:id="rId10"/>
    <p:sldId id="264" r:id="rId11"/>
    <p:sldId id="258" r:id="rId12"/>
    <p:sldId id="259" r:id="rId13"/>
    <p:sldId id="260" r:id="rId14"/>
    <p:sldId id="261" r:id="rId15"/>
    <p:sldId id="262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4" r:id="rId37"/>
    <p:sldId id="296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2" y="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D2A12-59EC-4ADD-91A8-43A557B32006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DC77-F1F4-4CD3-8DA5-32D1BD3AD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8A50-5621-4458-93D7-88FBF09D909E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C2CFC-B65C-4EBC-83BF-BCD396B05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90821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1A38C-3BE8-4A36-A3F5-CEC9BB33AC99}" type="slidenum">
              <a:rPr lang="hr-HR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059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4274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2036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716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37142-D81C-4043-9C46-9F2DE52A9DEF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21AF-898A-4538-88CF-550BA1805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elahasanovic@ms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 txBox="1">
            <a:spLocks noChangeArrowheads="1"/>
          </p:cNvSpPr>
          <p:nvPr/>
        </p:nvSpPr>
        <p:spPr bwMode="auto">
          <a:xfrm>
            <a:off x="764986" y="1484784"/>
            <a:ext cx="769544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bs-Latn-BA" sz="24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Vrste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postupak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a</a:t>
            </a:r>
            <a:endParaRPr lang="pl-PL" sz="3600" b="1" dirty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pPr algn="ctr"/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javn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ih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nabavk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i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pPr algn="ctr"/>
            <a:endParaRPr lang="pl-PL" sz="3600" b="1" dirty="0">
              <a:solidFill>
                <a:schemeClr val="tx2">
                  <a:lumMod val="75000"/>
                </a:schemeClr>
              </a:solidFill>
              <a:latin typeface="Cambria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x-none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" panose="020B0604020202020204" pitchFamily="34" charset="0"/>
                <a:cs typeface="MS PGothic" panose="020B0600070205080204" pitchFamily="34" charset="-128"/>
              </a:rPr>
              <a:t>Amela Has</a:t>
            </a:r>
            <a:r>
              <a:rPr lang="bs-Latn-BA" altLang="x-none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" panose="020B0604020202020204" pitchFamily="34" charset="0"/>
                <a:cs typeface="MS PGothic" panose="020B0600070205080204" pitchFamily="34" charset="-128"/>
              </a:rPr>
              <a:t>a</a:t>
            </a:r>
            <a:r>
              <a:rPr lang="en-US" altLang="x-none" sz="3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" panose="020B0604020202020204" pitchFamily="34" charset="0"/>
                <a:cs typeface="MS PGothic" panose="020B0600070205080204" pitchFamily="34" charset="-128"/>
              </a:rPr>
              <a:t>novi</a:t>
            </a:r>
            <a:r>
              <a:rPr lang="bs-Latn-BA" altLang="x-none" sz="3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" panose="020B0604020202020204" pitchFamily="34" charset="0"/>
                <a:cs typeface="MS PGothic" panose="020B0600070205080204" pitchFamily="34" charset="-128"/>
              </a:rPr>
              <a:t>ć</a:t>
            </a:r>
            <a:endParaRPr lang="bs-Latn-BA" altLang="x-none" sz="3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Arial" panose="020B0604020202020204" pitchFamily="34" charset="0"/>
              <a:cs typeface="MS PGothic" panose="020B0600070205080204" pitchFamily="34" charset="-128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x-none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" panose="020B0604020202020204" pitchFamily="34" charset="0"/>
                <a:cs typeface="MS PGothic" panose="020B0600070205080204" pitchFamily="34" charset="-128"/>
                <a:hlinkClick r:id="rId3"/>
              </a:rPr>
              <a:t>a</a:t>
            </a:r>
            <a:r>
              <a:rPr lang="bs-Latn-BA" altLang="x-none" sz="3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" panose="020B0604020202020204" pitchFamily="34" charset="0"/>
                <a:cs typeface="MS PGothic" panose="020B0600070205080204" pitchFamily="34" charset="-128"/>
                <a:hlinkClick r:id="rId3"/>
              </a:rPr>
              <a:t>melahasanovic</a:t>
            </a:r>
            <a:r>
              <a:rPr lang="en-US" altLang="x-none" sz="3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" panose="020B0604020202020204" pitchFamily="34" charset="0"/>
                <a:cs typeface="MS PGothic" panose="020B0600070205080204" pitchFamily="34" charset="-128"/>
                <a:hlinkClick r:id="rId3"/>
              </a:rPr>
              <a:t>@msn.com</a:t>
            </a:r>
            <a:endParaRPr lang="en-US" altLang="x-none" sz="36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Arial" panose="020B0604020202020204" pitchFamily="34" charset="0"/>
              <a:cs typeface="MS PGothic" panose="020B0600070205080204" pitchFamily="34" charset="-128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x-none" sz="3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Arial" panose="020B0604020202020204" pitchFamily="34" charset="0"/>
              <a:cs typeface="MS PGothic" panose="020B0600070205080204" pitchFamily="34" charset="-128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x-none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" panose="020B0604020202020204" pitchFamily="34" charset="0"/>
                <a:cs typeface="MS PGothic" panose="020B0600070205080204" pitchFamily="34" charset="-128"/>
              </a:rPr>
              <a:t>April 2024</a:t>
            </a:r>
            <a:endParaRPr lang="en-US" altLang="x-none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Arial" panose="020B0604020202020204" pitchFamily="34" charset="0"/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0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Otvoreni postupak javne nabavke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3648" y="1412776"/>
            <a:ext cx="63367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Ocjena ponuda (član 65.)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3648" y="2420888"/>
            <a:ext cx="63367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Zapisnik o ocjeni ponuda (član 65. stav 2)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47664" y="3356992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Preporuka o izboru najpovoljnijeg ponuđača 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47664" y="4365104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Odluka o izboru  (član 70.)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47664" y="5373216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Obavještenje o rezultatu postupka (član 71.)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60032" y="3356992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Preporuka o poništenju postupka javne nabavke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60032" y="4365104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Odluka o poništenju  (član 70.)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60032" y="5373216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Obavještenje o rezultatu postupka (član 71.)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43" name="Straight Arrow Connector 42"/>
          <p:cNvCxnSpPr>
            <a:stCxn id="9" idx="2"/>
            <a:endCxn id="10" idx="0"/>
          </p:cNvCxnSpPr>
          <p:nvPr/>
        </p:nvCxnSpPr>
        <p:spPr>
          <a:xfrm>
            <a:off x="4572000" y="21328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1" idx="0"/>
          </p:cNvCxnSpPr>
          <p:nvPr/>
        </p:nvCxnSpPr>
        <p:spPr>
          <a:xfrm>
            <a:off x="2843808" y="3140968"/>
            <a:ext cx="0" cy="216024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2" idx="0"/>
          </p:cNvCxnSpPr>
          <p:nvPr/>
        </p:nvCxnSpPr>
        <p:spPr>
          <a:xfrm>
            <a:off x="2843808" y="4077072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2"/>
            <a:endCxn id="30" idx="0"/>
          </p:cNvCxnSpPr>
          <p:nvPr/>
        </p:nvCxnSpPr>
        <p:spPr>
          <a:xfrm>
            <a:off x="2879812" y="5085184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0" idx="2"/>
          </p:cNvCxnSpPr>
          <p:nvPr/>
        </p:nvCxnSpPr>
        <p:spPr>
          <a:xfrm flipH="1">
            <a:off x="2843808" y="6093296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192180" y="3140968"/>
            <a:ext cx="0" cy="216024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192180" y="40770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228184" y="5085184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192180" y="6093296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41979" y="2132856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Otvoreni postupak javne nabavke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19672" y="3356992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Rokovi za izjavljivanje žalbe (član 101.)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19672" y="4365104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Postupak ugovornog organa po žalbi (član 100.)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19672" y="5373216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400" b="1" dirty="0">
                <a:solidFill>
                  <a:schemeClr val="tx1"/>
                </a:solidFill>
                <a:latin typeface="Cambria" pitchFamily="18" charset="0"/>
              </a:rPr>
              <a:t>Odluke po žalbi Ureda za razmatranje žalbi BiH (član 111.</a:t>
            </a:r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32040" y="3356992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Postupak ugovornog organa po žalbi (član 100.)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932040" y="4365104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400" b="1" dirty="0">
                <a:solidFill>
                  <a:schemeClr val="tx1"/>
                </a:solidFill>
                <a:latin typeface="Cambria" pitchFamily="18" charset="0"/>
              </a:rPr>
              <a:t>Odluke po žalbi Ureda za razmatranje žalbi BiH (član 111.)</a:t>
            </a:r>
            <a:endParaRPr lang="hr-HR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32040" y="5373216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Objavljivanje obavještenja o poništenju postupka (član 76.)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619672" y="1340768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Objavljivanje odluke o izboru na web stranici (član 70, stav 6)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619672" y="2348880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Zabrana zaključenja ugovora (član 98.)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932040" y="1340768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Objavljivanje odluke o poništenju (član 70. stav 6)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932040" y="2348880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Rokovi za izjavljivanje žalbe (član 101.)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915816" y="2060848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951820" y="3068960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915816" y="4077072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264188" y="2060848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300192" y="3068960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264188" y="4077072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2" idx="2"/>
            <a:endCxn id="30" idx="0"/>
          </p:cNvCxnSpPr>
          <p:nvPr/>
        </p:nvCxnSpPr>
        <p:spPr>
          <a:xfrm>
            <a:off x="2951820" y="5085184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00192" y="5085184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300192" y="6093296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987824" y="6093296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Otvoreni postupak javne nabavke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50712" y="3501008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Izvještaj o postupku javne nabavke (član 75. stav 1)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50712" y="4509120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Realizacija ugovora (član 75. stav 2)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050712" y="1484784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Zaključivanje ugovora (član 72.)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050712" y="2492896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Obavještenje o dodjeli ugovora (član 74.)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352839" y="4221088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52839" y="2235852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88843" y="3243964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Ograničeni postupak</a:t>
            </a:r>
            <a:endParaRPr lang="en-US" altLang="x-none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Arial" panose="020B0604020202020204" pitchFamily="34" charset="0"/>
              <a:cs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1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s-Latn-BA" dirty="0"/>
              <a:t>Definicija ZJN: Organičeni postupak je postupak u kojem privredni subjekat može zahtijevati učešće i u kojem ugovorni organ nakon obavljene kvalifikacije poziva sve kvalificirane kandidate da podnesu ponude</a:t>
            </a:r>
          </a:p>
          <a:p>
            <a:pPr algn="just"/>
            <a:r>
              <a:rPr lang="bs-Latn-BA" dirty="0">
                <a:latin typeface="Cambria" pitchFamily="18" charset="0"/>
              </a:rPr>
              <a:t>Može se stalno primijeniti / izuzetak izričit u Zakonu (čl. 21. tačka c) i d) ZJN)</a:t>
            </a:r>
          </a:p>
          <a:p>
            <a:pPr algn="just"/>
            <a:r>
              <a:rPr lang="bs-Latn-BA" dirty="0">
                <a:latin typeface="Cambria" pitchFamily="18" charset="0"/>
              </a:rPr>
              <a:t>Prikladan kad se očekuje veliki broj ponuđača</a:t>
            </a:r>
          </a:p>
          <a:p>
            <a:pPr algn="just"/>
            <a:r>
              <a:rPr lang="bs-Latn-BA" dirty="0">
                <a:latin typeface="Cambria" pitchFamily="18" charset="0"/>
              </a:rPr>
              <a:t>Priroda predmeta nabavke po sebi ograničava broj potencijalnih ponuđača</a:t>
            </a:r>
          </a:p>
          <a:p>
            <a:pPr algn="just"/>
            <a:r>
              <a:rPr lang="bs-Latn-BA" dirty="0">
                <a:latin typeface="Cambria" pitchFamily="18" charset="0"/>
              </a:rPr>
              <a:t>Kompleksne javne nabavke</a:t>
            </a:r>
          </a:p>
          <a:p>
            <a:pPr algn="just"/>
            <a:endParaRPr lang="bs-Latn-BA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hr-HR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Ograničeni postupak (Član. 26)</a:t>
            </a:r>
            <a:endParaRPr lang="en-US" altLang="x-none" sz="32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Arial" panose="020B0604020202020204" pitchFamily="34" charset="0"/>
              <a:cs typeface="MS PGothic" panose="020B0600070205080204" pitchFamily="34" charset="-128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360488"/>
            <a:ext cx="8229600" cy="4525962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2000" dirty="0">
                <a:latin typeface="Cambria" pitchFamily="18" charset="0"/>
              </a:rPr>
              <a:t>Ugovorni organ dužan je pripremiti tendersku dokumentaciji u provođenju ograničenog postupka.</a:t>
            </a:r>
          </a:p>
          <a:p>
            <a:pPr algn="just">
              <a:buNone/>
            </a:pPr>
            <a:r>
              <a:rPr lang="hr-HR" sz="2000" dirty="0">
                <a:latin typeface="Cambria" pitchFamily="18" charset="0"/>
              </a:rPr>
              <a:t> </a:t>
            </a:r>
          </a:p>
          <a:p>
            <a:pPr algn="just">
              <a:spcAft>
                <a:spcPts val="1200"/>
              </a:spcAft>
            </a:pPr>
            <a:r>
              <a:rPr lang="hr-HR" sz="2000" dirty="0">
                <a:latin typeface="Cambria" pitchFamily="18" charset="0"/>
              </a:rPr>
              <a:t>Tenderska dokumentacija priprema se i dostavlja u </a:t>
            </a:r>
            <a:r>
              <a:rPr lang="hr-HR" sz="2000" b="1" i="1" dirty="0">
                <a:latin typeface="Cambria" pitchFamily="18" charset="0"/>
              </a:rPr>
              <a:t>dva dijela</a:t>
            </a:r>
            <a:r>
              <a:rPr lang="hr-HR" sz="2000" dirty="0">
                <a:latin typeface="Cambria" pitchFamily="18" charset="0"/>
              </a:rPr>
              <a:t>, i to: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hr-HR" sz="2000" b="1" i="1" dirty="0">
                <a:latin typeface="Cambria" pitchFamily="18" charset="0"/>
              </a:rPr>
              <a:t>u fazi pretkvalifikacije</a:t>
            </a:r>
            <a:r>
              <a:rPr lang="hr-HR" sz="2000" dirty="0">
                <a:latin typeface="Cambria" pitchFamily="18" charset="0"/>
              </a:rPr>
              <a:t>, i  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hr-HR" sz="2000" b="1" i="1" dirty="0">
                <a:latin typeface="Cambria" pitchFamily="18" charset="0"/>
              </a:rPr>
              <a:t>u fazi poziva za dostavljanje ponuda </a:t>
            </a:r>
            <a:r>
              <a:rPr lang="hr-HR" sz="2000" dirty="0">
                <a:latin typeface="Cambria" pitchFamily="18" charset="0"/>
              </a:rPr>
              <a:t>koji obavezno sadrži i kriterije za dodjelu ugovora.</a:t>
            </a:r>
          </a:p>
          <a:p>
            <a:pPr algn="just"/>
            <a:r>
              <a:rPr lang="hr-HR" sz="2000" dirty="0">
                <a:latin typeface="Cambria" pitchFamily="18" charset="0"/>
              </a:rPr>
              <a:t> Ograničeni postupak provodi se na sljedeći način: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hr-HR" sz="2000" dirty="0">
                <a:latin typeface="Cambria" pitchFamily="18" charset="0"/>
              </a:rPr>
              <a:t>objavljuje se obavještenje o nabavci, kojim ugovorni organ poziva sve zainteresirane kandidate da zatraže dokumentaciju za fazu pretkvalifikacije;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hr-HR" sz="2000" dirty="0">
                <a:latin typeface="Cambria" pitchFamily="18" charset="0"/>
              </a:rPr>
              <a:t>kandidatima se učini dostupnom dokumentacija za fazu pretkvalifikacije na portalu javnih nabavki;</a:t>
            </a:r>
          </a:p>
          <a:p>
            <a:pPr marL="857250" lvl="1" indent="-457200" algn="just">
              <a:buFont typeface="+mj-lt"/>
              <a:buAutoNum type="alphaLcParenR"/>
            </a:pPr>
            <a:endParaRPr lang="hr-HR" sz="2000" dirty="0">
              <a:latin typeface="Cambria" pitchFamily="18" charset="0"/>
            </a:endParaRPr>
          </a:p>
          <a:p>
            <a:endParaRPr lang="hr-HR" sz="2000" dirty="0"/>
          </a:p>
          <a:p>
            <a:pPr marL="857250" lvl="1" indent="-457200" algn="just">
              <a:buFont typeface="+mj-lt"/>
              <a:buAutoNum type="alphaLcParenR"/>
            </a:pPr>
            <a:endParaRPr lang="hr-HR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hr-HR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Ograničeni postupak (Član. 26)</a:t>
            </a:r>
            <a:endParaRPr lang="en-US" altLang="x-none" sz="32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Arial" panose="020B0604020202020204" pitchFamily="34" charset="0"/>
              <a:cs typeface="MS PGothic" panose="020B0600070205080204" pitchFamily="34" charset="-128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360488"/>
            <a:ext cx="8229600" cy="4525962"/>
          </a:xfrm>
        </p:spPr>
        <p:txBody>
          <a:bodyPr>
            <a:normAutofit/>
          </a:bodyPr>
          <a:lstStyle/>
          <a:p>
            <a:pPr marL="857250" lvl="1" indent="-457200" algn="just">
              <a:buFont typeface="+mj-lt"/>
              <a:buAutoNum type="alphaLcParenR" startAt="3"/>
            </a:pPr>
            <a:r>
              <a:rPr lang="hr-HR" sz="2000" dirty="0">
                <a:latin typeface="Cambria" pitchFamily="18" charset="0"/>
              </a:rPr>
              <a:t>izvrši se provjera kvalifikacija kandidata (ova faza nije javnog karaktera);</a:t>
            </a:r>
          </a:p>
          <a:p>
            <a:pPr marL="857250" lvl="1" indent="-457200" algn="just">
              <a:buFont typeface="+mj-lt"/>
              <a:buAutoNum type="alphaLcParenR" startAt="3"/>
            </a:pPr>
            <a:r>
              <a:rPr lang="hr-HR" sz="2000" dirty="0">
                <a:latin typeface="Cambria" pitchFamily="18" charset="0"/>
              </a:rPr>
              <a:t>obavijeste se kandidati koji se nisu kvalificirali;</a:t>
            </a:r>
          </a:p>
          <a:p>
            <a:pPr marL="857250" lvl="1" indent="-457200" algn="just">
              <a:buFont typeface="+mj-lt"/>
              <a:buAutoNum type="alphaLcParenR" startAt="3"/>
            </a:pPr>
            <a:r>
              <a:rPr lang="hr-HR" sz="2000" dirty="0">
                <a:latin typeface="Cambria" pitchFamily="18" charset="0"/>
              </a:rPr>
              <a:t>dostavi se tenderska dokumentacija s pozivom za dostavljanje ponuda svim kvalificiranim kandidatima istovremeno;</a:t>
            </a:r>
          </a:p>
          <a:p>
            <a:pPr marL="857250" lvl="1" indent="-457200" algn="just">
              <a:buFont typeface="+mj-lt"/>
              <a:buAutoNum type="alphaLcParenR" startAt="3"/>
            </a:pPr>
            <a:r>
              <a:rPr lang="hr-HR" sz="2000" dirty="0">
                <a:latin typeface="Cambria" pitchFamily="18" charset="0"/>
              </a:rPr>
              <a:t>provede se javno otvaranje blagovremeno primljenih ponuda;</a:t>
            </a:r>
          </a:p>
          <a:p>
            <a:pPr marL="857250" lvl="1" indent="-457200" algn="just">
              <a:buFont typeface="+mj-lt"/>
              <a:buAutoNum type="alphaLcParenR" startAt="3"/>
            </a:pPr>
            <a:r>
              <a:rPr lang="hr-HR" sz="2000" dirty="0">
                <a:latin typeface="Cambria" pitchFamily="18" charset="0"/>
              </a:rPr>
              <a:t>ocijene se ponude prema kriterijima za dodjelu ugovora utvrđenim u tenderskoj dokumentaciji;</a:t>
            </a:r>
          </a:p>
          <a:p>
            <a:pPr marL="857250" lvl="1" indent="-457200" algn="just">
              <a:buFont typeface="+mj-lt"/>
              <a:buAutoNum type="alphaLcParenR" startAt="3"/>
            </a:pPr>
            <a:r>
              <a:rPr lang="hr-HR" sz="2000" dirty="0">
                <a:latin typeface="Cambria" pitchFamily="18" charset="0"/>
              </a:rPr>
              <a:t>obavijeste se ponuđači o ishodu postupka javne nabavke;</a:t>
            </a:r>
          </a:p>
          <a:p>
            <a:pPr marL="857250" lvl="1" indent="-457200" algn="just">
              <a:buFont typeface="+mj-lt"/>
              <a:buAutoNum type="alphaLcParenR" startAt="3"/>
            </a:pPr>
            <a:r>
              <a:rPr lang="hr-HR" sz="2000" dirty="0">
                <a:latin typeface="Cambria" pitchFamily="18" charset="0"/>
              </a:rPr>
              <a:t>ponudi se ugovor najuspješnijem ponuđaču;</a:t>
            </a:r>
          </a:p>
          <a:p>
            <a:pPr marL="857250" lvl="1" indent="-457200" algn="just">
              <a:buFont typeface="+mj-lt"/>
              <a:buAutoNum type="alphaLcParenR" startAt="3"/>
            </a:pPr>
            <a:r>
              <a:rPr lang="hr-HR" sz="2000" dirty="0">
                <a:latin typeface="Cambria" pitchFamily="18" charset="0"/>
              </a:rPr>
              <a:t>objavi se obavještenje i dostavi izvještaj Agenciji u skladu s članom 75. ovog zakona. </a:t>
            </a:r>
          </a:p>
          <a:p>
            <a:endParaRPr lang="hr-HR" sz="2000" dirty="0"/>
          </a:p>
          <a:p>
            <a:pPr marL="857250" lvl="1" indent="-457200" algn="just">
              <a:buFont typeface="+mj-lt"/>
              <a:buAutoNum type="alphaLcParenR"/>
            </a:pPr>
            <a:endParaRPr lang="hr-HR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Ograničeni postupak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3648" y="1556792"/>
            <a:ext cx="6336704" cy="72008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Plan javnih nabavki (član 17)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3648" y="2652390"/>
            <a:ext cx="6336704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Odluka o pokretanju postupka javne nabavke (član 18)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3648" y="5589240"/>
            <a:ext cx="6336704" cy="64807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Objavljivanje obavještenja o nabavci (član 35 i 36)</a:t>
            </a:r>
          </a:p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Za fazu pretkvalifikacije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24" name="Straight Arrow Connector 23"/>
          <p:cNvCxnSpPr>
            <a:stCxn id="9" idx="2"/>
            <a:endCxn id="10" idx="0"/>
          </p:cNvCxnSpPr>
          <p:nvPr/>
        </p:nvCxnSpPr>
        <p:spPr>
          <a:xfrm>
            <a:off x="4572000" y="2276872"/>
            <a:ext cx="0" cy="375518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>
          <a:xfrm>
            <a:off x="4572000" y="3228454"/>
            <a:ext cx="0" cy="2360786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72000" y="4149080"/>
            <a:ext cx="0" cy="1584176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403648" y="3470216"/>
            <a:ext cx="6336704" cy="57606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Imenovanje komisije za javne nabavke (član 13)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3648" y="4399685"/>
            <a:ext cx="6336704" cy="864096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Izrada tenderske dokumentacije (član 26. stav 1) </a:t>
            </a:r>
          </a:p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I dio Poziv za učešće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Ograničeni postupak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3648" y="1556792"/>
            <a:ext cx="6336704" cy="72008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Provjera kvalifikacije kandidata (član 44)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3648" y="2609149"/>
            <a:ext cx="6336704" cy="72008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Zapisnik o ocjeni kvalifikacije kandidata (član 65)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3648" y="3645024"/>
            <a:ext cx="6336704" cy="72008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Odluka i obavještavanje kandidata koji se nisu kvalifikovali (član 70 stav 5 i član 71)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3648" y="4653136"/>
            <a:ext cx="6336704" cy="93610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Dostavljanje tenderske dokumentacije sa pozivom za dostavu ponuda svim kvalificiranim kandidatima 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2000" y="2276872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>
            <a:off x="4572000" y="3329229"/>
            <a:ext cx="0" cy="360040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5589240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4365104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403648" y="512676"/>
            <a:ext cx="6336704" cy="864096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Objava Tenderske dokumenacije za fazu predkvalifikacije  na portalu JN (član 53)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Ograničeni postupak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3648" y="1268760"/>
            <a:ext cx="6336704" cy="72008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Prijem i javno otvaranje ponuda (član 63)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3648" y="2276872"/>
            <a:ext cx="6336704" cy="79208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900" b="1" dirty="0">
                <a:solidFill>
                  <a:schemeClr val="tx1"/>
                </a:solidFill>
                <a:latin typeface="Cambria" pitchFamily="18" charset="0"/>
              </a:rPr>
              <a:t>Pregled i ocjena ponuda prema kriterijima za dodjelu ugovora utvrđenim u tenderskoj dokumentaciji </a:t>
            </a:r>
          </a:p>
          <a:p>
            <a:pPr algn="ctr"/>
            <a:r>
              <a:rPr lang="bs-Latn-BA" sz="1900" b="1" dirty="0">
                <a:solidFill>
                  <a:schemeClr val="tx1"/>
                </a:solidFill>
                <a:latin typeface="Cambria" pitchFamily="18" charset="0"/>
              </a:rPr>
              <a:t>(član 64 i 65)</a:t>
            </a:r>
            <a:endParaRPr lang="hr-HR" sz="19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47664" y="4365104"/>
            <a:ext cx="2664296" cy="72008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Odluka o izboru (član 70)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47664" y="5373216"/>
            <a:ext cx="2664296" cy="72008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Dostava odluke o odabiru (član 71)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60032" y="4365104"/>
            <a:ext cx="2664296" cy="72008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Odluka o poništenju (član 70)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60032" y="5373216"/>
            <a:ext cx="2664296" cy="72008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Dostava odluke o poništenju (član 71)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43" name="Straight Arrow Connector 42"/>
          <p:cNvCxnSpPr>
            <a:stCxn id="9" idx="2"/>
          </p:cNvCxnSpPr>
          <p:nvPr/>
        </p:nvCxnSpPr>
        <p:spPr>
          <a:xfrm>
            <a:off x="4572000" y="1988840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2"/>
          </p:cNvCxnSpPr>
          <p:nvPr/>
        </p:nvCxnSpPr>
        <p:spPr>
          <a:xfrm>
            <a:off x="4572000" y="3068960"/>
            <a:ext cx="0" cy="300911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2" idx="0"/>
          </p:cNvCxnSpPr>
          <p:nvPr/>
        </p:nvCxnSpPr>
        <p:spPr>
          <a:xfrm>
            <a:off x="2843808" y="4077072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2"/>
            <a:endCxn id="30" idx="0"/>
          </p:cNvCxnSpPr>
          <p:nvPr/>
        </p:nvCxnSpPr>
        <p:spPr>
          <a:xfrm>
            <a:off x="2879812" y="5085184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0" idx="2"/>
          </p:cNvCxnSpPr>
          <p:nvPr/>
        </p:nvCxnSpPr>
        <p:spPr>
          <a:xfrm flipH="1">
            <a:off x="2843808" y="6093296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192180" y="4077072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228184" y="5085184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192180" y="6093296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403648" y="3356992"/>
            <a:ext cx="6336704" cy="72008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  <a:latin typeface="Cambria" pitchFamily="18" charset="0"/>
              </a:rPr>
              <a:t>Zapisnik o ocjeni ponuda </a:t>
            </a:r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prema kriterijima utvrđenim u tenderskoj dokumentaciji (član 65)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Ograničeni postupak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47664" y="3789040"/>
            <a:ext cx="2808312" cy="100811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Obavijest o dodjeli ugovora odnosno danom izvršnosti odluke o odabiru(član 74)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47664" y="5013176"/>
            <a:ext cx="2808312" cy="108012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Izvještaj o postupku javne nabavke i realizaciji ugovora (član 75)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60032" y="3789040"/>
            <a:ext cx="2808312" cy="1224136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Pravna zaštita – rokovi za izjavljivanje žalbe ugovornom organu  (član 101) i Uredu za razmatranje žalbi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547664" y="1340768"/>
            <a:ext cx="2808312" cy="72008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Rok mirovanja (član 98)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547664" y="2348880"/>
            <a:ext cx="2808312" cy="115212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Završetak postupka javne nabavke i nastanak ugovornog odnosa danom izvršnosti odluke o odabiru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60032" y="2348880"/>
            <a:ext cx="2808312" cy="1008112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1600" b="1" dirty="0">
                <a:solidFill>
                  <a:schemeClr val="tx1"/>
                </a:solidFill>
                <a:latin typeface="Cambria" pitchFamily="18" charset="0"/>
              </a:rPr>
              <a:t>Završetak postupka javne nabavke danom izvršnosti odluke o poništenju</a:t>
            </a:r>
            <a:endParaRPr lang="hr-HR" sz="1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915816" y="2060848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79812" y="3501008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64188" y="1587748"/>
            <a:ext cx="36004" cy="7611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2BF0-D3C4-4091-AB4A-50FC4F4D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Vrste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postupak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a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javn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ih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nabavk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/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11AD9-2C89-43F3-8EA1-3788AF21F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  <a:p>
            <a:r>
              <a:rPr lang="en-US" dirty="0" err="1"/>
              <a:t>Uvod</a:t>
            </a:r>
            <a:r>
              <a:rPr lang="en-US" dirty="0"/>
              <a:t> </a:t>
            </a:r>
            <a:r>
              <a:rPr lang="bs-Latn-BA" dirty="0"/>
              <a:t>(načela i odabir vrste postupka JN)</a:t>
            </a:r>
          </a:p>
          <a:p>
            <a:r>
              <a:rPr lang="bs-Latn-BA" dirty="0"/>
              <a:t>Otvoreni postupak </a:t>
            </a:r>
          </a:p>
          <a:p>
            <a:r>
              <a:rPr lang="bs-Latn-BA" dirty="0"/>
              <a:t>Ograničeni postupak</a:t>
            </a:r>
          </a:p>
          <a:p>
            <a:r>
              <a:rPr lang="bs-Latn-BA" dirty="0"/>
              <a:t>Takmičarski dijalog</a:t>
            </a:r>
          </a:p>
          <a:p>
            <a:r>
              <a:rPr lang="bs-Latn-BA" dirty="0"/>
              <a:t>Konkurs za izradu idejnog rješenja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atin typeface="Cambria" pitchFamily="18" charset="0"/>
              </a:rPr>
              <a:t>Takmičarski dijalog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s-Latn-BA" dirty="0">
                <a:latin typeface="Cambria" pitchFamily="18" charset="0"/>
              </a:rPr>
              <a:t>Definica iz ZJN: Postupak u kojem svaki zainteresirani privredni subjekat može zatražiti da učestvuje u postupku, pri čemu ugovorni organ s učesnicima pozvanim u taj postupak vodi dijalog s ciljem razvijanja jednog ili više odgovarajućih rješenja koja mogu ispuniti njegove zahtjeve, i na osnovu kojih su izabrani ponuđači pozvani da podnesu ponude naziva se takmičarski dijalog. </a:t>
            </a:r>
          </a:p>
          <a:p>
            <a:r>
              <a:rPr lang="bs-Latn-BA" dirty="0">
                <a:latin typeface="Cambria" pitchFamily="18" charset="0"/>
              </a:rPr>
              <a:t>U Evropskoj uniji uveden je Direktivom EU 2004/18/EZ koja je zamjenjena Direktivnom 2014/24/EU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atin typeface="Cambria" pitchFamily="18" charset="0"/>
              </a:rPr>
              <a:t>Takmičarski dijalog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bs-Latn-BA" i="1" dirty="0"/>
              <a:t>U Zakonu su propisani uslovi za primjenu takmičarskog dijaloga, i ovaj postupak nabavke je dopušten  ako se radi o naročito složenom predmetu nabavke i ako zaključivanje ugovora nije moguće putem otvorenog ili ograničenog postupka javne nabavke. Predmet nabavke smatra se naročito složenim ako ugovorni organ objektivno nije u mogućnosti navesti: </a:t>
            </a:r>
            <a:endParaRPr lang="bs-Latn-BA" dirty="0"/>
          </a:p>
          <a:p>
            <a:pPr>
              <a:buNone/>
            </a:pPr>
            <a:r>
              <a:rPr lang="bs-Latn-BA" i="1" dirty="0"/>
              <a:t>a) tehničke specifikacije (tehničke opise predmeta nabavke) kojima može zadovoljiti svoje potrebe i zahtjeve i/ili </a:t>
            </a:r>
            <a:endParaRPr lang="bs-Latn-BA" dirty="0"/>
          </a:p>
          <a:p>
            <a:pPr>
              <a:buNone/>
            </a:pPr>
            <a:r>
              <a:rPr lang="bs-Latn-BA" i="1" dirty="0"/>
              <a:t>b) pravne i/ili finansijske uslove ugovora. </a:t>
            </a:r>
            <a:endParaRPr lang="bs-Latn-BA" dirty="0"/>
          </a:p>
          <a:p>
            <a:r>
              <a:rPr lang="bs-Latn-BA" i="1" dirty="0"/>
              <a:t>Također Zakon je propisao da je kriterij za dodjelu ugovora na osnovu takmičarskog dijaloga isključivo ekonomski najpovoljnija ponuda.</a:t>
            </a: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atin typeface="Cambria" pitchFamily="18" charset="0"/>
              </a:rPr>
              <a:t>Takmičarski dijalog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s-Latn-BA" dirty="0"/>
              <a:t>Ovaj postupak se provodi u najmanje tri faze:</a:t>
            </a:r>
          </a:p>
          <a:p>
            <a:pPr lvl="0"/>
            <a:r>
              <a:rPr lang="bs-Latn-BA" dirty="0"/>
              <a:t>faza selekcije odnosno kvalifikacije</a:t>
            </a:r>
          </a:p>
          <a:p>
            <a:pPr lvl="0"/>
            <a:r>
              <a:rPr lang="bs-Latn-BA" dirty="0"/>
              <a:t>faza dijaloga (može biti višefazna)</a:t>
            </a:r>
          </a:p>
          <a:p>
            <a:pPr lvl="0"/>
            <a:r>
              <a:rPr lang="bs-Latn-BA" dirty="0"/>
              <a:t>faza konačnih ponuda.</a:t>
            </a:r>
          </a:p>
          <a:p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64293"/>
            <a:ext cx="2070297" cy="165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Dijagram toka takmičarskog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Cambria"/>
              </a:rPr>
              <a:t>dijaloga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/>
              </a:rPr>
              <a:t> I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/>
              </a:rPr>
              <a:t>FAZA SELEKCIJE / KVALIFIKACIJE</a:t>
            </a:r>
            <a:endParaRPr lang="pl-PL" sz="3200" b="1" dirty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03648" y="1556792"/>
            <a:ext cx="63367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Odluka o pokretanju postupka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3648" y="2564904"/>
            <a:ext cx="63367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Odluka o imenovanju komisije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3648" y="3645024"/>
            <a:ext cx="63367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Zapisnik o ocjeni sposobnosti kandidata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3648" y="4653136"/>
            <a:ext cx="63367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Odluka o nedopuštenosti ućešća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2000" y="22768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0"/>
          </p:cNvCxnSpPr>
          <p:nvPr/>
        </p:nvCxnSpPr>
        <p:spPr>
          <a:xfrm>
            <a:off x="4572000" y="32849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53732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43651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1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Dijagram toka takmičarskog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Cambria"/>
              </a:rPr>
              <a:t>dijaloga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/>
              </a:rPr>
              <a:t>II FAZA DIJALOGA</a:t>
            </a:r>
            <a:endParaRPr lang="pl-PL" sz="3200" b="1" dirty="0">
              <a:solidFill>
                <a:schemeClr val="tx2">
                  <a:lumMod val="75000"/>
                </a:schemeClr>
              </a:solidFill>
              <a:latin typeface="Cambri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03648" y="1556792"/>
            <a:ext cx="63367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Poziv na učešće u takmičarskom dijalogu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3648" y="2564904"/>
            <a:ext cx="63367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Odluka o zaključenju faze dijaloga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3648" y="3573016"/>
            <a:ext cx="63367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</a:rPr>
              <a:t>III FAZA KONAČNIH PONUDA</a:t>
            </a:r>
          </a:p>
          <a:p>
            <a:pPr algn="ctr"/>
            <a:r>
              <a:rPr lang="bs-Latn-BA" sz="2000" b="1" dirty="0" smtClean="0">
                <a:solidFill>
                  <a:schemeClr val="tx1"/>
                </a:solidFill>
                <a:latin typeface="Cambria" pitchFamily="18" charset="0"/>
              </a:rPr>
              <a:t>Poziv </a:t>
            </a:r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za predaju konačnih ponuda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3648" y="4581128"/>
            <a:ext cx="63367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Zapisnik o ocjeni konačnih ponuda 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24" name="Straight Arrow Connector 23"/>
          <p:cNvCxnSpPr>
            <a:stCxn id="9" idx="2"/>
            <a:endCxn id="10" idx="0"/>
          </p:cNvCxnSpPr>
          <p:nvPr/>
        </p:nvCxnSpPr>
        <p:spPr>
          <a:xfrm>
            <a:off x="4572000" y="22768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>
          <a:xfrm>
            <a:off x="4572000" y="32849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12" idx="0"/>
          </p:cNvCxnSpPr>
          <p:nvPr/>
        </p:nvCxnSpPr>
        <p:spPr>
          <a:xfrm>
            <a:off x="4572000" y="42930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72000" y="53012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3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Dijagram toka takmičarskog dijaloga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75656" y="1916832"/>
            <a:ext cx="63367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Preporuka za izbor najpovoljnijeg ponuđača / poništenje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75656" y="2924944"/>
            <a:ext cx="63367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Odluka o izboru najpovoljnijeg ponuđača / poništenju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75656" y="3933056"/>
            <a:ext cx="633670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Obavještenje ponuđačima o izboru / poništenju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24" name="Straight Arrow Connector 23"/>
          <p:cNvCxnSpPr>
            <a:stCxn id="9" idx="2"/>
            <a:endCxn id="10" idx="0"/>
          </p:cNvCxnSpPr>
          <p:nvPr/>
        </p:nvCxnSpPr>
        <p:spPr>
          <a:xfrm>
            <a:off x="4644008" y="26369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>
          <a:xfrm>
            <a:off x="4644008" y="36450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Konkurs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izradu</a:t>
            </a:r>
            <a:r>
              <a:rPr lang="en-US" dirty="0" smtClean="0"/>
              <a:t> </a:t>
            </a:r>
            <a:r>
              <a:rPr lang="en-US" dirty="0" err="1" smtClean="0"/>
              <a:t>idejnog</a:t>
            </a:r>
            <a:r>
              <a:rPr lang="en-US" dirty="0" smtClean="0"/>
              <a:t> </a:t>
            </a:r>
            <a:r>
              <a:rPr lang="en-US" dirty="0" err="1" smtClean="0"/>
              <a:t>rješenja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algn="just"/>
            <a:r>
              <a:rPr lang="en-US" dirty="0" err="1" smtClean="0"/>
              <a:t>Definicija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ZJN: </a:t>
            </a:r>
            <a:r>
              <a:rPr lang="en-US" dirty="0" err="1"/>
              <a:t>K</a:t>
            </a:r>
            <a:r>
              <a:rPr lang="en-US" dirty="0" err="1" smtClean="0"/>
              <a:t>onkurs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izradu</a:t>
            </a:r>
            <a:r>
              <a:rPr lang="en-US" dirty="0" smtClean="0"/>
              <a:t> </a:t>
            </a:r>
            <a:r>
              <a:rPr lang="en-US" dirty="0" err="1" smtClean="0"/>
              <a:t>idejnog</a:t>
            </a:r>
            <a:r>
              <a:rPr lang="en-US" dirty="0" smtClean="0"/>
              <a:t> </a:t>
            </a:r>
            <a:r>
              <a:rPr lang="en-US" dirty="0" err="1" smtClean="0"/>
              <a:t>rješenja</a:t>
            </a:r>
            <a:r>
              <a:rPr lang="en-US" dirty="0" smtClean="0"/>
              <a:t> je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ugovornom</a:t>
            </a:r>
            <a:r>
              <a:rPr lang="en-US" dirty="0" smtClean="0"/>
              <a:t> </a:t>
            </a:r>
            <a:r>
              <a:rPr lang="en-US" dirty="0" err="1" smtClean="0"/>
              <a:t>organu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en-US" dirty="0" smtClean="0"/>
              <a:t> da </a:t>
            </a:r>
            <a:r>
              <a:rPr lang="en-US" dirty="0" err="1" smtClean="0"/>
              <a:t>osigura</a:t>
            </a:r>
            <a:r>
              <a:rPr lang="en-US" dirty="0" smtClean="0"/>
              <a:t>, u </a:t>
            </a:r>
            <a:r>
              <a:rPr lang="en-US" dirty="0" err="1" smtClean="0"/>
              <a:t>oblastima</a:t>
            </a:r>
            <a:r>
              <a:rPr lang="en-US" dirty="0" smtClean="0"/>
              <a:t> </a:t>
            </a:r>
            <a:r>
              <a:rPr lang="en-US" dirty="0" err="1" smtClean="0"/>
              <a:t>prostornog</a:t>
            </a:r>
            <a:r>
              <a:rPr lang="en-US" dirty="0" smtClean="0"/>
              <a:t> </a:t>
            </a:r>
            <a:r>
              <a:rPr lang="en-US" dirty="0" err="1" smtClean="0"/>
              <a:t>uređenja</a:t>
            </a:r>
            <a:r>
              <a:rPr lang="en-US" dirty="0" smtClean="0"/>
              <a:t>, </a:t>
            </a:r>
            <a:r>
              <a:rPr lang="en-US" dirty="0" err="1" smtClean="0"/>
              <a:t>urbanizma</a:t>
            </a:r>
            <a:r>
              <a:rPr lang="en-US" dirty="0" smtClean="0"/>
              <a:t>, </a:t>
            </a:r>
            <a:r>
              <a:rPr lang="en-US" dirty="0" err="1" smtClean="0"/>
              <a:t>arhitekture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građenja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, plan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rješenje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konkursna</a:t>
            </a:r>
            <a:r>
              <a:rPr lang="en-US" dirty="0" smtClean="0"/>
              <a:t> </a:t>
            </a:r>
            <a:r>
              <a:rPr lang="en-US" dirty="0" err="1" smtClean="0"/>
              <a:t>komisija</a:t>
            </a:r>
            <a:r>
              <a:rPr lang="en-US" dirty="0" smtClean="0"/>
              <a:t> u </a:t>
            </a:r>
            <a:r>
              <a:rPr lang="en-US" dirty="0" err="1" smtClean="0"/>
              <a:t>postupku</a:t>
            </a:r>
            <a:r>
              <a:rPr lang="en-US" dirty="0" smtClean="0"/>
              <a:t> </a:t>
            </a:r>
            <a:r>
              <a:rPr lang="en-US" dirty="0" err="1" smtClean="0"/>
              <a:t>javnog</a:t>
            </a:r>
            <a:r>
              <a:rPr lang="en-US" dirty="0" smtClean="0"/>
              <a:t> </a:t>
            </a:r>
            <a:r>
              <a:rPr lang="en-US" dirty="0" err="1" smtClean="0"/>
              <a:t>nadmetanja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bez </a:t>
            </a:r>
            <a:r>
              <a:rPr lang="en-US" dirty="0" err="1" smtClean="0"/>
              <a:t>dodjele</a:t>
            </a:r>
            <a:r>
              <a:rPr lang="en-US" dirty="0" smtClean="0"/>
              <a:t> </a:t>
            </a:r>
            <a:r>
              <a:rPr lang="en-US" dirty="0" err="1" smtClean="0"/>
              <a:t>nagrada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CILJ – </a:t>
            </a:r>
            <a:r>
              <a:rPr lang="en-US" dirty="0" err="1" smtClean="0"/>
              <a:t>ugovor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nagrada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28800" lvl="4" indent="0">
              <a:buNone/>
            </a:pPr>
            <a:endParaRPr lang="bs-Latn-BA" altLang="en-US" sz="1000" dirty="0">
              <a:latin typeface="Oswald" panose="0200030300000000000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izradu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idejnog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bs-Latn-B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ugovorni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izabrao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učesnika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učesnike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ponudili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najbolje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idejno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se: </a:t>
            </a:r>
            <a:endParaRPr lang="bs-Latn-B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 algn="just">
              <a:buFont typeface="Arial" panose="020B0604020202020204" pitchFamily="34" charset="0"/>
              <a:buAutoNum type="alphaLcParenR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dodijeli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ugovor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javnoj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nabavci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pobjedniku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pobjednika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izradu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idejnog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bs-Latn-B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 algn="just">
              <a:buFont typeface="Arial" panose="020B0604020202020204" pitchFamily="34" charset="0"/>
              <a:buAutoNum type="alphaLcParenR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dodijeli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nagrada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pobjedniku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pobjednicima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izradu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idejnog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endParaRPr lang="bs-Latn-B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slučaju iz tačke a) - ugovorni organ nakon uspješno provedenog konkursa provodi pregovarački postupak bez objave obavještenja, u skladu s članom 23. stav (1) tačka a) ZJN, tako što poziva pobjednika ili sve pobjednike konkursa na pregovore o uslovima ugovora.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s-Latn-B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Ugovorni organ u odluci o pokretanju postupka i u obavještenju o nabavci utvrđuje cilj konkursa za izradu idejnog rješenja.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Konkursna komisija</a:t>
            </a:r>
            <a:b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najpovoljnijih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ovlaštenjem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ugovorni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blagovremeno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Latn-B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Konkursnu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komisiju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imenuje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ugovorni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organ. 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ulaze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isključivo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reputacije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konkursne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birati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čiji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privatni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utiče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uticati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nepristrasnost</a:t>
            </a:r>
            <a:r>
              <a:rPr lang="bs-Latn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njihovog rada u komisiji. Ako se od učesnika konkursa zahtijeva određena profesionalna kvalifikacija, onda većina članova konkursne komisije mora imati istu ili jednako vrijednu kvalifikaciju.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Učesnici</a:t>
            </a: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konkurs za izradu idejnog rješenja mogu se prijaviti sva 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zainteresirana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fizička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registrovana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predmetne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djelatnosti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 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fizička lica koja nisu 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ovan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privredni subjekti.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2257197" cy="19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2BF0-D3C4-4091-AB4A-50FC4F4D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Vrste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postupak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a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javn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ih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nabavk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/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</a:b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FB55EE-7699-47C2-9B73-50068DB93C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606552" cy="427707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C2C34-1B26-4F50-8276-A2A54E256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r>
              <a:rPr lang="bs-Latn-BA" sz="2000" dirty="0"/>
              <a:t>Opšti ciljevi javnih nabavki:</a:t>
            </a:r>
          </a:p>
          <a:p>
            <a:r>
              <a:rPr lang="bs-Latn-BA" dirty="0"/>
              <a:t>Vrijednost za novac</a:t>
            </a:r>
          </a:p>
          <a:p>
            <a:r>
              <a:rPr lang="bs-Latn-BA" dirty="0"/>
              <a:t>Integritet</a:t>
            </a:r>
          </a:p>
          <a:p>
            <a:r>
              <a:rPr lang="bs-Latn-BA" dirty="0"/>
              <a:t>Jednake mogućnosti i Pravičan tretman za sve ponuđače</a:t>
            </a:r>
          </a:p>
          <a:p>
            <a:r>
              <a:rPr lang="bs-Latn-BA" dirty="0"/>
              <a:t>Odgovornost</a:t>
            </a:r>
          </a:p>
          <a:p>
            <a:r>
              <a:rPr lang="bs-Latn-BA" dirty="0"/>
              <a:t>Efikasnost procesa nabavke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Konkursna dokumentacija – 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s-Latn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Predmet konkursa/opis projekta,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s-Latn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Kriteriji za ocjenjivanje prema redoslijedu njihovog značaja,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s-Latn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Rokovi,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s-Latn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 pobjednika konkursa (jedan ili više),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s-Latn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 primjene i korištenja konkursnih radova,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s-Latn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Novčane nagrade, ako se dodjeljuju,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s-Latn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Vraćanje dokumentacije,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s-Latn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Način rada konkursne komisije.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Pretkvalifikacija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Ugovorni organ može se odlučiti na provođenje pretkvalifikacionog izbora kandidata koje će pozvati da dostave svoja idejna rješenja. U tom slučaju, ugovorni organ određuje nediskriminatorne kvalifikacione uslove kojima se osigurava stvarna konkurencija, te ih navodi u tenderskoj dokumentaciji.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524"/>
            <a:ext cx="694268" cy="11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Kvalifikacija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građane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Određivanje</a:t>
            </a:r>
            <a:r>
              <a:rPr lang="en-US" dirty="0" smtClean="0"/>
              <a:t> </a:t>
            </a:r>
            <a:r>
              <a:rPr lang="en-US" dirty="0" err="1" smtClean="0"/>
              <a:t>kvalifikacionog</a:t>
            </a:r>
            <a:r>
              <a:rPr lang="en-US" dirty="0" smtClean="0"/>
              <a:t> </a:t>
            </a:r>
            <a:r>
              <a:rPr lang="en-US" dirty="0" err="1" smtClean="0"/>
              <a:t>uslova</a:t>
            </a:r>
            <a:r>
              <a:rPr lang="en-US" dirty="0" smtClean="0"/>
              <a:t> u </a:t>
            </a:r>
            <a:r>
              <a:rPr lang="en-US" dirty="0" err="1" smtClean="0"/>
              <a:t>skladu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članom</a:t>
            </a:r>
            <a:r>
              <a:rPr lang="en-US" dirty="0" smtClean="0"/>
              <a:t> 45. </a:t>
            </a:r>
            <a:r>
              <a:rPr lang="en-US" dirty="0" err="1" smtClean="0"/>
              <a:t>stav</a:t>
            </a:r>
            <a:r>
              <a:rPr lang="en-US" dirty="0" smtClean="0"/>
              <a:t> (13) 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fizička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 – </a:t>
            </a:r>
            <a:r>
              <a:rPr lang="en-US" dirty="0" err="1" smtClean="0"/>
              <a:t>građane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 smtClean="0"/>
              <a:t>= </a:t>
            </a:r>
            <a:r>
              <a:rPr lang="en-US" dirty="0" err="1" smtClean="0"/>
              <a:t>uvjerenje</a:t>
            </a:r>
            <a:r>
              <a:rPr lang="en-US" dirty="0" smtClean="0"/>
              <a:t> </a:t>
            </a:r>
            <a:r>
              <a:rPr lang="en-US" dirty="0" err="1" smtClean="0"/>
              <a:t>nadležnog</a:t>
            </a:r>
            <a:r>
              <a:rPr lang="en-US" dirty="0" smtClean="0"/>
              <a:t> </a:t>
            </a:r>
            <a:r>
              <a:rPr lang="en-US" dirty="0" err="1" smtClean="0"/>
              <a:t>suda</a:t>
            </a:r>
            <a:r>
              <a:rPr lang="en-US" dirty="0" smtClean="0"/>
              <a:t> da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izrečena</a:t>
            </a:r>
            <a:r>
              <a:rPr lang="en-US" dirty="0" smtClean="0"/>
              <a:t> </a:t>
            </a:r>
            <a:r>
              <a:rPr lang="en-US" dirty="0" err="1" smtClean="0"/>
              <a:t>pravosnažna</a:t>
            </a:r>
            <a:r>
              <a:rPr lang="en-US" dirty="0" smtClean="0"/>
              <a:t> </a:t>
            </a:r>
            <a:r>
              <a:rPr lang="en-US" dirty="0" err="1" smtClean="0"/>
              <a:t>presuda</a:t>
            </a:r>
            <a:r>
              <a:rPr lang="en-US" dirty="0" smtClean="0"/>
              <a:t> </a:t>
            </a:r>
            <a:r>
              <a:rPr lang="en-US" dirty="0" err="1" smtClean="0"/>
              <a:t>kojom</a:t>
            </a:r>
            <a:r>
              <a:rPr lang="en-US" dirty="0" smtClean="0"/>
              <a:t> se </a:t>
            </a:r>
            <a:r>
              <a:rPr lang="en-US" dirty="0" err="1" smtClean="0"/>
              <a:t>osuđuje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krivično</a:t>
            </a:r>
            <a:r>
              <a:rPr lang="en-US" dirty="0" smtClean="0"/>
              <a:t> </a:t>
            </a:r>
            <a:r>
              <a:rPr lang="en-US" dirty="0" err="1" smtClean="0"/>
              <a:t>djelo</a:t>
            </a:r>
            <a:r>
              <a:rPr lang="en-US" dirty="0" smtClean="0"/>
              <a:t> </a:t>
            </a:r>
            <a:r>
              <a:rPr lang="en-US" dirty="0" err="1" smtClean="0"/>
              <a:t>učešća</a:t>
            </a:r>
            <a:r>
              <a:rPr lang="en-US" dirty="0" smtClean="0"/>
              <a:t> u </a:t>
            </a:r>
            <a:r>
              <a:rPr lang="en-US" dirty="0" err="1" smtClean="0"/>
              <a:t>kriminalnoj</a:t>
            </a:r>
            <a:r>
              <a:rPr lang="en-US" dirty="0" smtClean="0"/>
              <a:t> </a:t>
            </a:r>
            <a:r>
              <a:rPr lang="en-US" dirty="0" err="1" smtClean="0"/>
              <a:t>organizaciji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korupciju</a:t>
            </a:r>
            <a:r>
              <a:rPr lang="en-US" dirty="0" smtClean="0"/>
              <a:t>, </a:t>
            </a:r>
            <a:r>
              <a:rPr lang="en-US" dirty="0" err="1" smtClean="0"/>
              <a:t>prevaru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pranje</a:t>
            </a:r>
            <a:r>
              <a:rPr lang="en-US" dirty="0" smtClean="0"/>
              <a:t> </a:t>
            </a:r>
            <a:r>
              <a:rPr lang="en-US" dirty="0" err="1" smtClean="0"/>
              <a:t>novca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Latn-B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Anonimnost </a:t>
            </a:r>
            <a:r>
              <a:rPr lang="bs-Latn-BA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kriteriji </a:t>
            </a:r>
            <a:r>
              <a:rPr lang="bs-Latn-B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ocjenjivanje</a:t>
            </a:r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Latn-BA" altLang="en-US" sz="1600" dirty="0">
                <a:latin typeface="Oswald" panose="02000303000000000000"/>
              </a:rPr>
              <a:t/>
            </a:r>
            <a:br>
              <a:rPr lang="bs-Latn-BA" altLang="en-US" sz="1600" dirty="0">
                <a:latin typeface="Oswald" panose="0200030300000000000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prispjelih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konkursnih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radova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otvarati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isteka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dostavu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obavezno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anonimnosti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donošenja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s-Latn-B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potpuno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nezavisna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pobjednika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konkursnih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radova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predaju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anonimno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učesnika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saznati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isključivo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donošenja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s-Latn-B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Blagovremeno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prispjeli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radovi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ocjenjuju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rangiraju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kriterijima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ocjenjivanje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konkursnoj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kriteriji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moraju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obavezno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podrazumijevati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najnižu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cijenu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ekonomski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najpovoljnije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ponuđeno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endParaRPr lang="bs-Latn-B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Zapisnik, odluka, izvještaj, obavještenje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obavezna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sastancima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voditi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zapisnike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potpisuju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prisutni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sastavni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njenog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konačnog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izvještaja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postupku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s-Latn-B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najpovoljnijih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konkursna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izvještaju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postupku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također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potpisuju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njeni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okončanju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postupka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dostavlja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ugovornom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daljnje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postupanje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s-Latn-B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s-Latn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Obavještenje o dodjeli ugovora – član 74. ZJN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bs-Latn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Izvještaj o postupku jn – član 75. ZJN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7"/>
          <p:cNvSpPr>
            <a:spLocks noChangeArrowheads="1"/>
          </p:cNvSpPr>
          <p:nvPr/>
        </p:nvSpPr>
        <p:spPr bwMode="auto">
          <a:xfrm>
            <a:off x="214282" y="500042"/>
            <a:ext cx="2330094" cy="22849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54000" rIns="0" bIns="0"/>
          <a:lstStyle/>
          <a:p>
            <a:pPr algn="ctr"/>
            <a:r>
              <a:rPr lang="bs-Latn-BA" sz="1000" b="1" dirty="0">
                <a:solidFill>
                  <a:srgbClr val="FFFF00"/>
                </a:solidFill>
              </a:rPr>
              <a:t>Plan javnih nabavki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AutoShape 147"/>
          <p:cNvSpPr>
            <a:spLocks noChangeArrowheads="1"/>
          </p:cNvSpPr>
          <p:nvPr/>
        </p:nvSpPr>
        <p:spPr bwMode="auto">
          <a:xfrm>
            <a:off x="214282" y="928670"/>
            <a:ext cx="2330094" cy="22849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54000" rIns="0" bIns="0"/>
          <a:lstStyle/>
          <a:p>
            <a:pPr algn="ctr"/>
            <a:r>
              <a:rPr lang="bs-Latn-BA" sz="1000" b="1" dirty="0">
                <a:solidFill>
                  <a:srgbClr val="FFFF00"/>
                </a:solidFill>
              </a:rPr>
              <a:t>Odluka o pokretanju postupka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" name="AutoShape 103"/>
          <p:cNvCxnSpPr>
            <a:cxnSpLocks noChangeShapeType="1"/>
            <a:stCxn id="3" idx="2"/>
            <a:endCxn id="4" idx="0"/>
          </p:cNvCxnSpPr>
          <p:nvPr/>
        </p:nvCxnSpPr>
        <p:spPr bwMode="auto">
          <a:xfrm rot="5400000">
            <a:off x="1279261" y="828602"/>
            <a:ext cx="200136" cy="1588"/>
          </a:xfrm>
          <a:prstGeom prst="straightConnector1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6" name="AutoShape 147"/>
          <p:cNvSpPr>
            <a:spLocks noChangeArrowheads="1"/>
          </p:cNvSpPr>
          <p:nvPr/>
        </p:nvSpPr>
        <p:spPr bwMode="auto">
          <a:xfrm>
            <a:off x="642910" y="3929066"/>
            <a:ext cx="2330094" cy="22849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54000" rIns="0" bIns="0"/>
          <a:lstStyle/>
          <a:p>
            <a:pPr algn="ctr"/>
            <a:r>
              <a:rPr lang="bs-Latn-BA" sz="1000" b="1" dirty="0"/>
              <a:t>Zapisnik s otvaranja ponuda</a:t>
            </a:r>
            <a:endParaRPr lang="en-US" dirty="0"/>
          </a:p>
        </p:txBody>
      </p:sp>
      <p:sp>
        <p:nvSpPr>
          <p:cNvPr id="7" name="AutoShape 143"/>
          <p:cNvSpPr>
            <a:spLocks noChangeArrowheads="1"/>
          </p:cNvSpPr>
          <p:nvPr/>
        </p:nvSpPr>
        <p:spPr bwMode="auto">
          <a:xfrm>
            <a:off x="500034" y="1571612"/>
            <a:ext cx="3065548" cy="311825"/>
          </a:xfrm>
          <a:prstGeom prst="flowChartInputOutpu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bs-Latn-BA" sz="1000" b="1" dirty="0"/>
              <a:t>Obavještenje o nabavci</a:t>
            </a:r>
            <a:endParaRPr lang="en-US" sz="1000" dirty="0"/>
          </a:p>
        </p:txBody>
      </p:sp>
      <p:sp>
        <p:nvSpPr>
          <p:cNvPr id="8" name="AutoShape 143"/>
          <p:cNvSpPr>
            <a:spLocks noChangeArrowheads="1"/>
          </p:cNvSpPr>
          <p:nvPr/>
        </p:nvSpPr>
        <p:spPr bwMode="auto">
          <a:xfrm>
            <a:off x="285720" y="2143116"/>
            <a:ext cx="3065548" cy="311825"/>
          </a:xfrm>
          <a:prstGeom prst="flowChartInputOutpu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bs-Latn-BA" sz="1000" b="1" dirty="0"/>
              <a:t>Tenderska dokumentacija</a:t>
            </a:r>
            <a:endParaRPr lang="en-US" sz="1000" dirty="0"/>
          </a:p>
        </p:txBody>
      </p:sp>
      <p:sp>
        <p:nvSpPr>
          <p:cNvPr id="9" name="AutoShape 136"/>
          <p:cNvSpPr>
            <a:spLocks noChangeArrowheads="1"/>
          </p:cNvSpPr>
          <p:nvPr/>
        </p:nvSpPr>
        <p:spPr bwMode="auto">
          <a:xfrm>
            <a:off x="642910" y="2857496"/>
            <a:ext cx="2330093" cy="609672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54000" rIns="0" bIns="0"/>
          <a:lstStyle/>
          <a:p>
            <a:pPr algn="ctr"/>
            <a:r>
              <a:rPr lang="bs-Latn-BA" sz="1000" b="1" dirty="0"/>
              <a:t>Otvaranje ponuda </a:t>
            </a:r>
            <a:endParaRPr lang="en-US" dirty="0"/>
          </a:p>
        </p:txBody>
      </p:sp>
      <p:sp>
        <p:nvSpPr>
          <p:cNvPr id="10" name="AutoShape 171"/>
          <p:cNvSpPr>
            <a:spLocks noChangeArrowheads="1"/>
          </p:cNvSpPr>
          <p:nvPr/>
        </p:nvSpPr>
        <p:spPr bwMode="auto">
          <a:xfrm>
            <a:off x="4572000" y="1500174"/>
            <a:ext cx="2401532" cy="428628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36000" rIns="0" bIns="0"/>
          <a:lstStyle/>
          <a:p>
            <a:pPr algn="ctr"/>
            <a:r>
              <a:rPr lang="bs-Latn-BA" sz="1000" b="1" dirty="0">
                <a:solidFill>
                  <a:srgbClr val="FFFF00"/>
                </a:solidFill>
                <a:latin typeface="Times New Roman" pitchFamily="18" charset="0"/>
              </a:rPr>
              <a:t>Žalba na podatke iz obavještenja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" name="AutoShape 116"/>
          <p:cNvCxnSpPr>
            <a:cxnSpLocks noChangeShapeType="1"/>
            <a:endCxn id="10" idx="1"/>
          </p:cNvCxnSpPr>
          <p:nvPr/>
        </p:nvCxnSpPr>
        <p:spPr bwMode="auto">
          <a:xfrm>
            <a:off x="3357554" y="1714488"/>
            <a:ext cx="1454599" cy="1588"/>
          </a:xfrm>
          <a:prstGeom prst="straightConnector1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12" name="AutoShape 171"/>
          <p:cNvSpPr>
            <a:spLocks noChangeArrowheads="1"/>
          </p:cNvSpPr>
          <p:nvPr/>
        </p:nvSpPr>
        <p:spPr bwMode="auto">
          <a:xfrm>
            <a:off x="4572000" y="2143116"/>
            <a:ext cx="2330094" cy="357190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36000" rIns="0" bIns="0"/>
          <a:lstStyle/>
          <a:p>
            <a:pPr algn="ctr"/>
            <a:r>
              <a:rPr lang="bs-Latn-BA" sz="1000" b="1" dirty="0">
                <a:solidFill>
                  <a:srgbClr val="FFFF00"/>
                </a:solidFill>
                <a:latin typeface="Times New Roman" pitchFamily="18" charset="0"/>
              </a:rPr>
              <a:t>Žalba  na Tendersku dokumentaciju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AutoShape 179"/>
          <p:cNvSpPr>
            <a:spLocks noChangeArrowheads="1"/>
          </p:cNvSpPr>
          <p:nvPr/>
        </p:nvSpPr>
        <p:spPr bwMode="auto">
          <a:xfrm>
            <a:off x="4714876" y="285728"/>
            <a:ext cx="2044374" cy="4286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bs-Latn-BA" sz="1000" b="1" dirty="0"/>
              <a:t>Rješenjem ispraviti radnju ili poništiti postupak</a:t>
            </a:r>
            <a:endParaRPr lang="en-US" dirty="0"/>
          </a:p>
        </p:txBody>
      </p:sp>
      <p:sp>
        <p:nvSpPr>
          <p:cNvPr id="14" name="AutoShape 179"/>
          <p:cNvSpPr>
            <a:spLocks noChangeArrowheads="1"/>
          </p:cNvSpPr>
          <p:nvPr/>
        </p:nvSpPr>
        <p:spPr bwMode="auto">
          <a:xfrm>
            <a:off x="4572000" y="2786058"/>
            <a:ext cx="2115812" cy="64294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bs-Latn-BA" sz="1000" b="1" dirty="0"/>
              <a:t>U roku od 5 dana blagovremenost, dopuštenost i aktivna legitimiranost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7" name="AutoShape 116"/>
          <p:cNvCxnSpPr>
            <a:cxnSpLocks noChangeShapeType="1"/>
            <a:stCxn id="8" idx="5"/>
            <a:endCxn id="12" idx="1"/>
          </p:cNvCxnSpPr>
          <p:nvPr/>
        </p:nvCxnSpPr>
        <p:spPr bwMode="auto">
          <a:xfrm>
            <a:off x="3044713" y="2299029"/>
            <a:ext cx="1760296" cy="22682"/>
          </a:xfrm>
          <a:prstGeom prst="straightConnector1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103"/>
          <p:cNvCxnSpPr>
            <a:cxnSpLocks noChangeShapeType="1"/>
          </p:cNvCxnSpPr>
          <p:nvPr/>
        </p:nvCxnSpPr>
        <p:spPr bwMode="auto">
          <a:xfrm rot="5400000">
            <a:off x="1643836" y="1356504"/>
            <a:ext cx="428628" cy="1588"/>
          </a:xfrm>
          <a:prstGeom prst="straightConnector1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0" name="AutoShape 103"/>
          <p:cNvCxnSpPr>
            <a:cxnSpLocks noChangeShapeType="1"/>
          </p:cNvCxnSpPr>
          <p:nvPr/>
        </p:nvCxnSpPr>
        <p:spPr bwMode="auto">
          <a:xfrm rot="5400000">
            <a:off x="1735839" y="2050318"/>
            <a:ext cx="244621" cy="1588"/>
          </a:xfrm>
          <a:prstGeom prst="straightConnector1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124"/>
          <p:cNvCxnSpPr>
            <a:cxnSpLocks noChangeShapeType="1"/>
            <a:stCxn id="41" idx="2"/>
            <a:endCxn id="59" idx="1"/>
          </p:cNvCxnSpPr>
          <p:nvPr/>
        </p:nvCxnSpPr>
        <p:spPr bwMode="auto">
          <a:xfrm rot="16200000" flipH="1">
            <a:off x="3009712" y="3669685"/>
            <a:ext cx="607223" cy="2983372"/>
          </a:xfrm>
          <a:prstGeom prst="bentConnector2">
            <a:avLst/>
          </a:prstGeom>
          <a:noFill/>
          <a:ln w="158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6" name="AutoShape 103"/>
          <p:cNvCxnSpPr>
            <a:cxnSpLocks noChangeShapeType="1"/>
            <a:stCxn id="9" idx="2"/>
            <a:endCxn id="6" idx="0"/>
          </p:cNvCxnSpPr>
          <p:nvPr/>
        </p:nvCxnSpPr>
        <p:spPr bwMode="auto">
          <a:xfrm rot="5400000">
            <a:off x="1577008" y="3698117"/>
            <a:ext cx="461898" cy="1588"/>
          </a:xfrm>
          <a:prstGeom prst="straightConnector1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AutoShape 171"/>
          <p:cNvSpPr>
            <a:spLocks noChangeArrowheads="1"/>
          </p:cNvSpPr>
          <p:nvPr/>
        </p:nvSpPr>
        <p:spPr bwMode="auto">
          <a:xfrm>
            <a:off x="4572000" y="3786190"/>
            <a:ext cx="2330094" cy="500066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36000" rIns="0" bIns="0"/>
          <a:lstStyle/>
          <a:p>
            <a:pPr algn="ctr">
              <a:lnSpc>
                <a:spcPct val="150000"/>
              </a:lnSpc>
            </a:pPr>
            <a:r>
              <a:rPr lang="bs-Latn-BA" sz="1000" b="1" dirty="0">
                <a:solidFill>
                  <a:srgbClr val="FFFF00"/>
                </a:solidFill>
                <a:latin typeface="Times New Roman" pitchFamily="18" charset="0"/>
              </a:rPr>
              <a:t>Žalba na zapisnik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AutoShape 147"/>
          <p:cNvSpPr>
            <a:spLocks noChangeArrowheads="1"/>
          </p:cNvSpPr>
          <p:nvPr/>
        </p:nvSpPr>
        <p:spPr bwMode="auto">
          <a:xfrm>
            <a:off x="428596" y="4572008"/>
            <a:ext cx="2786082" cy="2857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54000" rIns="0" bIns="0"/>
          <a:lstStyle/>
          <a:p>
            <a:pPr algn="ctr"/>
            <a:r>
              <a:rPr lang="bs-Latn-BA" sz="1000" b="1" dirty="0"/>
              <a:t>Odluka o izboru najpovoljnijeg ponuđača </a:t>
            </a:r>
            <a:endParaRPr lang="en-US" dirty="0"/>
          </a:p>
        </p:txBody>
      </p:sp>
      <p:sp>
        <p:nvSpPr>
          <p:cNvPr id="42" name="AutoShape 171"/>
          <p:cNvSpPr>
            <a:spLocks noChangeArrowheads="1"/>
          </p:cNvSpPr>
          <p:nvPr/>
        </p:nvSpPr>
        <p:spPr bwMode="auto">
          <a:xfrm>
            <a:off x="4572000" y="4500570"/>
            <a:ext cx="2330094" cy="428628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36000" rIns="0" bIns="0"/>
          <a:lstStyle/>
          <a:p>
            <a:pPr algn="ctr">
              <a:lnSpc>
                <a:spcPct val="150000"/>
              </a:lnSpc>
            </a:pPr>
            <a:r>
              <a:rPr lang="bs-Latn-BA" sz="1000" b="1" dirty="0">
                <a:solidFill>
                  <a:srgbClr val="FFFF00"/>
                </a:solidFill>
                <a:latin typeface="Times New Roman" pitchFamily="18" charset="0"/>
              </a:rPr>
              <a:t>Žalba na Odluku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28926" y="2357430"/>
            <a:ext cx="21431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s-Latn-BA" sz="1100" dirty="0">
                <a:solidFill>
                  <a:srgbClr val="FFFF00"/>
                </a:solidFill>
              </a:rPr>
              <a:t>10 dana od preuzimanja TD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14678" y="1785926"/>
            <a:ext cx="1857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dirty="0">
                <a:solidFill>
                  <a:srgbClr val="FFFF00"/>
                </a:solidFill>
              </a:rPr>
              <a:t>7 dana prije isteka roka za podnošenje zahtjeva </a:t>
            </a:r>
          </a:p>
        </p:txBody>
      </p:sp>
      <p:sp>
        <p:nvSpPr>
          <p:cNvPr id="59" name="AutoShape 171"/>
          <p:cNvSpPr>
            <a:spLocks noChangeArrowheads="1"/>
          </p:cNvSpPr>
          <p:nvPr/>
        </p:nvSpPr>
        <p:spPr bwMode="auto">
          <a:xfrm>
            <a:off x="4572000" y="5286388"/>
            <a:ext cx="2330094" cy="357190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36000" rIns="0" bIns="0"/>
          <a:lstStyle/>
          <a:p>
            <a:pPr algn="ctr">
              <a:lnSpc>
                <a:spcPct val="150000"/>
              </a:lnSpc>
            </a:pPr>
            <a:r>
              <a:rPr lang="bs-Latn-BA" sz="1000" b="1" dirty="0">
                <a:solidFill>
                  <a:srgbClr val="FFFF00"/>
                </a:solidFill>
                <a:latin typeface="Times New Roman" pitchFamily="18" charset="0"/>
              </a:rPr>
              <a:t>Žalba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2" name="AutoShape 116"/>
          <p:cNvCxnSpPr>
            <a:cxnSpLocks noChangeShapeType="1"/>
            <a:stCxn id="6" idx="3"/>
            <a:endCxn id="40" idx="1"/>
          </p:cNvCxnSpPr>
          <p:nvPr/>
        </p:nvCxnSpPr>
        <p:spPr bwMode="auto">
          <a:xfrm flipV="1">
            <a:off x="2973004" y="4036223"/>
            <a:ext cx="1832005" cy="7089"/>
          </a:xfrm>
          <a:prstGeom prst="straightConnector1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857488" y="4143380"/>
            <a:ext cx="2071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dirty="0">
                <a:solidFill>
                  <a:srgbClr val="FFFF00"/>
                </a:solidFill>
              </a:rPr>
              <a:t>10 dana od prijema zapisnika </a:t>
            </a:r>
          </a:p>
        </p:txBody>
      </p:sp>
      <p:cxnSp>
        <p:nvCxnSpPr>
          <p:cNvPr id="64" name="AutoShape 103"/>
          <p:cNvCxnSpPr>
            <a:cxnSpLocks noChangeShapeType="1"/>
            <a:stCxn id="8" idx="4"/>
            <a:endCxn id="9" idx="0"/>
          </p:cNvCxnSpPr>
          <p:nvPr/>
        </p:nvCxnSpPr>
        <p:spPr bwMode="auto">
          <a:xfrm rot="5400000">
            <a:off x="1611949" y="2650950"/>
            <a:ext cx="402555" cy="10537"/>
          </a:xfrm>
          <a:prstGeom prst="straightConnector1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75" name="AutoShape 103"/>
          <p:cNvCxnSpPr>
            <a:cxnSpLocks noChangeShapeType="1"/>
            <a:stCxn id="6" idx="2"/>
            <a:endCxn id="41" idx="0"/>
          </p:cNvCxnSpPr>
          <p:nvPr/>
        </p:nvCxnSpPr>
        <p:spPr bwMode="auto">
          <a:xfrm rot="16200000" flipH="1">
            <a:off x="1607572" y="4357943"/>
            <a:ext cx="414450" cy="13680"/>
          </a:xfrm>
          <a:prstGeom prst="straightConnector1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9" name="AutoShape 116"/>
          <p:cNvCxnSpPr>
            <a:cxnSpLocks noChangeShapeType="1"/>
            <a:stCxn id="41" idx="3"/>
            <a:endCxn id="42" idx="1"/>
          </p:cNvCxnSpPr>
          <p:nvPr/>
        </p:nvCxnSpPr>
        <p:spPr bwMode="auto">
          <a:xfrm>
            <a:off x="3214678" y="4714884"/>
            <a:ext cx="1590331" cy="1588"/>
          </a:xfrm>
          <a:prstGeom prst="straightConnector1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3000364" y="4857760"/>
            <a:ext cx="207170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s-Latn-BA" sz="1100" dirty="0">
                <a:solidFill>
                  <a:srgbClr val="FFFF00"/>
                </a:solidFill>
              </a:rPr>
              <a:t>10 dana od prijema  odluke 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857488" y="5572140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dirty="0">
                <a:solidFill>
                  <a:srgbClr val="FFFF00"/>
                </a:solidFill>
              </a:rPr>
              <a:t>10 dana po isteku roka za donošenje odluke</a:t>
            </a:r>
          </a:p>
        </p:txBody>
      </p:sp>
      <p:sp>
        <p:nvSpPr>
          <p:cNvPr id="117" name="AutoShape 136"/>
          <p:cNvSpPr>
            <a:spLocks noChangeArrowheads="1"/>
          </p:cNvSpPr>
          <p:nvPr/>
        </p:nvSpPr>
        <p:spPr bwMode="auto">
          <a:xfrm>
            <a:off x="6858017" y="2571744"/>
            <a:ext cx="1214446" cy="1000132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54000" rIns="0" bIns="0"/>
          <a:lstStyle/>
          <a:p>
            <a:pPr algn="ctr"/>
            <a:r>
              <a:rPr lang="bs-Latn-BA" sz="1000" b="1" dirty="0"/>
              <a:t>Ugovorni organ</a:t>
            </a:r>
            <a:endParaRPr lang="en-US" dirty="0"/>
          </a:p>
        </p:txBody>
      </p:sp>
      <p:cxnSp>
        <p:nvCxnSpPr>
          <p:cNvPr id="118" name="AutoShape 124"/>
          <p:cNvCxnSpPr>
            <a:cxnSpLocks noChangeShapeType="1"/>
            <a:stCxn id="117" idx="3"/>
            <a:endCxn id="13" idx="3"/>
          </p:cNvCxnSpPr>
          <p:nvPr/>
        </p:nvCxnSpPr>
        <p:spPr bwMode="auto">
          <a:xfrm flipH="1" flipV="1">
            <a:off x="6759250" y="500042"/>
            <a:ext cx="1313213" cy="2571768"/>
          </a:xfrm>
          <a:prstGeom prst="bentConnector3">
            <a:avLst>
              <a:gd name="adj1" fmla="val -226"/>
            </a:avLst>
          </a:prstGeom>
          <a:noFill/>
          <a:ln w="158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2" name="AutoShape 124"/>
          <p:cNvCxnSpPr>
            <a:cxnSpLocks noChangeShapeType="1"/>
            <a:stCxn id="117" idx="2"/>
            <a:endCxn id="146" idx="1"/>
          </p:cNvCxnSpPr>
          <p:nvPr/>
        </p:nvCxnSpPr>
        <p:spPr bwMode="auto">
          <a:xfrm rot="16200000" flipH="1">
            <a:off x="7679553" y="3357562"/>
            <a:ext cx="214314" cy="642941"/>
          </a:xfrm>
          <a:prstGeom prst="bentConnector2">
            <a:avLst/>
          </a:prstGeom>
          <a:noFill/>
          <a:ln w="158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2" name="AutoShape 124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5272708" y="2286000"/>
            <a:ext cx="857256" cy="142860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3" name="AutoShape 124"/>
          <p:cNvCxnSpPr>
            <a:cxnSpLocks noChangeShapeType="1"/>
            <a:stCxn id="59" idx="0"/>
            <a:endCxn id="14" idx="2"/>
          </p:cNvCxnSpPr>
          <p:nvPr/>
        </p:nvCxnSpPr>
        <p:spPr bwMode="auto">
          <a:xfrm rot="16200000" flipV="1">
            <a:off x="4754783" y="4304123"/>
            <a:ext cx="1857388" cy="107141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38" name="AutoShape 116"/>
          <p:cNvCxnSpPr>
            <a:cxnSpLocks noChangeShapeType="1"/>
            <a:stCxn id="14" idx="3"/>
            <a:endCxn id="117" idx="1"/>
          </p:cNvCxnSpPr>
          <p:nvPr/>
        </p:nvCxnSpPr>
        <p:spPr bwMode="auto">
          <a:xfrm flipV="1">
            <a:off x="6687812" y="3071810"/>
            <a:ext cx="170205" cy="35719"/>
          </a:xfrm>
          <a:prstGeom prst="straightConnector1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146" name="Trapezoid 145"/>
          <p:cNvSpPr/>
          <p:nvPr/>
        </p:nvSpPr>
        <p:spPr>
          <a:xfrm>
            <a:off x="8001024" y="3357562"/>
            <a:ext cx="1000100" cy="85725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URŽ</a:t>
            </a:r>
          </a:p>
        </p:txBody>
      </p:sp>
      <p:cxnSp>
        <p:nvCxnSpPr>
          <p:cNvPr id="150" name="AutoShape 124"/>
          <p:cNvCxnSpPr>
            <a:cxnSpLocks noChangeShapeType="1"/>
            <a:stCxn id="117" idx="0"/>
            <a:endCxn id="152" idx="3"/>
          </p:cNvCxnSpPr>
          <p:nvPr/>
        </p:nvCxnSpPr>
        <p:spPr bwMode="auto">
          <a:xfrm rot="16200000" flipV="1">
            <a:off x="6415709" y="1522213"/>
            <a:ext cx="1535917" cy="563146"/>
          </a:xfrm>
          <a:prstGeom prst="bentConnector2">
            <a:avLst/>
          </a:prstGeom>
          <a:noFill/>
          <a:ln w="158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52" name="AutoShape 147"/>
          <p:cNvSpPr>
            <a:spLocks noChangeArrowheads="1"/>
          </p:cNvSpPr>
          <p:nvPr/>
        </p:nvSpPr>
        <p:spPr bwMode="auto">
          <a:xfrm>
            <a:off x="4572000" y="857232"/>
            <a:ext cx="2330094" cy="35719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54000" rIns="0" bIns="0"/>
          <a:lstStyle/>
          <a:p>
            <a:pPr algn="ctr"/>
            <a:r>
              <a:rPr lang="bs-Latn-BA" sz="1200" b="1" dirty="0">
                <a:solidFill>
                  <a:srgbClr val="FFFF00"/>
                </a:solidFill>
              </a:rPr>
              <a:t>Zaključak o odbacivanju</a:t>
            </a:r>
            <a:endParaRPr lang="en-US" sz="1200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5" name="AutoShape 171"/>
          <p:cNvSpPr>
            <a:spLocks noChangeArrowheads="1"/>
          </p:cNvSpPr>
          <p:nvPr/>
        </p:nvSpPr>
        <p:spPr bwMode="auto">
          <a:xfrm>
            <a:off x="2857488" y="285728"/>
            <a:ext cx="1643074" cy="571504"/>
          </a:xfrm>
          <a:prstGeom prst="flowChartManualOperation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36000" rIns="0" bIns="0"/>
          <a:lstStyle/>
          <a:p>
            <a:pPr algn="ctr"/>
            <a:endParaRPr lang="bs-Latn-BA" sz="1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bs-Latn-BA" sz="1000" b="1" dirty="0">
                <a:solidFill>
                  <a:srgbClr val="FFFF00"/>
                </a:solidFill>
                <a:latin typeface="Times New Roman" pitchFamily="18" charset="0"/>
              </a:rPr>
              <a:t>Žalba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76" name="AutoShape 124"/>
          <p:cNvCxnSpPr>
            <a:cxnSpLocks noChangeShapeType="1"/>
            <a:stCxn id="152" idx="1"/>
            <a:endCxn id="175" idx="2"/>
          </p:cNvCxnSpPr>
          <p:nvPr/>
        </p:nvCxnSpPr>
        <p:spPr bwMode="auto">
          <a:xfrm rot="10800000">
            <a:off x="3679026" y="857233"/>
            <a:ext cx="892975" cy="178595"/>
          </a:xfrm>
          <a:prstGeom prst="bentConnector2">
            <a:avLst/>
          </a:prstGeom>
          <a:noFill/>
          <a:ln w="158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0" name="AutoShape 124"/>
          <p:cNvCxnSpPr>
            <a:cxnSpLocks noChangeShapeType="1"/>
            <a:stCxn id="13" idx="1"/>
            <a:endCxn id="175" idx="3"/>
          </p:cNvCxnSpPr>
          <p:nvPr/>
        </p:nvCxnSpPr>
        <p:spPr bwMode="auto">
          <a:xfrm rot="10800000" flipV="1">
            <a:off x="4336256" y="500042"/>
            <a:ext cx="378621" cy="71438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" name="AutoShape 124"/>
          <p:cNvCxnSpPr>
            <a:cxnSpLocks noChangeShapeType="1"/>
          </p:cNvCxnSpPr>
          <p:nvPr/>
        </p:nvCxnSpPr>
        <p:spPr bwMode="auto">
          <a:xfrm rot="16200000" flipH="1">
            <a:off x="4518414" y="-589380"/>
            <a:ext cx="3071834" cy="4822049"/>
          </a:xfrm>
          <a:prstGeom prst="bentConnector3">
            <a:avLst>
              <a:gd name="adj1" fmla="val -7442"/>
            </a:avLst>
          </a:prstGeom>
          <a:noFill/>
          <a:ln w="158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9" name="TextBox 188"/>
          <p:cNvSpPr txBox="1"/>
          <p:nvPr/>
        </p:nvSpPr>
        <p:spPr>
          <a:xfrm>
            <a:off x="7000892" y="3786190"/>
            <a:ext cx="1000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100" dirty="0">
                <a:solidFill>
                  <a:srgbClr val="FFFF00"/>
                </a:solidFill>
              </a:rPr>
              <a:t>izjašnjenje</a:t>
            </a:r>
          </a:p>
        </p:txBody>
      </p:sp>
      <p:sp>
        <p:nvSpPr>
          <p:cNvPr id="190" name="AutoShape 179"/>
          <p:cNvSpPr>
            <a:spLocks noChangeArrowheads="1"/>
          </p:cNvSpPr>
          <p:nvPr/>
        </p:nvSpPr>
        <p:spPr bwMode="auto">
          <a:xfrm>
            <a:off x="8001024" y="4500570"/>
            <a:ext cx="1142976" cy="500066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bs-Latn-BA" sz="1000" b="1" dirty="0">
                <a:solidFill>
                  <a:srgbClr val="FFFF00"/>
                </a:solidFill>
              </a:rPr>
              <a:t>Bitne povrede poništenje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1" name="AutoShape 124"/>
          <p:cNvCxnSpPr>
            <a:cxnSpLocks noChangeShapeType="1"/>
            <a:stCxn id="146" idx="2"/>
            <a:endCxn id="190" idx="0"/>
          </p:cNvCxnSpPr>
          <p:nvPr/>
        </p:nvCxnSpPr>
        <p:spPr bwMode="auto">
          <a:xfrm rot="16200000" flipH="1">
            <a:off x="8393917" y="4321975"/>
            <a:ext cx="285752" cy="71438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94" name="AutoShape 179"/>
          <p:cNvSpPr>
            <a:spLocks noChangeArrowheads="1"/>
          </p:cNvSpPr>
          <p:nvPr/>
        </p:nvSpPr>
        <p:spPr bwMode="auto">
          <a:xfrm>
            <a:off x="6929454" y="5143512"/>
            <a:ext cx="2000264" cy="1500198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bs-Latn-BA" sz="1000" dirty="0">
                <a:solidFill>
                  <a:srgbClr val="FFFF00"/>
                </a:solidFill>
              </a:rPr>
              <a:t>1- obustaviti postupak po žalbi 2. odbaciti  ž albu zaključkom  </a:t>
            </a:r>
          </a:p>
          <a:p>
            <a:r>
              <a:rPr lang="bs-Latn-BA" sz="1000" dirty="0">
                <a:solidFill>
                  <a:srgbClr val="FFFF00"/>
                </a:solidFill>
              </a:rPr>
              <a:t>3. odbiti žalbu zbog neosnovanosti; </a:t>
            </a:r>
          </a:p>
          <a:p>
            <a:r>
              <a:rPr lang="bs-Latn-BA" sz="1000" dirty="0">
                <a:solidFill>
                  <a:srgbClr val="FFFF00"/>
                </a:solidFill>
              </a:rPr>
              <a:t>4.</a:t>
            </a:r>
            <a:r>
              <a:rPr lang="vi-VN" sz="1000" dirty="0">
                <a:solidFill>
                  <a:srgbClr val="FFFF00"/>
                </a:solidFill>
              </a:rPr>
              <a:t> poništiti odluku, postupak ili radnju </a:t>
            </a:r>
            <a:r>
              <a:rPr lang="bs-Latn-BA" sz="1000" dirty="0">
                <a:solidFill>
                  <a:srgbClr val="FFFF00"/>
                </a:solidFill>
              </a:rPr>
              <a:t> </a:t>
            </a:r>
          </a:p>
          <a:p>
            <a:r>
              <a:rPr lang="bs-Latn-BA" sz="1000" dirty="0">
                <a:solidFill>
                  <a:srgbClr val="FFFF00"/>
                </a:solidFill>
              </a:rPr>
              <a:t>5.  poništiti ugovor 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5" name="AutoShape 124"/>
          <p:cNvCxnSpPr>
            <a:cxnSpLocks noChangeShapeType="1"/>
            <a:endCxn id="194" idx="0"/>
          </p:cNvCxnSpPr>
          <p:nvPr/>
        </p:nvCxnSpPr>
        <p:spPr bwMode="auto">
          <a:xfrm rot="5400000">
            <a:off x="7715264" y="4429140"/>
            <a:ext cx="928694" cy="500050"/>
          </a:xfrm>
          <a:prstGeom prst="bentConnector3">
            <a:avLst>
              <a:gd name="adj1" fmla="val 15475"/>
            </a:avLst>
          </a:prstGeom>
          <a:noFill/>
          <a:ln w="1587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2" name="Rounded Rectangle 51"/>
          <p:cNvSpPr/>
          <p:nvPr/>
        </p:nvSpPr>
        <p:spPr>
          <a:xfrm>
            <a:off x="1428728" y="6286520"/>
            <a:ext cx="5500726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TOK POSTUPKA JAVNE NABAVKE</a:t>
            </a:r>
          </a:p>
        </p:txBody>
      </p:sp>
    </p:spTree>
    <p:extLst>
      <p:ext uri="{BB962C8B-B14F-4D97-AF65-F5344CB8AC3E}">
        <p14:creationId xmlns:p14="http://schemas.microsoft.com/office/powerpoint/2010/main" val="32808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40" grpId="0" animBg="1"/>
      <p:bldP spid="41" grpId="0" animBg="1"/>
      <p:bldP spid="42" grpId="0" animBg="1"/>
      <p:bldP spid="57" grpId="0"/>
      <p:bldP spid="58" grpId="0"/>
      <p:bldP spid="59" grpId="0" animBg="1"/>
      <p:bldP spid="63" grpId="0"/>
      <p:bldP spid="93" grpId="0"/>
      <p:bldP spid="116" grpId="0"/>
      <p:bldP spid="117" grpId="0" animBg="1"/>
      <p:bldP spid="146" grpId="0" animBg="1"/>
      <p:bldP spid="152" grpId="0" animBg="1"/>
      <p:bldP spid="175" grpId="0" animBg="1"/>
      <p:bldP spid="189" grpId="0"/>
      <p:bldP spid="190" grpId="0" animBg="1"/>
      <p:bldP spid="1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647-9730-4394-B821-F7F33726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Vrste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postupak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a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javn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ih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 nabavk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Cambria"/>
              </a:rPr>
              <a:t>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/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01AFE-6804-4181-A7C7-27754E496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bs-Latn-BA" dirty="0"/>
              <a:t>Načela javnih nabavki</a:t>
            </a:r>
          </a:p>
          <a:p>
            <a:r>
              <a:rPr lang="bs-Latn-BA" dirty="0"/>
              <a:t>1. Načelo zakonitosti </a:t>
            </a:r>
          </a:p>
          <a:p>
            <a:r>
              <a:rPr lang="bs-Latn-BA" dirty="0"/>
              <a:t>2. Načelo transparentnosti</a:t>
            </a:r>
          </a:p>
          <a:p>
            <a:r>
              <a:rPr lang="bs-Latn-BA" dirty="0"/>
              <a:t>3. Načelo jednakog i nediskriminirajućeg tretmana</a:t>
            </a:r>
          </a:p>
          <a:p>
            <a:r>
              <a:rPr lang="bs-Latn-BA" dirty="0"/>
              <a:t>4. Načelo pravične i aktivne konkurencije</a:t>
            </a:r>
          </a:p>
          <a:p>
            <a:r>
              <a:rPr lang="bs-Latn-BA" dirty="0"/>
              <a:t>5. Načelo najefikasnijeg korištenja javnih sredstava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FC3D9-0C85-4E66-99A5-EA534926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bs-Latn-BA" sz="2400" dirty="0"/>
              <a:t>Odabir vrste postupka javne nabavke</a:t>
            </a:r>
            <a:br>
              <a:rPr lang="bs-Latn-BA" sz="2400" dirty="0"/>
            </a:b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5662E-9FF1-4A30-94FB-97119A495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973" y="1700808"/>
            <a:ext cx="4040188" cy="79394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bs-Latn-BA" sz="3400" dirty="0"/>
              <a:t>Izbor vrste postupka nabavke određuje se tokom procesa planiranja javnih nabavki.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57910-055A-44AD-9CD6-0FC889723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8928" y="914400"/>
            <a:ext cx="3447872" cy="5211763"/>
          </a:xfrm>
        </p:spPr>
        <p:txBody>
          <a:bodyPr/>
          <a:lstStyle/>
          <a:p>
            <a:pPr marL="0" indent="0">
              <a:buNone/>
            </a:pPr>
            <a:r>
              <a:rPr lang="bs-Latn-BA" dirty="0"/>
              <a:t>Direktiva 2014/24/EU i ZJN BiH :</a:t>
            </a:r>
          </a:p>
          <a:p>
            <a:pPr lvl="0"/>
            <a:r>
              <a:rPr lang="bs-Latn-BA" dirty="0"/>
              <a:t>Otvoreni postupak</a:t>
            </a:r>
            <a:endParaRPr lang="en-US" dirty="0"/>
          </a:p>
          <a:p>
            <a:pPr lvl="0"/>
            <a:r>
              <a:rPr lang="bs-Latn-BA" dirty="0"/>
              <a:t>Ograničeni postupak</a:t>
            </a:r>
            <a:endParaRPr lang="en-US" dirty="0"/>
          </a:p>
          <a:p>
            <a:pPr lvl="0"/>
            <a:r>
              <a:rPr lang="bs-Latn-BA" dirty="0"/>
              <a:t>Pregovarački postupak s objavom ili bez objave obavještenja o nabavci</a:t>
            </a:r>
            <a:endParaRPr lang="en-US" dirty="0"/>
          </a:p>
          <a:p>
            <a:pPr lvl="0"/>
            <a:r>
              <a:rPr lang="bs-Latn-BA" dirty="0"/>
              <a:t>Takmičarski dijalog</a:t>
            </a:r>
            <a:endParaRPr lang="en-US" dirty="0"/>
          </a:p>
          <a:p>
            <a:pPr lvl="0"/>
            <a:r>
              <a:rPr lang="bs-Latn-BA" dirty="0"/>
              <a:t>Konkurs za izradu idejnog rješenja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E7C623-A1D6-467C-9E60-E49BDCD734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4" y="2636913"/>
            <a:ext cx="4684540" cy="34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Otvoreni postupak javne nabavke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algn="just"/>
            <a:r>
              <a:rPr lang="bs-Latn-BA" dirty="0">
                <a:latin typeface="Cambria" pitchFamily="18" charset="0"/>
              </a:rPr>
              <a:t>Može se stalno primijeniti / izuzetak izričit u Zakonu</a:t>
            </a:r>
          </a:p>
          <a:p>
            <a:pPr algn="just"/>
            <a:r>
              <a:rPr lang="bs-Latn-BA" dirty="0">
                <a:latin typeface="Cambria" pitchFamily="18" charset="0"/>
              </a:rPr>
              <a:t>Obavezna primjena </a:t>
            </a:r>
          </a:p>
          <a:p>
            <a:pPr marL="0" indent="0" algn="just">
              <a:buNone/>
            </a:pPr>
            <a:r>
              <a:rPr lang="bs-Latn-BA" dirty="0">
                <a:latin typeface="Cambria" pitchFamily="18" charset="0"/>
              </a:rPr>
              <a:t>NV &gt;=50.000,00 KM, u slučaju robe i usluga, NV &gt;= 80.000,00 KM, u slučaju radova </a:t>
            </a:r>
          </a:p>
          <a:p>
            <a:pPr algn="just"/>
            <a:r>
              <a:rPr lang="bs-Latn-BA" dirty="0">
                <a:latin typeface="Cambria" pitchFamily="18" charset="0"/>
              </a:rPr>
              <a:t>Opšti uslovi za pokretanje</a:t>
            </a:r>
          </a:p>
          <a:p>
            <a:pPr marL="0" indent="0" algn="just">
              <a:buNone/>
            </a:pPr>
            <a:r>
              <a:rPr lang="bs-Latn-BA" dirty="0">
                <a:latin typeface="Cambria" pitchFamily="18" charset="0"/>
              </a:rPr>
              <a:t>Definicija u ZJN: Otvoreni postupk je postupak u kojem svaki zainteresirani ponuđač može dostaviti ponudu.</a:t>
            </a:r>
          </a:p>
          <a:p>
            <a:endParaRPr lang="bs-Latn-BA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Otvoreni postupak javne nabavke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7500" lnSpcReduction="20000"/>
          </a:bodyPr>
          <a:lstStyle/>
          <a:p>
            <a:r>
              <a:rPr lang="bs-Latn-BA" dirty="0"/>
              <a:t>Prema odredbama Zakona (član 25), u  provođenju otvorenog postupka, po donošenju odluke o pokretanju postupka, ugovorni organ dužan je: </a:t>
            </a:r>
          </a:p>
          <a:p>
            <a:pPr>
              <a:buNone/>
            </a:pPr>
            <a:r>
              <a:rPr lang="bs-Latn-BA" dirty="0"/>
              <a:t>a) pripremiti tendersku dokumentaciju; </a:t>
            </a:r>
          </a:p>
          <a:p>
            <a:pPr>
              <a:buNone/>
            </a:pPr>
            <a:r>
              <a:rPr lang="bs-Latn-BA" dirty="0"/>
              <a:t>b) objaviti obavještenje o javnoj nabavci; </a:t>
            </a:r>
          </a:p>
          <a:p>
            <a:pPr>
              <a:buNone/>
            </a:pPr>
            <a:r>
              <a:rPr lang="bs-Latn-BA" dirty="0"/>
              <a:t>c) privrednim subjektima staviti na raspolaganje tendersku dokumentaciju; </a:t>
            </a:r>
          </a:p>
          <a:p>
            <a:pPr>
              <a:buNone/>
            </a:pPr>
            <a:r>
              <a:rPr lang="bs-Latn-BA" dirty="0"/>
              <a:t>d) provesti javno otvaranje blagovremeno primljenih ponuda; </a:t>
            </a:r>
          </a:p>
          <a:p>
            <a:pPr>
              <a:buNone/>
            </a:pPr>
            <a:r>
              <a:rPr lang="bs-Latn-BA" dirty="0"/>
              <a:t>e) izvršiti provjeru kvalifikacija ponuđača prema uslovima učešća u tenderskoj dokumentaciji i ocijeniti ponude prema kriterijima za dodjelu ugovora; </a:t>
            </a:r>
          </a:p>
          <a:p>
            <a:pPr>
              <a:buNone/>
            </a:pPr>
            <a:r>
              <a:rPr lang="bs-Latn-BA" dirty="0"/>
              <a:t>f) obavijestiti ponuđače o ishodu postupka javne nabavke; </a:t>
            </a:r>
          </a:p>
          <a:p>
            <a:pPr>
              <a:buNone/>
            </a:pPr>
            <a:r>
              <a:rPr lang="bs-Latn-BA" dirty="0"/>
              <a:t>g) ponuditi ugovor najuspješnijem ponuđaču; </a:t>
            </a:r>
          </a:p>
          <a:p>
            <a:pPr>
              <a:buNone/>
            </a:pPr>
            <a:r>
              <a:rPr lang="bs-Latn-BA" dirty="0"/>
              <a:t>h) objaviti obavještenje i dostaviti izvještaj Agenciji u skladu s članom 75. Zakona.</a:t>
            </a:r>
          </a:p>
          <a:p>
            <a:endParaRPr lang="bs-Latn-BA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Otvoreni postupak javne nabavke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3648" y="1556792"/>
            <a:ext cx="63367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Plan javnih nabavki (član 17.)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3648" y="2564904"/>
            <a:ext cx="63367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Odluka o pokretanju postupka javne nabavke</a:t>
            </a:r>
          </a:p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 (član 18.)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3648" y="3573016"/>
            <a:ext cx="63367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Priprema tenderske dokumenacije (član 53. i 54.)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3648" y="4581128"/>
            <a:ext cx="63367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Priprema obavještenja o nabavci (član 35.)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24" name="Straight Arrow Connector 23"/>
          <p:cNvCxnSpPr>
            <a:stCxn id="9" idx="2"/>
            <a:endCxn id="10" idx="0"/>
          </p:cNvCxnSpPr>
          <p:nvPr/>
        </p:nvCxnSpPr>
        <p:spPr>
          <a:xfrm>
            <a:off x="4572000" y="2276872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>
          <a:xfrm>
            <a:off x="4572000" y="3284984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12" idx="0"/>
          </p:cNvCxnSpPr>
          <p:nvPr/>
        </p:nvCxnSpPr>
        <p:spPr>
          <a:xfrm>
            <a:off x="4572000" y="4293096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72000" y="5301208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Cambria"/>
              </a:rPr>
              <a:t>Otvoreni postupak javne nabavke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3648" y="1556792"/>
            <a:ext cx="63367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Objavljivanje obavještenja o nabavci  i sažetka obavještenja (član 36.)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3648" y="2564904"/>
            <a:ext cx="63367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Objavljivanje tenderske dokumentacije (član 53.)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3648" y="3645024"/>
            <a:ext cx="63367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Pojašnjenja tenderske dokumenacije (član 56.)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3648" y="4653136"/>
            <a:ext cx="63367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Cambria" pitchFamily="18" charset="0"/>
              </a:rPr>
              <a:t>Prijem i otvaranje ponuda (član 63.)</a:t>
            </a:r>
            <a:endParaRPr lang="hr-HR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2000" y="2276872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0"/>
          </p:cNvCxnSpPr>
          <p:nvPr/>
        </p:nvCxnSpPr>
        <p:spPr>
          <a:xfrm>
            <a:off x="4572000" y="3284984"/>
            <a:ext cx="0" cy="360040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5373216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4365104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A120C1E8BF74986C9A4EB6AC17A0C" ma:contentTypeVersion="0" ma:contentTypeDescription="Create a new document." ma:contentTypeScope="" ma:versionID="89a751e4c06e2ff512aba97a39268e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5E0FA-9914-4F82-ACC7-BC3B1E705A1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B7F70B-CAFC-4006-AAE0-3FBE85D33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BA0A28-4B30-4638-AF03-5CD396F38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2096</Words>
  <Application>Microsoft Office PowerPoint</Application>
  <PresentationFormat>On-screen Show (4:3)</PresentationFormat>
  <Paragraphs>241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MS PGothic</vt:lpstr>
      <vt:lpstr>Arial</vt:lpstr>
      <vt:lpstr>Calibri</vt:lpstr>
      <vt:lpstr>Cambria</vt:lpstr>
      <vt:lpstr>Oswald</vt:lpstr>
      <vt:lpstr>Times New Roman</vt:lpstr>
      <vt:lpstr>Wingdings</vt:lpstr>
      <vt:lpstr>Office Theme</vt:lpstr>
      <vt:lpstr>PowerPoint Presentation</vt:lpstr>
      <vt:lpstr>Vrste postupaka javnih nabavki </vt:lpstr>
      <vt:lpstr>Vrste postupaka javnih nabavki </vt:lpstr>
      <vt:lpstr>Vrste postupaka javnih nabavki </vt:lpstr>
      <vt:lpstr>Odabir vrste postupka javne nabavke </vt:lpstr>
      <vt:lpstr>Otvoreni postupak javne nabavke</vt:lpstr>
      <vt:lpstr>Otvoreni postupak javne nabavke</vt:lpstr>
      <vt:lpstr>Otvoreni postupak javne nabavke</vt:lpstr>
      <vt:lpstr>Otvoreni postupak javne nabavke</vt:lpstr>
      <vt:lpstr>Otvoreni postupak javne nabavke</vt:lpstr>
      <vt:lpstr>Otvoreni postupak javne nabavke</vt:lpstr>
      <vt:lpstr>Otvoreni postupak javne nabavke</vt:lpstr>
      <vt:lpstr>Ograničeni postupak</vt:lpstr>
      <vt:lpstr>Ograničeni postupak (Član. 26)</vt:lpstr>
      <vt:lpstr>Ograničeni postupak (Član. 26)</vt:lpstr>
      <vt:lpstr>Ograničeni postupak</vt:lpstr>
      <vt:lpstr>Ograničeni postupak</vt:lpstr>
      <vt:lpstr>Ograničeni postupak</vt:lpstr>
      <vt:lpstr>Ograničeni postupak </vt:lpstr>
      <vt:lpstr>Takmičarski dijalog</vt:lpstr>
      <vt:lpstr>Takmičarski dijalog</vt:lpstr>
      <vt:lpstr>Takmičarski dijalog</vt:lpstr>
      <vt:lpstr>Dijagram toka takmičarskog dijaloga  I FAZA SELEKCIJE / KVALIFIKACIJE</vt:lpstr>
      <vt:lpstr>Dijagram toka takmičarskog dijaloga II FAZA DIJALOGA</vt:lpstr>
      <vt:lpstr>Dijagram toka takmičarskog dijaloga</vt:lpstr>
      <vt:lpstr>Konkurs za izradu idejnog rješenja</vt:lpstr>
      <vt:lpstr>CILJ – ugovor ili nagrada</vt:lpstr>
      <vt:lpstr>Konkursna komisija </vt:lpstr>
      <vt:lpstr>Učesnici </vt:lpstr>
      <vt:lpstr>Konkursna dokumentacija – sadržaj</vt:lpstr>
      <vt:lpstr>Pretkvalifikacija</vt:lpstr>
      <vt:lpstr>Kvalifikacija za građane</vt:lpstr>
      <vt:lpstr> Anonimnost i kriteriji za ocjenjivanje  </vt:lpstr>
      <vt:lpstr>Zapisnik, odluka, izvještaj, obavještenje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pcuser</dc:creator>
  <cp:lastModifiedBy>Amela Hasanovic</cp:lastModifiedBy>
  <cp:revision>84</cp:revision>
  <dcterms:created xsi:type="dcterms:W3CDTF">2015-06-07T10:05:24Z</dcterms:created>
  <dcterms:modified xsi:type="dcterms:W3CDTF">2024-04-22T22:22:16Z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0x010100006A120C1E8BF74986C9A4EB6AC17A0C</vt:lpwstr>
  </property>
</Properties>
</file>