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9" r:id="rId13"/>
    <p:sldId id="280" r:id="rId14"/>
    <p:sldId id="281" r:id="rId15"/>
    <p:sldId id="282" r:id="rId16"/>
    <p:sldId id="267" r:id="rId17"/>
    <p:sldId id="268" r:id="rId18"/>
    <p:sldId id="269" r:id="rId19"/>
    <p:sldId id="270" r:id="rId20"/>
    <p:sldId id="283" r:id="rId21"/>
    <p:sldId id="271" r:id="rId22"/>
    <p:sldId id="273" r:id="rId23"/>
    <p:sldId id="272" r:id="rId24"/>
    <p:sldId id="277" r:id="rId25"/>
    <p:sldId id="275" r:id="rId26"/>
    <p:sldId id="276" r:id="rId27"/>
    <p:sldId id="278" r:id="rId28"/>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3531081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1552940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17757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2946420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8321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983060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4135080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68424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314334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1F90D0-B051-4AFC-94F2-D79465E099AE}"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212399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1F90D0-B051-4AFC-94F2-D79465E099AE}"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1483583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1F90D0-B051-4AFC-94F2-D79465E099AE}" type="datetimeFigureOut">
              <a:rPr lang="en-US" smtClean="0"/>
              <a:t>4/22/2024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425752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1F90D0-B051-4AFC-94F2-D79465E099AE}" type="datetimeFigureOut">
              <a:rPr lang="en-US" smtClean="0"/>
              <a:t>4/22/2024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253291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F90D0-B051-4AFC-94F2-D79465E099AE}" type="datetimeFigureOut">
              <a:rPr lang="en-US" smtClean="0"/>
              <a:t>4/22/2024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830029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1F90D0-B051-4AFC-94F2-D79465E099AE}"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6D882F-CCC9-48C3-9E43-8BBEAF14C884}" type="slidenum">
              <a:rPr lang="en-US" smtClean="0"/>
              <a:t>‹#›</a:t>
            </a:fld>
            <a:endParaRPr lang="en-US"/>
          </a:p>
        </p:txBody>
      </p:sp>
    </p:spTree>
    <p:extLst>
      <p:ext uri="{BB962C8B-B14F-4D97-AF65-F5344CB8AC3E}">
        <p14:creationId xmlns:p14="http://schemas.microsoft.com/office/powerpoint/2010/main" val="675423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6D882F-CCC9-48C3-9E43-8BBEAF14C884}" type="slidenum">
              <a:rPr lang="en-US" smtClean="0"/>
              <a:t>‹#›</a:t>
            </a:fld>
            <a:endParaRPr lang="en-US"/>
          </a:p>
        </p:txBody>
      </p:sp>
      <p:sp>
        <p:nvSpPr>
          <p:cNvPr id="5" name="Date Placeholder 4"/>
          <p:cNvSpPr>
            <a:spLocks noGrp="1"/>
          </p:cNvSpPr>
          <p:nvPr>
            <p:ph type="dt" sz="half" idx="10"/>
          </p:nvPr>
        </p:nvSpPr>
        <p:spPr/>
        <p:txBody>
          <a:bodyPr/>
          <a:lstStyle/>
          <a:p>
            <a:fld id="{9A1F90D0-B051-4AFC-94F2-D79465E099AE}" type="datetimeFigureOut">
              <a:rPr lang="en-US" smtClean="0"/>
              <a:t>4/22/2024</a:t>
            </a:fld>
            <a:endParaRPr lang="en-US"/>
          </a:p>
        </p:txBody>
      </p:sp>
    </p:spTree>
    <p:extLst>
      <p:ext uri="{BB962C8B-B14F-4D97-AF65-F5344CB8AC3E}">
        <p14:creationId xmlns:p14="http://schemas.microsoft.com/office/powerpoint/2010/main" val="2272400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1F90D0-B051-4AFC-94F2-D79465E099AE}" type="datetimeFigureOut">
              <a:rPr lang="en-US" smtClean="0"/>
              <a:t>4/22/2024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A6D882F-CCC9-48C3-9E43-8BBEAF14C884}" type="slidenum">
              <a:rPr lang="en-US" smtClean="0"/>
              <a:t>‹#›</a:t>
            </a:fld>
            <a:endParaRPr lang="en-US"/>
          </a:p>
        </p:txBody>
      </p:sp>
    </p:spTree>
    <p:extLst>
      <p:ext uri="{BB962C8B-B14F-4D97-AF65-F5344CB8AC3E}">
        <p14:creationId xmlns:p14="http://schemas.microsoft.com/office/powerpoint/2010/main" val="286853833"/>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123DC-091F-8D45-8472-7A05935AAADC}"/>
              </a:ext>
            </a:extLst>
          </p:cNvPr>
          <p:cNvSpPr>
            <a:spLocks noGrp="1"/>
          </p:cNvSpPr>
          <p:nvPr>
            <p:ph type="ctrTitle"/>
          </p:nvPr>
        </p:nvSpPr>
        <p:spPr>
          <a:xfrm>
            <a:off x="1507066" y="914401"/>
            <a:ext cx="7931901" cy="1892766"/>
          </a:xfrm>
        </p:spPr>
        <p:txBody>
          <a:bodyPr>
            <a:normAutofit fontScale="90000"/>
          </a:bodyPr>
          <a:lstStyle/>
          <a:p>
            <a:pPr algn="l"/>
            <a:br>
              <a:rPr lang="sr-Latn-BA" dirty="0"/>
            </a:br>
            <a:r>
              <a:rPr lang="sr-Latn-BA" dirty="0"/>
              <a:t>Uslovi za pokretanje postupka javne nabavke</a:t>
            </a:r>
            <a:endParaRPr lang="en-US" dirty="0"/>
          </a:p>
        </p:txBody>
      </p:sp>
      <p:sp>
        <p:nvSpPr>
          <p:cNvPr id="3" name="Subtitle 2">
            <a:extLst>
              <a:ext uri="{FF2B5EF4-FFF2-40B4-BE49-F238E27FC236}">
                <a16:creationId xmlns:a16="http://schemas.microsoft.com/office/drawing/2014/main" id="{5EE35354-23B2-E543-5CD9-D1C81DD1FF3A}"/>
              </a:ext>
            </a:extLst>
          </p:cNvPr>
          <p:cNvSpPr>
            <a:spLocks noGrp="1"/>
          </p:cNvSpPr>
          <p:nvPr>
            <p:ph type="subTitle" idx="1"/>
          </p:nvPr>
        </p:nvSpPr>
        <p:spPr>
          <a:xfrm>
            <a:off x="1165123" y="2953935"/>
            <a:ext cx="8273844" cy="2989664"/>
          </a:xfrm>
        </p:spPr>
        <p:txBody>
          <a:bodyPr>
            <a:normAutofit/>
          </a:bodyPr>
          <a:lstStyle/>
          <a:p>
            <a:pPr marL="342900" indent="-342900" algn="l">
              <a:buFontTx/>
              <a:buChar char="-"/>
            </a:pPr>
            <a:r>
              <a:rPr lang="sr-Latn-BA" sz="2000" dirty="0">
                <a:latin typeface="Times New Roman" panose="02020603050405020304" pitchFamily="18" charset="0"/>
                <a:cs typeface="Times New Roman" panose="02020603050405020304" pitchFamily="18" charset="0"/>
              </a:rPr>
              <a:t>Odluka o pokretanju postupka javne nabavke;</a:t>
            </a:r>
          </a:p>
          <a:p>
            <a:pPr marL="342900" indent="-342900" algn="l">
              <a:buFontTx/>
              <a:buChar char="-"/>
            </a:pPr>
            <a:r>
              <a:rPr lang="sr-Latn-BA" sz="2000" dirty="0">
                <a:latin typeface="Times New Roman" panose="02020603050405020304" pitchFamily="18" charset="0"/>
                <a:cs typeface="Times New Roman" panose="02020603050405020304" pitchFamily="18" charset="0"/>
              </a:rPr>
              <a:t>Vrijednosni pragovi i procijenjena vrijednost nabavke;</a:t>
            </a:r>
          </a:p>
          <a:p>
            <a:pPr marL="342900" indent="-342900" algn="l">
              <a:buFontTx/>
              <a:buChar char="-"/>
            </a:pPr>
            <a:r>
              <a:rPr lang="sr-Latn-BA" sz="2000" dirty="0">
                <a:latin typeface="Times New Roman" panose="02020603050405020304" pitchFamily="18" charset="0"/>
                <a:cs typeface="Times New Roman" panose="02020603050405020304" pitchFamily="18" charset="0"/>
              </a:rPr>
              <a:t>Obavještenja i rokovi u postupku javne nabavke. </a:t>
            </a:r>
          </a:p>
          <a:p>
            <a:pPr marL="342900" indent="-342900" algn="l">
              <a:buFontTx/>
              <a:buChar char="-"/>
            </a:pPr>
            <a:endParaRPr lang="sr-Latn-BA" sz="2000" dirty="0">
              <a:latin typeface="Times New Roman" panose="02020603050405020304" pitchFamily="18" charset="0"/>
              <a:cs typeface="Times New Roman" panose="02020603050405020304" pitchFamily="18" charset="0"/>
            </a:endParaRPr>
          </a:p>
          <a:p>
            <a:pPr marL="342900" indent="-342900" algn="l">
              <a:buFontTx/>
              <a:buChar char="-"/>
            </a:pPr>
            <a:endParaRPr lang="sr-Latn-BA" sz="2000" dirty="0">
              <a:latin typeface="Times New Roman" panose="02020603050405020304" pitchFamily="18" charset="0"/>
              <a:cs typeface="Times New Roman" panose="02020603050405020304" pitchFamily="18" charset="0"/>
            </a:endParaRPr>
          </a:p>
          <a:p>
            <a:pPr>
              <a:spcBef>
                <a:spcPts val="0"/>
              </a:spcBef>
            </a:pPr>
            <a:r>
              <a:rPr lang="sr-Latn-BA" sz="2000" b="1" dirty="0">
                <a:latin typeface="Times New Roman" panose="02020603050405020304" pitchFamily="18" charset="0"/>
                <a:cs typeface="Times New Roman" panose="02020603050405020304" pitchFamily="18" charset="0"/>
              </a:rPr>
              <a:t>Branka Seferović, ma ekonomije</a:t>
            </a:r>
          </a:p>
          <a:p>
            <a:pPr>
              <a:spcBef>
                <a:spcPts val="0"/>
              </a:spcBef>
            </a:pPr>
            <a:r>
              <a:rPr lang="sr-Latn-BA" sz="2000" b="1" dirty="0">
                <a:latin typeface="Times New Roman" panose="02020603050405020304" pitchFamily="18" charset="0"/>
                <a:cs typeface="Times New Roman" panose="02020603050405020304" pitchFamily="18" charset="0"/>
              </a:rPr>
              <a:t>Ovlašteni predavač iz oblasti javnih nabavki</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2584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E42E00-D3D7-D032-4111-A04EA064B647}"/>
              </a:ext>
            </a:extLst>
          </p:cNvPr>
          <p:cNvSpPr txBox="1"/>
          <p:nvPr/>
        </p:nvSpPr>
        <p:spPr>
          <a:xfrm>
            <a:off x="575188" y="457200"/>
            <a:ext cx="8908026" cy="5129418"/>
          </a:xfrm>
          <a:prstGeom prst="rect">
            <a:avLst/>
          </a:prstGeom>
          <a:noFill/>
        </p:spPr>
        <p:txBody>
          <a:bodyPr wrap="square">
            <a:spAutoFit/>
          </a:bodyPr>
          <a:lstStyle/>
          <a:p>
            <a:pPr marL="228600">
              <a:lnSpc>
                <a:spcPct val="107000"/>
              </a:lnSpc>
              <a:spcAft>
                <a:spcPts val="800"/>
              </a:spcAft>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Određivanje procijenjene vrijednosti javne nabavke vrši se na način propisan ZJN član. 15 stav (2) pod a), b), c), d) i e).</a:t>
            </a:r>
          </a:p>
          <a:p>
            <a:pPr marL="228600">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140"/>
              </a:spcBef>
              <a:spcAft>
                <a:spcPts val="8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a) Procijenjena vrijednost nabavke robe, usluga ili radova jednaka je novčanom iznosu koji ugovorni organ plaća, bez obračunatog poreza na dodatu vrijednost. </a:t>
            </a:r>
            <a:r>
              <a:rPr lang="hr-BA" sz="2000" b="1" dirty="0">
                <a:solidFill>
                  <a:srgbClr val="00000A"/>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Prilikom izračunavanja procijenjene vrijednosti ugovora o radovima u obzir se uzimaju troškovi radova i ukupna procijenjena vrijednost svih roba ili usluga koje ugovorni organi stavljaju na raspolaganje izvođaču radova pod uslovom da su one potrebne za izvođenje radova</a:t>
            </a:r>
            <a:r>
              <a:rPr lang="sr-Latn-BA" sz="2000" b="1"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Bef>
                <a:spcPts val="140"/>
              </a:spcBef>
              <a:spcAft>
                <a:spcPts val="800"/>
              </a:spcAft>
              <a:tabLst>
                <a:tab pos="457200" algn="l"/>
              </a:tabLst>
            </a:pPr>
            <a:r>
              <a:rPr lang="sr-Latn-BA" sz="2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b) </a:t>
            </a: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Procijenjenu vrijednost robe, usluga ili radova čini njihova procijenjena tržišna     vrijednost u vrijeme objavljivanja obavještenja o javnoj nabavci ili, u slučajevima kada takvo obavještenje nije potrebno, u trenutku kada ugovorni organ započinje postupak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140"/>
              </a:spcBef>
              <a:spcAft>
                <a:spcPts val="8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sr-Latn-BA"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3894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00D934-44DA-9199-8975-03A926847EA5}"/>
              </a:ext>
            </a:extLst>
          </p:cNvPr>
          <p:cNvSpPr txBox="1"/>
          <p:nvPr/>
        </p:nvSpPr>
        <p:spPr>
          <a:xfrm>
            <a:off x="988142" y="501445"/>
            <a:ext cx="8406581" cy="7766037"/>
          </a:xfrm>
          <a:prstGeom prst="rect">
            <a:avLst/>
          </a:prstGeom>
          <a:noFill/>
        </p:spPr>
        <p:txBody>
          <a:bodyPr wrap="square">
            <a:spAutoFit/>
          </a:bodyPr>
          <a:lstStyle/>
          <a:p>
            <a:pPr marL="0" marR="0" lvl="0" indent="0" algn="just" defTabSz="457200" rtl="0" eaLnBrk="1" fontAlgn="auto" latinLnBrk="0" hangingPunct="1">
              <a:lnSpc>
                <a:spcPct val="107000"/>
              </a:lnSpc>
              <a:spcBef>
                <a:spcPts val="140"/>
              </a:spcBef>
              <a:spcAft>
                <a:spcPts val="800"/>
              </a:spcAft>
              <a:buClrTx/>
              <a:buSzTx/>
              <a:buFontTx/>
              <a:buNone/>
              <a:tabLst>
                <a:tab pos="457200"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140"/>
              </a:spcBef>
              <a:spcAft>
                <a:spcPts val="800"/>
              </a:spcAft>
              <a:buClrTx/>
              <a:buSzTx/>
              <a:buFontTx/>
              <a:buNone/>
              <a:tabLst>
                <a:tab pos="457200" algn="l"/>
              </a:tabLst>
              <a:defRPr/>
            </a:pPr>
            <a:r>
              <a:rPr kumimoji="0" lang="sr-Latn-BA" sz="20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U određivanju procijenjene vrijednosti javne nabavke robe, usluga ili radova ugovorni organ dužan je uključiti sve elemente cijene koju plaća za nabavku te robe, usluge ili radova;</a:t>
            </a:r>
          </a:p>
          <a:p>
            <a:pPr marL="0" marR="0" lvl="0" indent="0" algn="just" defTabSz="457200" rtl="0" eaLnBrk="1" fontAlgn="auto" latinLnBrk="0" hangingPunct="1">
              <a:lnSpc>
                <a:spcPct val="107000"/>
              </a:lnSpc>
              <a:spcBef>
                <a:spcPts val="140"/>
              </a:spcBef>
              <a:spcAft>
                <a:spcPts val="800"/>
              </a:spcAft>
              <a:buClrTx/>
              <a:buSzTx/>
              <a:buFontTx/>
              <a:buNone/>
              <a:tabLst>
                <a:tab pos="457200"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140"/>
              </a:spcBef>
              <a:spcAft>
                <a:spcPts val="800"/>
              </a:spcAft>
              <a:buClrTx/>
              <a:buSzTx/>
              <a:buFontTx/>
              <a:buNone/>
              <a:tabLst>
                <a:tab pos="457200" algn="l"/>
              </a:tabLst>
              <a:defRPr/>
            </a:pPr>
            <a:r>
              <a:rPr kumimoji="0" lang="sr-Latn-BA" sz="20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 Ako je javna nabavka robe, usluga ili radova podijeljena u nekoliko lotova, procijenjena vrijednost predstavlja zbir svih takvih lotova i ona se koristi za određivanje vrijednosnog razreda te nabavke;</a:t>
            </a: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140"/>
              </a:spcBef>
              <a:spcAft>
                <a:spcPts val="800"/>
              </a:spcAft>
              <a:buClrTx/>
              <a:buSzTx/>
              <a:buFontTx/>
              <a:buNone/>
              <a:tabLst>
                <a:tab pos="457200" algn="l"/>
              </a:tabLst>
              <a:defRPr/>
            </a:pPr>
            <a:r>
              <a:rPr kumimoji="0" lang="sr-Latn-BA" sz="20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140"/>
              </a:spcBef>
              <a:spcAft>
                <a:spcPts val="800"/>
              </a:spcAft>
              <a:buClrTx/>
              <a:buSzTx/>
              <a:buFontTx/>
              <a:buNone/>
              <a:tabLst>
                <a:tab pos="457200" algn="l"/>
              </a:tabLst>
              <a:defRPr/>
            </a:pPr>
            <a:r>
              <a:rPr kumimoji="0" lang="sr-Latn-BA" sz="2000" b="0"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 U određivanju procijenjene vrijednosti okvirnog sporazuma, ugovorni organ uzet će u obzir maksimalnu procijenjenu vrijednost, bez obračunatog poreza na dodatu vrijednost, svih predviđenih ugovora za cijeli period trajanja okvirnog sporazuma.</a:t>
            </a: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07000"/>
              </a:lnSpc>
              <a:spcBef>
                <a:spcPts val="0"/>
              </a:spcBef>
              <a:spcAft>
                <a:spcPts val="800"/>
              </a:spcAft>
              <a:buClrTx/>
              <a:buSzTx/>
              <a:buFontTx/>
              <a:buNone/>
              <a:tabLst/>
              <a:defRPr/>
            </a:pPr>
            <a:r>
              <a:rPr kumimoji="0" lang="sr-Latn-BA" sz="1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07000"/>
              </a:lnSpc>
              <a:spcBef>
                <a:spcPts val="0"/>
              </a:spcBef>
              <a:spcAft>
                <a:spcPts val="800"/>
              </a:spcAft>
              <a:buClrTx/>
              <a:buSzTx/>
              <a:buFontTx/>
              <a:buNone/>
              <a:tabLst/>
              <a:defRPr/>
            </a:pPr>
            <a:r>
              <a:rPr kumimoji="0" lang="sr-Cyrl-BA" sz="11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50000"/>
              </a:lnSpc>
              <a:spcBef>
                <a:spcPts val="0"/>
              </a:spcBef>
              <a:spcAft>
                <a:spcPts val="800"/>
              </a:spcAft>
              <a:buClrTx/>
              <a:buSzTx/>
              <a:buFontTx/>
              <a:buNone/>
              <a:tabLst/>
              <a:defRPr/>
            </a:pPr>
            <a:r>
              <a:rPr kumimoji="0" lang="bs-Latn-BA"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50000"/>
              </a:lnSpc>
              <a:spcBef>
                <a:spcPts val="0"/>
              </a:spcBef>
              <a:spcAft>
                <a:spcPts val="800"/>
              </a:spcAft>
              <a:buClrTx/>
              <a:buSzTx/>
              <a:buFontTx/>
              <a:buNone/>
              <a:tabLst/>
              <a:defRPr/>
            </a:pPr>
            <a:r>
              <a:rPr kumimoji="0" lang="sr-Latn-BA"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50000"/>
              </a:lnSpc>
              <a:spcBef>
                <a:spcPts val="0"/>
              </a:spcBef>
              <a:spcAft>
                <a:spcPts val="800"/>
              </a:spcAft>
              <a:buClrTx/>
              <a:buSzTx/>
              <a:buFontTx/>
              <a:buNone/>
              <a:tabLst/>
              <a:defRPr/>
            </a:pPr>
            <a:r>
              <a:rPr kumimoji="0" lang="sr-Latn-BA"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50000"/>
              </a:lnSpc>
              <a:spcBef>
                <a:spcPts val="0"/>
              </a:spcBef>
              <a:spcAft>
                <a:spcPts val="800"/>
              </a:spcAft>
              <a:buClrTx/>
              <a:buSzTx/>
              <a:buFontTx/>
              <a:buNone/>
              <a:tabLst/>
              <a:defRPr/>
            </a:pPr>
            <a:r>
              <a:rPr kumimoji="0" lang="sr-Latn-BA"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50000"/>
              </a:lnSpc>
              <a:spcBef>
                <a:spcPts val="0"/>
              </a:spcBef>
              <a:spcAft>
                <a:spcPts val="800"/>
              </a:spcAft>
              <a:buClrTx/>
              <a:buSzTx/>
              <a:buFontTx/>
              <a:buNone/>
              <a:tabLst/>
              <a:defRPr/>
            </a:pPr>
            <a:r>
              <a:rPr kumimoji="0" lang="sr-Latn-BA"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l" defTabSz="457200" rtl="0" eaLnBrk="1" fontAlgn="auto" latinLnBrk="0" hangingPunct="1">
              <a:lnSpc>
                <a:spcPct val="150000"/>
              </a:lnSpc>
              <a:spcBef>
                <a:spcPts val="0"/>
              </a:spcBef>
              <a:spcAft>
                <a:spcPts val="800"/>
              </a:spcAft>
              <a:buClrTx/>
              <a:buSzTx/>
              <a:buFontTx/>
              <a:buNone/>
              <a:tabLst/>
              <a:defRPr/>
            </a:pPr>
            <a:r>
              <a:rPr kumimoji="0" lang="sr-Latn-BA"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7929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0E9AC7-4810-0964-BE5A-E2AEF3FA3DBF}"/>
              </a:ext>
            </a:extLst>
          </p:cNvPr>
          <p:cNvSpPr txBox="1"/>
          <p:nvPr/>
        </p:nvSpPr>
        <p:spPr>
          <a:xfrm>
            <a:off x="634180" y="929149"/>
            <a:ext cx="8524567" cy="4203523"/>
          </a:xfrm>
          <a:prstGeom prst="rect">
            <a:avLst/>
          </a:prstGeom>
          <a:noFill/>
        </p:spPr>
        <p:txBody>
          <a:bodyPr wrap="square">
            <a:spAutoFit/>
          </a:bodyPr>
          <a:lstStyle/>
          <a:p>
            <a:pPr algn="just">
              <a:lnSpc>
                <a:spcPct val="115000"/>
              </a:lnSpc>
              <a:spcAft>
                <a:spcPts val="1000"/>
              </a:spcAft>
              <a:tabLst>
                <a:tab pos="457200" algn="l"/>
              </a:tabLst>
            </a:pPr>
            <a:r>
              <a:rPr lang="hr-BA" sz="2000" b="1" dirty="0">
                <a:solidFill>
                  <a:srgbClr val="00000A"/>
                </a:solidFill>
                <a:effectLst/>
                <a:latin typeface="Times New Roman" panose="02020603050405020304" pitchFamily="18" charset="0"/>
                <a:ea typeface="Times New Roman" panose="02020603050405020304" pitchFamily="18" charset="0"/>
              </a:rPr>
              <a:t> Član 15. stav (3) ZJN</a:t>
            </a:r>
          </a:p>
          <a:p>
            <a:pPr algn="just">
              <a:tabLst>
                <a:tab pos="457200" algn="l"/>
              </a:tabLst>
            </a:pPr>
            <a:r>
              <a:rPr lang="hr-BA" sz="2000" b="1" dirty="0">
                <a:solidFill>
                  <a:srgbClr val="00000A"/>
                </a:solidFill>
                <a:effectLst/>
                <a:latin typeface="Times New Roman" panose="02020603050405020304" pitchFamily="18" charset="0"/>
                <a:ea typeface="Times New Roman" panose="02020603050405020304" pitchFamily="18" charset="0"/>
              </a:rPr>
              <a:t>Kod ugovora o javnoj nabavci robe čiji je predmet lizing, zakup najam ili kupovina na otplatu, vrijednost koja se uzima kao osnov za izračunavanje procijenjene vrijednosti ugovora je sljedeća:</a:t>
            </a:r>
            <a:r>
              <a:rPr lang="sr-Latn-BA" sz="2000" dirty="0">
                <a:solidFill>
                  <a:srgbClr val="00000A"/>
                </a:solidFill>
                <a:effectLst/>
                <a:latin typeface="Times New Roman" panose="02020603050405020304" pitchFamily="18" charset="0"/>
                <a:ea typeface="Times New Roman" panose="02020603050405020304" pitchFamily="18" charset="0"/>
              </a:rPr>
              <a:t>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a) u slučaju ugovora o javnoj nabavci na određeni rok, ako je rok kraći od 12 mjeseci, ili je 12 mjeseci, ukupna procijenjena vrijednost za ugovor ili, ako je rok ugovora duži od 12 mjeseci, ukupna vrijednost uključujući procijenjenu preostalu vrijednost;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b) u slučaju ugovora o javnoj nabavci bez određenih rokova ili za koje se rokovi ne mogu definirati, mjesečna vrijednost pomnožena s 48.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 </a:t>
            </a:r>
            <a:endParaRPr lang="en-US" sz="20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732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C5D406-1E25-0AB1-F089-2EC9FC3F591E}"/>
              </a:ext>
            </a:extLst>
          </p:cNvPr>
          <p:cNvSpPr txBox="1"/>
          <p:nvPr/>
        </p:nvSpPr>
        <p:spPr>
          <a:xfrm>
            <a:off x="471948" y="737420"/>
            <a:ext cx="8675739" cy="4957576"/>
          </a:xfrm>
          <a:prstGeom prst="rect">
            <a:avLst/>
          </a:prstGeom>
          <a:noFill/>
        </p:spPr>
        <p:txBody>
          <a:bodyPr wrap="square">
            <a:spAutoFit/>
          </a:bodyPr>
          <a:lstStyle/>
          <a:p>
            <a:pPr algn="just">
              <a:tabLst>
                <a:tab pos="457200" algn="l"/>
              </a:tabLst>
            </a:pPr>
            <a:r>
              <a:rPr lang="sr-Latn-BA" sz="2000" b="1" dirty="0">
                <a:solidFill>
                  <a:srgbClr val="00000A"/>
                </a:solidFill>
                <a:latin typeface="Times New Roman" panose="02020603050405020304" pitchFamily="18" charset="0"/>
                <a:ea typeface="Times New Roman" panose="02020603050405020304" pitchFamily="18" charset="0"/>
              </a:rPr>
              <a:t>Član 15. stav (4)</a:t>
            </a:r>
          </a:p>
          <a:p>
            <a:pPr algn="just">
              <a:tabLst>
                <a:tab pos="457200" algn="l"/>
              </a:tabLst>
            </a:pPr>
            <a:endParaRPr lang="sr-Latn-BA"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U slučaju ugovora o javnoj nabavci robe ili usluga koji su po prirodi redovni ili koji se namjeravaju obnoviti u okviru datog vremena, kalkulacija procijenjene vrijednosti ugovora bit će izračunata na osnovu sljedećeg: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a) ili ukupna stvarna vrijednost uzastopnih ugovora iste vrste koji su dodijeljeni tokom prethodnih 12 mjeseci ili, ako je moguće, tokom finansijske godine kako bi se uzele u obzir izmjene u iznosu ili vrijednosti koje bi se mogle pojaviti tokom 12 mjeseci nakon zaključivanja osnovnog ugovora;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b) ili ukupna procijenjena vrijednost uzastopnih ugovora dodijeljenih tokom 12 mjeseci koji su uslijedili nakon prve isporuke, ili tokom finansijske godine, ako je to duže od 12 mjeseci.</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 </a:t>
            </a:r>
            <a:endParaRPr lang="en-US" sz="20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9785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1636EB-0FA9-0097-F272-B351A1CBDADB}"/>
              </a:ext>
            </a:extLst>
          </p:cNvPr>
          <p:cNvSpPr txBox="1"/>
          <p:nvPr/>
        </p:nvSpPr>
        <p:spPr>
          <a:xfrm>
            <a:off x="722670" y="545690"/>
            <a:ext cx="8893277" cy="7402026"/>
          </a:xfrm>
          <a:prstGeom prst="rect">
            <a:avLst/>
          </a:prstGeom>
          <a:noFill/>
        </p:spPr>
        <p:txBody>
          <a:bodyPr wrap="square">
            <a:spAutoFit/>
          </a:bodyPr>
          <a:lstStyle/>
          <a:p>
            <a:pPr marL="0" marR="0" lvl="0" indent="0" algn="just" defTabSz="457200" rtl="0" eaLnBrk="1" fontAlgn="auto" latinLnBrk="0" hangingPunct="1">
              <a:spcBef>
                <a:spcPts val="0"/>
              </a:spcBef>
              <a:spcAft>
                <a:spcPts val="0"/>
              </a:spcAft>
              <a:buClrTx/>
              <a:buSzTx/>
              <a:buFontTx/>
              <a:buNone/>
              <a:tabLst>
                <a:tab pos="457200" algn="l"/>
              </a:tabLst>
              <a:defRPr/>
            </a:pPr>
            <a:r>
              <a:rPr kumimoji="0" lang="sr-Latn-BA" sz="2000"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Član 15. stav (</a:t>
            </a:r>
            <a:r>
              <a:rPr lang="sr-Latn-BA" sz="2000" b="1" dirty="0">
                <a:solidFill>
                  <a:srgbClr val="00000A"/>
                </a:solidFill>
                <a:latin typeface="Times New Roman" panose="02020603050405020304" pitchFamily="18" charset="0"/>
                <a:ea typeface="Times New Roman" panose="02020603050405020304" pitchFamily="18" charset="0"/>
              </a:rPr>
              <a:t>5</a:t>
            </a:r>
            <a:r>
              <a:rPr kumimoji="0" lang="sr-Latn-BA" sz="2000"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rPr>
              <a:t>)</a:t>
            </a:r>
          </a:p>
          <a:p>
            <a:pPr marL="0" marR="0" lvl="0" indent="0" algn="just" defTabSz="457200" rtl="0" eaLnBrk="1" fontAlgn="auto" latinLnBrk="0" hangingPunct="1">
              <a:spcBef>
                <a:spcPts val="0"/>
              </a:spcBef>
              <a:spcAft>
                <a:spcPts val="0"/>
              </a:spcAft>
              <a:buClrTx/>
              <a:buSzTx/>
              <a:buFontTx/>
              <a:buNone/>
              <a:tabLst>
                <a:tab pos="457200" algn="l"/>
              </a:tabLst>
              <a:defRPr/>
            </a:pPr>
            <a:endParaRPr kumimoji="0" lang="sr-Latn-BA" sz="2000"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U slučaju ugovora o javnoj nabavci usluga, vrijednost koja treba da se uzme kao osnova za izračunavanje procijenjene vrijednosti ugovora će, ako je potrebno, biti procijenjena kako slijedi: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a) za sljedeće vrste usluga:</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1) usluge osiguranja: plaćanje premija i druge forme plaćanja,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2) bankarstvo i druge finansijske usluge: naknade, provizije, kamate i druge forme plaćanja,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3) ugovori za izradu idejnog rješenja: isplata naknada, provizija i druge forme plaćanja;</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b) za ugovore o uslugama pri čemu nije naznačena ukupna cijena:</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1) u slučaju ugovora s određenim rokom, ako je rok jednak ili manji od 48 mjeseci: ukupna vrijednost za njihov puni rok,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2) u slučaju ugovora bez određenog roka ili s rokom dužim od 48 mjeseci, mjesečna vrijednost pomnožena s 48.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spcAft>
                <a:spcPts val="100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 </a:t>
            </a:r>
            <a:endParaRPr lang="en-US" sz="2000" dirty="0">
              <a:solidFill>
                <a:srgbClr val="00000A"/>
              </a:solidFill>
              <a:effectLst/>
              <a:latin typeface="Times New Roman" panose="02020603050405020304" pitchFamily="18" charset="0"/>
              <a:ea typeface="Times New Roman" panose="02020603050405020304" pitchFamily="18" charset="0"/>
            </a:endParaRPr>
          </a:p>
          <a:p>
            <a:pPr marL="0" marR="0" lvl="0" indent="0" algn="just" defTabSz="457200" rtl="0" eaLnBrk="1" fontAlgn="auto" latinLnBrk="0" hangingPunct="1">
              <a:spcBef>
                <a:spcPts val="0"/>
              </a:spcBef>
              <a:spcAft>
                <a:spcPts val="0"/>
              </a:spcAft>
              <a:buClrTx/>
              <a:buSzTx/>
              <a:buFontTx/>
              <a:buNone/>
              <a:tabLst>
                <a:tab pos="457200" algn="l"/>
              </a:tabLst>
              <a:defRPr/>
            </a:pPr>
            <a:endParaRPr lang="sr-Latn-BA" sz="2000" b="1" dirty="0">
              <a:solidFill>
                <a:srgbClr val="00000A"/>
              </a:solidFill>
              <a:latin typeface="Times New Roman" panose="02020603050405020304" pitchFamily="18" charset="0"/>
              <a:ea typeface="Times New Roman" panose="02020603050405020304" pitchFamily="18" charset="0"/>
            </a:endParaRPr>
          </a:p>
          <a:p>
            <a:pPr marL="0" marR="0" lvl="0" indent="0" algn="just" defTabSz="457200" rtl="0" eaLnBrk="1" fontAlgn="auto" latinLnBrk="0" hangingPunct="1">
              <a:spcBef>
                <a:spcPts val="0"/>
              </a:spcBef>
              <a:spcAft>
                <a:spcPts val="0"/>
              </a:spcAft>
              <a:buClrTx/>
              <a:buSzTx/>
              <a:buFontTx/>
              <a:buNone/>
              <a:tabLst>
                <a:tab pos="457200" algn="l"/>
              </a:tabLst>
              <a:defRPr/>
            </a:pPr>
            <a:endParaRPr kumimoji="0" lang="sr-Latn-BA" sz="2000"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spcBef>
                <a:spcPts val="0"/>
              </a:spcBef>
              <a:spcAft>
                <a:spcPts val="0"/>
              </a:spcAft>
              <a:buClrTx/>
              <a:buSzTx/>
              <a:buFontTx/>
              <a:buNone/>
              <a:tabLst>
                <a:tab pos="457200" algn="l"/>
              </a:tabLst>
              <a:defRPr/>
            </a:pPr>
            <a:endParaRPr kumimoji="0" lang="sr-Latn-BA" sz="2000" b="1" i="0" u="none" strike="noStrike" kern="120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95197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1A398A-F785-F520-ED4E-81CFE906BB76}"/>
              </a:ext>
            </a:extLst>
          </p:cNvPr>
          <p:cNvSpPr txBox="1"/>
          <p:nvPr/>
        </p:nvSpPr>
        <p:spPr>
          <a:xfrm>
            <a:off x="530942" y="870155"/>
            <a:ext cx="8616745" cy="3962431"/>
          </a:xfrm>
          <a:prstGeom prst="rect">
            <a:avLst/>
          </a:prstGeom>
          <a:noFill/>
        </p:spPr>
        <p:txBody>
          <a:bodyPr wrap="square">
            <a:spAutoFit/>
          </a:bodyPr>
          <a:lstStyle/>
          <a:p>
            <a:pPr algn="just">
              <a:lnSpc>
                <a:spcPct val="115000"/>
              </a:lnSpc>
              <a:spcBef>
                <a:spcPts val="140"/>
              </a:spcBef>
              <a:spcAft>
                <a:spcPts val="1000"/>
              </a:spcAft>
              <a:tabLst>
                <a:tab pos="457200" algn="l"/>
              </a:tabLst>
            </a:pPr>
            <a:r>
              <a:rPr lang="hr-BA" sz="2000" b="1" dirty="0">
                <a:solidFill>
                  <a:srgbClr val="00000A"/>
                </a:solidFill>
                <a:effectLst/>
                <a:highlight>
                  <a:srgbClr val="FFFFFF"/>
                </a:highlight>
                <a:latin typeface="Times New Roman" panose="02020603050405020304" pitchFamily="18" charset="0"/>
                <a:ea typeface="Times New Roman" panose="02020603050405020304" pitchFamily="18" charset="0"/>
              </a:rPr>
              <a:t>Član 15. ZJN</a:t>
            </a:r>
          </a:p>
          <a:p>
            <a:pPr algn="just">
              <a:lnSpc>
                <a:spcPct val="115000"/>
              </a:lnSpc>
              <a:spcBef>
                <a:spcPts val="140"/>
              </a:spcBef>
              <a:spcAft>
                <a:spcPts val="1000"/>
              </a:spcAft>
              <a:tabLst>
                <a:tab pos="457200" algn="l"/>
              </a:tabLst>
            </a:pPr>
            <a:r>
              <a:rPr lang="hr-BA" sz="2000" dirty="0">
                <a:solidFill>
                  <a:srgbClr val="00000A"/>
                </a:solidFill>
                <a:effectLst/>
                <a:highlight>
                  <a:srgbClr val="FFFFFF"/>
                </a:highlight>
                <a:latin typeface="Times New Roman" panose="02020603050405020304" pitchFamily="18" charset="0"/>
                <a:ea typeface="Times New Roman" panose="02020603050405020304" pitchFamily="18" charset="0"/>
              </a:rPr>
              <a:t>(6) Ako se ugovorni organ sastoji od zasebnih operativnih jedinica, u obzir se uzima ukupna procijenjena vrijednost nabavke za sve operativne jedinice.</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tabLst>
                <a:tab pos="457200" algn="l"/>
              </a:tabLst>
            </a:pP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(7) Ugovornom organu nije dozvoljeno dijeljenje predmeta nabavke s namjerom izbjegavanja primjene odgovarajućeg postupka definiranog ovim zakonom.</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 </a:t>
            </a:r>
            <a:endParaRPr lang="en-US" sz="2000" dirty="0">
              <a:solidFill>
                <a:srgbClr val="00000A"/>
              </a:solidFill>
              <a:effectLst/>
              <a:latin typeface="Times New Roman" panose="02020603050405020304" pitchFamily="18" charset="0"/>
              <a:ea typeface="Times New Roman" panose="02020603050405020304" pitchFamily="18" charset="0"/>
            </a:endParaRPr>
          </a:p>
          <a:p>
            <a:pPr algn="just">
              <a:lnSpc>
                <a:spcPct val="115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rPr>
              <a:t>(8) Ako predloženi ugovor sadrži alternativnu ponudu, osnov za utvrđivanje procijenjene vrijednosti ugovora je maksimalni mogući ukupni iznos javne nabavke. </a:t>
            </a:r>
            <a:endParaRPr lang="en-US" sz="20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7511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DE9FA-C2BF-F7DB-3699-AE5B36C13E39}"/>
              </a:ext>
            </a:extLst>
          </p:cNvPr>
          <p:cNvSpPr>
            <a:spLocks noGrp="1"/>
          </p:cNvSpPr>
          <p:nvPr>
            <p:ph type="title"/>
          </p:nvPr>
        </p:nvSpPr>
        <p:spPr>
          <a:xfrm>
            <a:off x="677333" y="609600"/>
            <a:ext cx="9100847" cy="909484"/>
          </a:xfrm>
        </p:spPr>
        <p:txBody>
          <a:bodyPr>
            <a:normAutofit fontScale="90000"/>
          </a:bodyPr>
          <a:lstStyle/>
          <a:p>
            <a:pPr marL="228600">
              <a:lnSpc>
                <a:spcPct val="150000"/>
              </a:lnSpc>
              <a:spcAft>
                <a:spcPts val="800"/>
              </a:spcAft>
            </a:pPr>
            <a:r>
              <a:rPr lang="sr-Latn-BA" sz="3600" b="1" dirty="0">
                <a:effectLst/>
                <a:latin typeface="Times New Roman" panose="02020603050405020304" pitchFamily="18" charset="0"/>
                <a:ea typeface="Calibri" panose="020F0502020204030204" pitchFamily="34" charset="0"/>
                <a:cs typeface="Times New Roman" panose="02020603050405020304" pitchFamily="18" charset="0"/>
              </a:rPr>
              <a:t>Obavještenja u postupku javne nabavke</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F2D56BE0-F50B-0758-03FB-5E08B6A06532}"/>
              </a:ext>
            </a:extLst>
          </p:cNvPr>
          <p:cNvSpPr txBox="1"/>
          <p:nvPr/>
        </p:nvSpPr>
        <p:spPr>
          <a:xfrm>
            <a:off x="677332" y="1843549"/>
            <a:ext cx="8761635" cy="3222613"/>
          </a:xfrm>
          <a:prstGeom prst="rect">
            <a:avLst/>
          </a:prstGeom>
          <a:noFill/>
        </p:spPr>
        <p:txBody>
          <a:bodyPr wrap="square">
            <a:spAutoFit/>
          </a:bodyPr>
          <a:lstStyle/>
          <a:p>
            <a:pPr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Na osnovu „Uputstva o uslovima i načinu objavljivanja obavještenja i dostavljanja izvještaja o postupcima javnih nabavki na Portalu javnih nabavki, </a:t>
            </a: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broj: 02-02-2-806-17/22   od 05.12.2022. godine jasno i precizno su definisana sva obavještenja koja se objavljuju na Portal.</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Ugovorni organ sva obavještenja objavljuje na Portalu. </a:t>
            </a: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Obavještenja su javno dostupna na Portalu trenutkom slanja obavještenja na objavu. Sažetak obavještenja se objavljuje u „Službenom glasniku BiH“.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sr-Latn-BA"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781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859DD-26F7-5FFE-1C9F-0C39F0E1C25A}"/>
              </a:ext>
            </a:extLst>
          </p:cNvPr>
          <p:cNvSpPr>
            <a:spLocks noGrp="1"/>
          </p:cNvSpPr>
          <p:nvPr>
            <p:ph type="title"/>
          </p:nvPr>
        </p:nvSpPr>
        <p:spPr>
          <a:xfrm>
            <a:off x="677334" y="609600"/>
            <a:ext cx="8596668" cy="2819400"/>
          </a:xfrm>
        </p:spPr>
        <p:txBody>
          <a:bodyPr>
            <a:normAutofit/>
          </a:bodyPr>
          <a:lstStyle/>
          <a:p>
            <a:pPr>
              <a:lnSpc>
                <a:spcPct val="107000"/>
              </a:lnSpc>
              <a:spcAft>
                <a:spcPts val="800"/>
              </a:spcAft>
            </a:pPr>
            <a:r>
              <a:rPr lang="sr-Latn-BA" sz="20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Član  6. stav (4) „Uputstva o uslovima i načinu objavljivanja obavještenja i dostavljanja izvještaja o postupcima javnih nabavki na Portalu javnih nabavki, broj: 02-02-2-806-17/22   od 05.12.2022. godine.</a:t>
            </a:r>
            <a:br>
              <a:rPr lang="sr-Latn-BA" sz="20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20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20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sz="2000" dirty="0">
              <a:solidFill>
                <a:schemeClr val="accent2"/>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219067E-BF9D-19C8-0324-8EB93248F87B}"/>
              </a:ext>
            </a:extLst>
          </p:cNvPr>
          <p:cNvSpPr>
            <a:spLocks noGrp="1"/>
          </p:cNvSpPr>
          <p:nvPr>
            <p:ph sz="half" idx="1"/>
          </p:nvPr>
        </p:nvSpPr>
        <p:spPr>
          <a:xfrm>
            <a:off x="353961" y="1814052"/>
            <a:ext cx="9763433" cy="4227309"/>
          </a:xfrm>
        </p:spPr>
        <p:txBody>
          <a:bodyPr>
            <a:noAutofit/>
          </a:bodyPr>
          <a:lstStyle/>
          <a:p>
            <a:pPr marL="270510" algn="just">
              <a:spcBef>
                <a:spcPts val="0"/>
              </a:spcBef>
            </a:pPr>
            <a:r>
              <a:rPr lang="sr-Latn-BA"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Obavještenja koja se objavljuju na Portalu su:</a:t>
            </a:r>
          </a:p>
          <a:p>
            <a:pPr marL="0" indent="0" algn="just">
              <a:spcBef>
                <a:spcPts val="0"/>
              </a:spcBef>
              <a:buNone/>
            </a:pPr>
            <a:endParaRPr lang="sr-Latn-BA" sz="2000" b="1" u="sng"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a:t>
            </a:r>
            <a:r>
              <a:rPr lang="sr-Latn-BA" sz="20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Obavještenje o nabavci, uključujući i sažetak obavještenja o nabavci na engleskom  jeziku,</a:t>
            </a:r>
            <a:endParaRPr lang="en-US" sz="20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  Obavještenje o nabavci za usluge iz Aneksa II Zakona o javnim nabavkama,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  </a:t>
            </a:r>
            <a:r>
              <a:rPr lang="sr-Latn-BA" sz="20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Obavještenje o dodjeli ugovora</a:t>
            </a:r>
            <a:r>
              <a:rPr lang="en-US" sz="20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  Godišnje obavještenje o dodjeli ugovora iz Aneksa II Zakona o javnim nabavkama,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Godišnje obavještenje o dodjeli ugovora iz oblasti odbrane i sigurnosti,</a:t>
            </a: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 Godišnje obavještenje o dodjeli ugovora koje dodjeljuju diplomatsko-konzularna predstavništva i misije Bosne i Hercegovine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  </a:t>
            </a:r>
            <a:r>
              <a:rPr lang="sr-Latn-BA" sz="20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Godišnje obavještenje o dodjeli ugovora za okvirni sporazum,</a:t>
            </a:r>
            <a:endParaRPr lang="en-US" sz="20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  </a:t>
            </a:r>
            <a:r>
              <a:rPr lang="sr-Latn-BA" sz="20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Obavještenje o poništenju postupka javne nabavke,</a:t>
            </a:r>
            <a:endParaRPr lang="en-US" sz="20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Dobrovoljno ex ante obavještenje o transparentnosti,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   Prethodno informativno obavještenje,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  Obavještenje o uspostavljanju sistema kvalifikacije,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0"/>
              </a:spcBef>
              <a:buNone/>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   </a:t>
            </a:r>
            <a:r>
              <a:rPr lang="sr-Latn-BA" sz="20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Ispravka obavještenja.</a:t>
            </a:r>
            <a:endParaRPr lang="en-US" sz="2000" u="sng"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0" dirty="0"/>
          </a:p>
        </p:txBody>
      </p:sp>
    </p:spTree>
    <p:extLst>
      <p:ext uri="{BB962C8B-B14F-4D97-AF65-F5344CB8AC3E}">
        <p14:creationId xmlns:p14="http://schemas.microsoft.com/office/powerpoint/2010/main" val="635293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12B08-2735-232C-8610-8BCEED2D4C14}"/>
              </a:ext>
            </a:extLst>
          </p:cNvPr>
          <p:cNvSpPr>
            <a:spLocks noGrp="1"/>
          </p:cNvSpPr>
          <p:nvPr>
            <p:ph type="title"/>
          </p:nvPr>
        </p:nvSpPr>
        <p:spPr/>
        <p:txBody>
          <a:bodyPr>
            <a:normAutofit fontScale="90000"/>
          </a:bodyPr>
          <a:lstStyle/>
          <a:p>
            <a:r>
              <a:rPr kumimoji="0" lang="sr-Latn-BA" sz="2000" b="0" i="0" u="none" strike="noStrike" kern="1200" cap="none" spc="0" normalizeH="0" baseline="0" noProof="0" dirty="0">
                <a:ln>
                  <a:noFill/>
                </a:ln>
                <a:solidFill>
                  <a:srgbClr val="2E83C3"/>
                </a:solidFill>
                <a:effectLst/>
                <a:uLnTx/>
                <a:uFillTx/>
                <a:latin typeface="Times New Roman" panose="02020603050405020304" pitchFamily="18" charset="0"/>
                <a:ea typeface="Calibri" panose="020F0502020204030204" pitchFamily="34" charset="0"/>
                <a:cs typeface="Times New Roman" panose="02020603050405020304" pitchFamily="18" charset="0"/>
              </a:rPr>
              <a:t>Član  11. stav (2) „Uputstva o uslovima i načinu objavljivanja obavještenja i dostavljanja izvještaja o postupcima javnih nabavki na Portalu javnih nabavki, broj: 02-02-2-806-17/22   od 05.12.2022. godine.</a:t>
            </a:r>
            <a:br>
              <a:rPr kumimoji="0" lang="sr-Latn-BA" sz="2000" b="0" i="0" u="none" strike="noStrike" kern="1200" cap="none" spc="0" normalizeH="0" baseline="0" noProof="0" dirty="0">
                <a:ln>
                  <a:noFill/>
                </a:ln>
                <a:solidFill>
                  <a:srgbClr val="2E83C3"/>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BCD5B9C2-068F-5347-175C-CDF7327AB84E}"/>
              </a:ext>
            </a:extLst>
          </p:cNvPr>
          <p:cNvSpPr txBox="1"/>
          <p:nvPr/>
        </p:nvSpPr>
        <p:spPr>
          <a:xfrm>
            <a:off x="551019" y="2106747"/>
            <a:ext cx="8596668" cy="4556440"/>
          </a:xfrm>
          <a:prstGeom prst="rect">
            <a:avLst/>
          </a:prstGeom>
          <a:noFill/>
        </p:spPr>
        <p:txBody>
          <a:bodyPr wrap="square">
            <a:spAutoFit/>
          </a:bodyPr>
          <a:lstStyle/>
          <a:p>
            <a:pPr algn="just">
              <a:lnSpc>
                <a:spcPct val="107000"/>
              </a:lnSpc>
              <a:spcAft>
                <a:spcPts val="800"/>
              </a:spcAft>
            </a:pP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SAŽETKE </a:t>
            </a:r>
            <a:r>
              <a:rPr lang="en-US" sz="2000" b="1" u="sng"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koje</a:t>
            </a: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objavljujemo</a:t>
            </a: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 </a:t>
            </a:r>
            <a:r>
              <a:rPr lang="en-US" sz="2000" b="1" u="sng"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Službenom</a:t>
            </a: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glasniku</a:t>
            </a: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BiH</a:t>
            </a:r>
            <a:r>
              <a:rPr lang="sr-Latn-BA"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Oglasnik javne nabvke</a:t>
            </a: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a:t>
            </a:r>
            <a:r>
              <a:rPr lang="en-US"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lnSpc>
                <a:spcPct val="107000"/>
              </a:lnSpc>
            </a:pP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Sažetak  obavještenja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iz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člana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Stav (4) (</a:t>
            </a: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izuzev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ačaka</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 d), e), f), </a:t>
            </a: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lnSpc>
                <a:spcPct val="107000"/>
              </a:lnSpc>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 Sažetak sažetka obavještenja o nabavci na engelskom jeziku.</a:t>
            </a:r>
          </a:p>
          <a:p>
            <a:pPr lvl="1" algn="just">
              <a:lnSpc>
                <a:spcPct val="107000"/>
              </a:lnSpc>
            </a:pP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Sažetak obavještenja o dodjeli Ugovora.</a:t>
            </a:r>
          </a:p>
          <a:p>
            <a:pPr lvl="1" algn="just">
              <a:lnSpc>
                <a:spcPct val="107000"/>
              </a:lnSpc>
            </a:pP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
            </a: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Sažetak dobrovoljno ex ante obavještenja o transparentnosti.</a:t>
            </a:r>
          </a:p>
          <a:p>
            <a:pPr lvl="1" algn="just">
              <a:lnSpc>
                <a:spcPct val="107000"/>
              </a:lnSpc>
            </a:pPr>
            <a:r>
              <a:rPr lang="sr-Latn-BA"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Sažetak obavještenja o poništavanju postupka javne nabavke.</a:t>
            </a:r>
            <a:endPar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lvl="1" algn="just">
              <a:lnSpc>
                <a:spcPct val="107000"/>
              </a:lnSpc>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 </a:t>
            </a:r>
            <a:r>
              <a:rPr lang="de-DE"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Sažetak pr</a:t>
            </a: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a:t>
            </a:r>
            <a:r>
              <a:rPr lang="de-DE"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thodnog informacijskog obavještenja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lnSpc>
                <a:spcPct val="107000"/>
              </a:lnSpc>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 </a:t>
            </a:r>
            <a:r>
              <a:rPr lang="de-DE"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Sažetak obavještenja o uspostavljanju sistema kvalifikacije,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lnSpc>
                <a:spcPct val="107000"/>
              </a:lnSpc>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 </a:t>
            </a:r>
            <a:r>
              <a:rPr lang="de-DE"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Sažetak ispravke obavještenja.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679450" algn="just">
              <a:lnSpc>
                <a:spcPct val="107000"/>
              </a:lnSpc>
            </a:pPr>
            <a:r>
              <a:rPr lang="de-DE"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70510" algn="just">
              <a:lnSpc>
                <a:spcPct val="107000"/>
              </a:lnSpc>
              <a:spcAft>
                <a:spcPts val="800"/>
              </a:spcAft>
            </a:pPr>
            <a:r>
              <a:rPr lang="de-DE"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sr-Latn-B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0663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96C08-35D5-2E2D-359E-A8DBE28D5157}"/>
              </a:ext>
            </a:extLst>
          </p:cNvPr>
          <p:cNvSpPr>
            <a:spLocks noGrp="1"/>
          </p:cNvSpPr>
          <p:nvPr>
            <p:ph type="title"/>
          </p:nvPr>
        </p:nvSpPr>
        <p:spPr>
          <a:xfrm>
            <a:off x="677334" y="609600"/>
            <a:ext cx="8596668" cy="806245"/>
          </a:xfrm>
        </p:spPr>
        <p:txBody>
          <a:bodyPr/>
          <a:lstStyle/>
          <a:p>
            <a:r>
              <a:rPr kumimoji="0" lang="sr-Latn-BA" sz="3200" b="1"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t>Obavještenja u postupku javne nabavke</a:t>
            </a:r>
            <a:endParaRPr lang="en-US" dirty="0"/>
          </a:p>
        </p:txBody>
      </p:sp>
      <p:sp>
        <p:nvSpPr>
          <p:cNvPr id="4" name="TextBox 3">
            <a:extLst>
              <a:ext uri="{FF2B5EF4-FFF2-40B4-BE49-F238E27FC236}">
                <a16:creationId xmlns:a16="http://schemas.microsoft.com/office/drawing/2014/main" id="{7F3E81A9-CEF6-B253-60EA-0FF0CA4E2006}"/>
              </a:ext>
            </a:extLst>
          </p:cNvPr>
          <p:cNvSpPr txBox="1"/>
          <p:nvPr/>
        </p:nvSpPr>
        <p:spPr>
          <a:xfrm>
            <a:off x="398206" y="2241754"/>
            <a:ext cx="8749481" cy="4102983"/>
          </a:xfrm>
          <a:prstGeom prst="rect">
            <a:avLst/>
          </a:prstGeom>
          <a:noFill/>
        </p:spPr>
        <p:txBody>
          <a:bodyPr wrap="square">
            <a:spAutoFit/>
          </a:bodyPr>
          <a:lstStyle/>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Sva obavještenja koja se objavljuju treba da budu dostupna svim zainteresovanim privrednim subjektima kako bi im pruzila dovoljno informacija kako bi mogli ocijeniti da li imaju interes da učestvuju u postupku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r-Latn-BA" sz="2000" b="1" u="sng" dirty="0">
                <a:effectLst/>
                <a:latin typeface="Times New Roman" panose="02020603050405020304" pitchFamily="18" charset="0"/>
                <a:ea typeface="Calibri" panose="020F0502020204030204" pitchFamily="34" charset="0"/>
                <a:cs typeface="Times New Roman" panose="02020603050405020304" pitchFamily="18" charset="0"/>
              </a:rPr>
              <a:t> U članu 36. stav (6) glasi: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JP NIO Službeni list BiH je obavezan najamanje 15 % prihoda koje ostvari od naknada za obajvu obavještenja u toku godine uložiti u istraživanje i razvoj, te unapređenje sistema javnih nabavki. Savjet ministara BiH donosi podzakonski akt kojim se preciznije reguliše finansiranje i način vršenja istraživanja, razvoja i unapredjenja sistema javnih nabavki na prijedlog Agencije.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022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99539-22E3-EE99-7596-D21D1F85A78F}"/>
              </a:ext>
            </a:extLst>
          </p:cNvPr>
          <p:cNvSpPr>
            <a:spLocks noGrp="1"/>
          </p:cNvSpPr>
          <p:nvPr>
            <p:ph type="title"/>
          </p:nvPr>
        </p:nvSpPr>
        <p:spPr>
          <a:xfrm>
            <a:off x="816821" y="265991"/>
            <a:ext cx="9061732" cy="1409892"/>
          </a:xfrm>
        </p:spPr>
        <p:txBody>
          <a:bodyPr>
            <a:normAutofit fontScale="90000"/>
          </a:bodyPr>
          <a:lstStyle/>
          <a:p>
            <a:pPr>
              <a:lnSpc>
                <a:spcPct val="107000"/>
              </a:lnSpc>
              <a:spcAft>
                <a:spcPts val="800"/>
              </a:spcAft>
            </a:pPr>
            <a:r>
              <a:rPr lang="sr-Latn-BA" sz="3600" b="1" dirty="0">
                <a:effectLst/>
                <a:latin typeface="Times New Roman" panose="02020603050405020304" pitchFamily="18" charset="0"/>
                <a:ea typeface="Calibri" panose="020F0502020204030204" pitchFamily="34" charset="0"/>
                <a:cs typeface="Times New Roman" panose="02020603050405020304" pitchFamily="18" charset="0"/>
              </a:rPr>
              <a:t>Odluka o </a:t>
            </a:r>
            <a:r>
              <a:rPr lang="sr-Latn-BA" b="1" dirty="0">
                <a:latin typeface="Times New Roman" panose="02020603050405020304" pitchFamily="18" charset="0"/>
                <a:ea typeface="Calibri" panose="020F0502020204030204" pitchFamily="34" charset="0"/>
                <a:cs typeface="Times New Roman" panose="02020603050405020304" pitchFamily="18" charset="0"/>
              </a:rPr>
              <a:t>pokretanju postupka javne nabavke</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sr-Latn-BA" sz="3600" dirty="0">
                <a:effectLst/>
                <a:latin typeface="Times New Roman" panose="02020603050405020304" pitchFamily="18" charset="0"/>
                <a:ea typeface="Calibri" panose="020F0502020204030204" pitchFamily="34" charset="0"/>
                <a:cs typeface="Times New Roman" panose="02020603050405020304" pitchFamily="18" charset="0"/>
              </a:rPr>
              <a:t>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id="{5F69FC1B-C5D6-8F8A-E01F-F148731D07A4}"/>
              </a:ext>
            </a:extLst>
          </p:cNvPr>
          <p:cNvSpPr>
            <a:spLocks noGrp="1"/>
          </p:cNvSpPr>
          <p:nvPr>
            <p:ph type="body" idx="1"/>
          </p:nvPr>
        </p:nvSpPr>
        <p:spPr>
          <a:xfrm>
            <a:off x="675745" y="1327354"/>
            <a:ext cx="4412637" cy="1409891"/>
          </a:xfrm>
        </p:spPr>
        <p:txBody>
          <a:bodyPr/>
          <a:lstStyle/>
          <a:p>
            <a:pPr algn="just">
              <a:lnSpc>
                <a:spcPct val="107000"/>
              </a:lnSpc>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r-Latn-BA"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 Placeholder 4">
            <a:extLst>
              <a:ext uri="{FF2B5EF4-FFF2-40B4-BE49-F238E27FC236}">
                <a16:creationId xmlns:a16="http://schemas.microsoft.com/office/drawing/2014/main" id="{C944980B-11C5-6814-5C31-3042D447CAD6}"/>
              </a:ext>
            </a:extLst>
          </p:cNvPr>
          <p:cNvSpPr>
            <a:spLocks noGrp="1"/>
          </p:cNvSpPr>
          <p:nvPr>
            <p:ph type="body" sz="quarter" idx="3"/>
          </p:nvPr>
        </p:nvSpPr>
        <p:spPr>
          <a:xfrm>
            <a:off x="816821" y="1194620"/>
            <a:ext cx="8784379" cy="3569109"/>
          </a:xfrm>
        </p:spPr>
        <p:txBody>
          <a:bodyPr/>
          <a:lstStyle/>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Da pretpostavimo da je Ugovorni organ donio Plan javnih nabavki i izvršio prethodnu provjeru tržišta te treba da  pokrene postupak javne nabavke.</a:t>
            </a:r>
          </a:p>
          <a:p>
            <a:pPr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Prvi korakv je Odluka o pokretanju postupka javne nabavke ili Rješenje o pokretanju postupka javne nabavke.</a:t>
            </a:r>
          </a:p>
          <a:p>
            <a:pPr algn="just">
              <a:lnSpc>
                <a:spcPct val="107000"/>
              </a:lnSpc>
              <a:spcAft>
                <a:spcPts val="800"/>
              </a:spcAft>
            </a:pPr>
            <a:r>
              <a:rPr lang="sr-Latn-BA" sz="2000" dirty="0">
                <a:latin typeface="Times New Roman" panose="02020603050405020304" pitchFamily="18" charset="0"/>
                <a:ea typeface="Calibri" panose="020F0502020204030204" pitchFamily="34" charset="0"/>
                <a:cs typeface="Times New Roman" panose="02020603050405020304" pitchFamily="18" charset="0"/>
              </a:rPr>
              <a:t>Ugovorni organ pokreće postupak javne nabavke donošenjem odluke ili rješenja u pisanom obliku.</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94365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A7C0-2E4B-D431-6020-4892DBAF814A}"/>
              </a:ext>
            </a:extLst>
          </p:cNvPr>
          <p:cNvSpPr>
            <a:spLocks noGrp="1"/>
          </p:cNvSpPr>
          <p:nvPr>
            <p:ph type="ctrTitle"/>
          </p:nvPr>
        </p:nvSpPr>
        <p:spPr>
          <a:xfrm>
            <a:off x="1976283" y="398206"/>
            <a:ext cx="6681019" cy="1533833"/>
          </a:xfrm>
        </p:spPr>
        <p:txBody>
          <a:bodyPr>
            <a:normAutofit fontScale="90000"/>
          </a:bodyPr>
          <a:lstStyle/>
          <a:p>
            <a:r>
              <a:rPr kumimoji="0" lang="sr-Latn-BA" sz="3200" b="1"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t>Obavještenja u postupku javne nabavke </a:t>
            </a:r>
            <a:br>
              <a:rPr kumimoji="0" lang="sr-Latn-BA" sz="3200" b="1"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D70382DB-5854-40E5-8017-3048C6E49E52}"/>
              </a:ext>
            </a:extLst>
          </p:cNvPr>
          <p:cNvSpPr>
            <a:spLocks noGrp="1"/>
          </p:cNvSpPr>
          <p:nvPr>
            <p:ph type="subTitle" idx="1"/>
          </p:nvPr>
        </p:nvSpPr>
        <p:spPr>
          <a:xfrm>
            <a:off x="1120877" y="1371600"/>
            <a:ext cx="8141110" cy="3894120"/>
          </a:xfrm>
        </p:spPr>
        <p:txBody>
          <a:bodyPr/>
          <a:lstStyle/>
          <a:p>
            <a:pPr algn="l"/>
            <a:r>
              <a:rPr lang="sr-Latn-BA" b="1" u="sng" dirty="0"/>
              <a:t>Najčešća obavještenja su:</a:t>
            </a:r>
          </a:p>
          <a:p>
            <a:pPr marL="285750" indent="-285750" algn="l">
              <a:buFontTx/>
              <a:buChar char="-"/>
            </a:pPr>
            <a:r>
              <a:rPr lang="sr-Latn-BA" dirty="0"/>
              <a:t>Obavještenje o nabavci, uključujući i sažetak obavještenja o nabavci na engleskom jeziku.</a:t>
            </a:r>
          </a:p>
          <a:p>
            <a:pPr marL="285750" indent="-285750" algn="l">
              <a:buFontTx/>
              <a:buChar char="-"/>
            </a:pPr>
            <a:r>
              <a:rPr lang="sr-Latn-BA" dirty="0"/>
              <a:t>Obavještenje o dodjeli ugovora,</a:t>
            </a:r>
          </a:p>
          <a:p>
            <a:pPr marL="285750" indent="-285750" algn="l">
              <a:buFontTx/>
              <a:buChar char="-"/>
            </a:pPr>
            <a:r>
              <a:rPr lang="sr-Latn-BA" dirty="0"/>
              <a:t>Godišnje obavještenje o dodjeli ugovora za okvirni sporazum,</a:t>
            </a:r>
          </a:p>
          <a:p>
            <a:pPr marL="285750" indent="-285750" algn="l">
              <a:buFontTx/>
              <a:buChar char="-"/>
            </a:pPr>
            <a:r>
              <a:rPr lang="sr-Latn-BA" dirty="0"/>
              <a:t>Obavještenje o poništenju postupka javne nabavke,</a:t>
            </a:r>
          </a:p>
          <a:p>
            <a:pPr marL="285750" indent="-285750" algn="l">
              <a:buFontTx/>
              <a:buChar char="-"/>
            </a:pPr>
            <a:r>
              <a:rPr lang="sr-Latn-BA" dirty="0"/>
              <a:t>Ispravka obavještenja. </a:t>
            </a:r>
          </a:p>
          <a:p>
            <a:pPr algn="l"/>
            <a:endParaRPr lang="sr-Latn-BA" dirty="0"/>
          </a:p>
          <a:p>
            <a:pPr algn="l"/>
            <a:r>
              <a:rPr lang="sr-Latn-BA" b="1" dirty="0"/>
              <a:t>* Objavljivanje obavještenja je regulisano članom 36. ZJN</a:t>
            </a:r>
          </a:p>
          <a:p>
            <a:pPr marL="285750" indent="-285750" algn="l">
              <a:buFontTx/>
              <a:buChar char="-"/>
            </a:pPr>
            <a:endParaRPr lang="en-US" dirty="0"/>
          </a:p>
        </p:txBody>
      </p:sp>
    </p:spTree>
    <p:extLst>
      <p:ext uri="{BB962C8B-B14F-4D97-AF65-F5344CB8AC3E}">
        <p14:creationId xmlns:p14="http://schemas.microsoft.com/office/powerpoint/2010/main" val="1573663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26C8B-4E3A-D5A0-AFD3-074E183EFB73}"/>
              </a:ext>
            </a:extLst>
          </p:cNvPr>
          <p:cNvSpPr>
            <a:spLocks noGrp="1"/>
          </p:cNvSpPr>
          <p:nvPr>
            <p:ph type="title"/>
          </p:nvPr>
        </p:nvSpPr>
        <p:spPr>
          <a:xfrm>
            <a:off x="677334" y="653845"/>
            <a:ext cx="8596668" cy="791497"/>
          </a:xfrm>
        </p:spPr>
        <p:txBody>
          <a:bodyPr>
            <a:normAutofit fontScale="90000"/>
          </a:bodyPr>
          <a:lstStyle/>
          <a:p>
            <a:pPr marL="228600">
              <a:lnSpc>
                <a:spcPct val="107000"/>
              </a:lnSpc>
              <a:spcAft>
                <a:spcPts val="800"/>
              </a:spcAft>
            </a:pPr>
            <a:r>
              <a:rPr lang="sr-Latn-BA" sz="3600" b="1" dirty="0">
                <a:effectLst/>
                <a:latin typeface="Times New Roman" panose="02020603050405020304" pitchFamily="18" charset="0"/>
                <a:ea typeface="Calibri" panose="020F0502020204030204" pitchFamily="34" charset="0"/>
                <a:cs typeface="Times New Roman" panose="02020603050405020304" pitchFamily="18" charset="0"/>
              </a:rPr>
              <a:t>Rokovi u postupku javne nabavke</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073E2432-2D37-C2C1-1BB7-5AA7881EB46C}"/>
              </a:ext>
            </a:extLst>
          </p:cNvPr>
          <p:cNvSpPr txBox="1"/>
          <p:nvPr/>
        </p:nvSpPr>
        <p:spPr>
          <a:xfrm>
            <a:off x="147484" y="1637071"/>
            <a:ext cx="9126518" cy="3897798"/>
          </a:xfrm>
          <a:prstGeom prst="rect">
            <a:avLst/>
          </a:prstGeom>
          <a:noFill/>
        </p:spPr>
        <p:txBody>
          <a:bodyPr wrap="square">
            <a:spAutoFit/>
          </a:bodyPr>
          <a:lstStyle/>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Na osnovu člana 39.  stav (1) ZJN Ugovorni organ je dužan odrediti rokove za prijem zahtjeva za učešće i ponuda, uzimajući u obzir složenost predmeta nabavke i vrijeme potrebno za pripremu zahtjeva za učešće i ponuda koji ne mogu biti kraći od rokova utvrđenih ovim zakonom.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Član 39. stav (2) ZJN </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Rok za prijem ponuda u otvorenom postupku, odnosno zahtjeva za učešće u ograničenom postupku, pregovaračkom postupku s objavom obavještenja i takmičarskom dijalogu računa se od dana slanja na objavu obavještenja o nabavci na portal javnih nabavki. Rok za prijem ponuda u ograničenom i pregovaračkom postupku sa i bez obavještenja računa se od dana upućivanja poziva za dostavljanje ponuda kvalifikovanim kandidatima.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6090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205909-C772-56D1-BDBA-44992EF13077}"/>
              </a:ext>
            </a:extLst>
          </p:cNvPr>
          <p:cNvSpPr txBox="1"/>
          <p:nvPr/>
        </p:nvSpPr>
        <p:spPr>
          <a:xfrm>
            <a:off x="398207" y="1221718"/>
            <a:ext cx="8981767" cy="4498539"/>
          </a:xfrm>
          <a:prstGeom prst="rect">
            <a:avLst/>
          </a:prstGeom>
          <a:noFill/>
        </p:spPr>
        <p:txBody>
          <a:bodyPr wrap="square">
            <a:spAutoFit/>
          </a:bodyPr>
          <a:lstStyle/>
          <a:p>
            <a:pPr marL="228600" algn="just">
              <a:lnSpc>
                <a:spcPct val="107000"/>
              </a:lnSpc>
              <a:spcAft>
                <a:spcPts val="800"/>
              </a:spcAft>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Član 40. stav (3) ZJN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70510" algn="just">
              <a:lnSpc>
                <a:spcPct val="107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(3) U otvorenom postupku nabavke za vrijednosni razred iz člana 14. stav (4) ovog zakona, rok za prijem ponuda ne može biti kraći od 20 dana od dana slanja na objavu obavještenja o nabavci na portal javnih nabavki.</a:t>
            </a:r>
          </a:p>
          <a:p>
            <a:pPr marL="270510" algn="just">
              <a:lnSpc>
                <a:spcPct val="107000"/>
              </a:lnSpc>
              <a:spcBef>
                <a:spcPts val="140"/>
              </a:spcBef>
              <a:spcAft>
                <a:spcPts val="140"/>
              </a:spcAft>
              <a:tabLst>
                <a:tab pos="457200" algn="l"/>
              </a:tabLs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Član 40. stav (4) ZJN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70510" algn="just">
              <a:lnSpc>
                <a:spcPct val="107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(4) U ograničenom postupku, pregovaračkom postupku s objavom obavještenja i takmičarskom dijalogu, za vrijednosni razred iz člana 14. stav (4) ovog zakona, rok za prijem zahtjeva za učešće ne može biti kraći od 15 dana od dana slanja na objavu obavještenja o nabavci na portal javnih nabavki, a rok za prijem ponuda u ograničenom postupku ne može biti kraći od 15 dana od dana upućivanja zahtjeva za dostavu ponuda.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9F07D7F2-E3C1-C70B-2179-983EE60CCE78}"/>
              </a:ext>
            </a:extLst>
          </p:cNvPr>
          <p:cNvSpPr txBox="1"/>
          <p:nvPr/>
        </p:nvSpPr>
        <p:spPr>
          <a:xfrm>
            <a:off x="752168" y="220142"/>
            <a:ext cx="8395519" cy="646331"/>
          </a:xfrm>
          <a:prstGeom prst="rect">
            <a:avLst/>
          </a:prstGeom>
          <a:noFill/>
        </p:spPr>
        <p:txBody>
          <a:bodyPr wrap="square">
            <a:spAutoFit/>
          </a:bodyPr>
          <a:lstStyle/>
          <a:p>
            <a:r>
              <a:rPr kumimoji="0" lang="sr-Latn-BA" sz="3600" b="1"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t>Rokovi u postupku javne nabavke</a:t>
            </a:r>
            <a:endParaRPr lang="en-US" dirty="0"/>
          </a:p>
        </p:txBody>
      </p:sp>
    </p:spTree>
    <p:extLst>
      <p:ext uri="{BB962C8B-B14F-4D97-AF65-F5344CB8AC3E}">
        <p14:creationId xmlns:p14="http://schemas.microsoft.com/office/powerpoint/2010/main" val="1249349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743784-FED7-E74E-ECB0-FEFFC0611B8B}"/>
              </a:ext>
            </a:extLst>
          </p:cNvPr>
          <p:cNvSpPr txBox="1"/>
          <p:nvPr/>
        </p:nvSpPr>
        <p:spPr>
          <a:xfrm>
            <a:off x="575187" y="471948"/>
            <a:ext cx="8572500" cy="646331"/>
          </a:xfrm>
          <a:prstGeom prst="rect">
            <a:avLst/>
          </a:prstGeom>
          <a:noFill/>
        </p:spPr>
        <p:txBody>
          <a:bodyPr wrap="square">
            <a:spAutoFit/>
          </a:bodyPr>
          <a:lstStyle/>
          <a:p>
            <a:r>
              <a:rPr kumimoji="0" lang="sr-Latn-BA" sz="3600" b="1" i="0" u="none" strike="noStrike" kern="1200" cap="none" spc="0" normalizeH="0" baseline="0" noProof="0" dirty="0">
                <a:ln>
                  <a:noFill/>
                </a:ln>
                <a:solidFill>
                  <a:srgbClr val="5FCBEF"/>
                </a:solidFill>
                <a:effectLst/>
                <a:uLnTx/>
                <a:uFillTx/>
                <a:latin typeface="Times New Roman" panose="02020603050405020304" pitchFamily="18" charset="0"/>
                <a:ea typeface="Calibri" panose="020F0502020204030204" pitchFamily="34" charset="0"/>
                <a:cs typeface="Times New Roman" panose="02020603050405020304" pitchFamily="18" charset="0"/>
              </a:rPr>
              <a:t>Rokovi u postupku javne nabavke</a:t>
            </a:r>
            <a:endParaRPr lang="en-US" dirty="0"/>
          </a:p>
        </p:txBody>
      </p:sp>
      <p:sp>
        <p:nvSpPr>
          <p:cNvPr id="5" name="TextBox 4">
            <a:extLst>
              <a:ext uri="{FF2B5EF4-FFF2-40B4-BE49-F238E27FC236}">
                <a16:creationId xmlns:a16="http://schemas.microsoft.com/office/drawing/2014/main" id="{EBBF1910-1C1F-1BE6-4050-F9C0AC8DA624}"/>
              </a:ext>
            </a:extLst>
          </p:cNvPr>
          <p:cNvSpPr txBox="1"/>
          <p:nvPr/>
        </p:nvSpPr>
        <p:spPr>
          <a:xfrm>
            <a:off x="575187" y="1651820"/>
            <a:ext cx="8572500" cy="5065297"/>
          </a:xfrm>
          <a:prstGeom prst="rect">
            <a:avLst/>
          </a:prstGeom>
          <a:noFill/>
        </p:spPr>
        <p:txBody>
          <a:bodyPr wrap="square">
            <a:spAutoFit/>
          </a:bodyPr>
          <a:lstStyle/>
          <a:p>
            <a:pPr marL="228600" algn="just">
              <a:lnSpc>
                <a:spcPct val="107000"/>
              </a:lnSpc>
              <a:spcAft>
                <a:spcPts val="800"/>
              </a:spcAft>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Član 40. stav (1) ZJN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Ugovorni organ je duzan u otvorenom postupku za vrijednosni razred iz Člana 14. stav (2) i (3) ovog zakona utvrditi minimalni rok za prijem ponuda od 45 dana od dana slanja na objavu obavještenja o nabvci na portal javnih nabavki.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Član 40. stav (2) ZJN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70510" algn="just">
              <a:lnSpc>
                <a:spcPct val="107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(2) U slučaju ograničenog postupka, pregovaračkog postupka s objavom obavještenja o nabavci i takmičarskog dijaloga za vrijednosne razrede iz člana 14. st. (2) i (3) ovog zakona ugovorni organ dužan je utvrditi: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70510" algn="just">
              <a:lnSpc>
                <a:spcPct val="107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a) minimalni rok za prijem zahtjeva za učešće ne kraći od 30 dana od dana slanja na objavu obavještenja na portal javnih nabavki 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70510" algn="just">
              <a:lnSpc>
                <a:spcPct val="107000"/>
              </a:lnSpc>
              <a:spcBef>
                <a:spcPts val="140"/>
              </a:spcBef>
              <a:spcAft>
                <a:spcPts val="140"/>
              </a:spcAft>
              <a:tabLst>
                <a:tab pos="457200" algn="l"/>
              </a:tabLst>
            </a:pPr>
            <a:r>
              <a:rPr lang="sr-Latn-BA" sz="200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b) u slučaju ograničenog postupka, minimalni rok za prijem ponuda ne kraći od 35 dana od dana upućivanja poziva kvalificiranim kandidatima za dostavu ponuda.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5430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8B4206D-103E-EE49-F380-3026A30B9ADC}"/>
              </a:ext>
            </a:extLst>
          </p:cNvPr>
          <p:cNvPicPr>
            <a:picLocks noChangeAspect="1"/>
          </p:cNvPicPr>
          <p:nvPr/>
        </p:nvPicPr>
        <p:blipFill rotWithShape="1">
          <a:blip r:embed="rId2"/>
          <a:srcRect l="26282" t="35348" r="24359" b="6784"/>
          <a:stretch/>
        </p:blipFill>
        <p:spPr bwMode="auto">
          <a:xfrm>
            <a:off x="368711" y="335939"/>
            <a:ext cx="9099754" cy="639134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36104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D3DA77-5991-5264-26C3-4C6AEE9D2ACD}"/>
              </a:ext>
            </a:extLst>
          </p:cNvPr>
          <p:cNvSpPr txBox="1"/>
          <p:nvPr/>
        </p:nvSpPr>
        <p:spPr>
          <a:xfrm>
            <a:off x="619432" y="1076632"/>
            <a:ext cx="8528255" cy="4957255"/>
          </a:xfrm>
          <a:prstGeom prst="rect">
            <a:avLst/>
          </a:prstGeom>
          <a:noFill/>
        </p:spPr>
        <p:txBody>
          <a:bodyPr wrap="square">
            <a:spAutoFit/>
          </a:bodyPr>
          <a:lstStyle/>
          <a:p>
            <a:pPr marL="228600" algn="just">
              <a:lnSpc>
                <a:spcPct val="107000"/>
              </a:lnSpc>
              <a:spcAft>
                <a:spcPts val="800"/>
              </a:spcAft>
            </a:pPr>
            <a:r>
              <a:rPr lang="sr-Latn-BA" sz="2000" b="1" u="sng" dirty="0">
                <a:effectLst/>
                <a:latin typeface="Times New Roman" panose="02020603050405020304" pitchFamily="18" charset="0"/>
                <a:ea typeface="Calibri" panose="020F0502020204030204" pitchFamily="34" charset="0"/>
                <a:cs typeface="Times New Roman" panose="02020603050405020304" pitchFamily="18" charset="0"/>
              </a:rPr>
              <a:t>SKRAĆENI ROKOVI ZA PODNOŠENJE PONUDA  –  član 41. ZJN</a:t>
            </a:r>
          </a:p>
          <a:p>
            <a:pPr marL="228600"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Ako je ugovorni organ objavio prethodno informaciono obavještenje, mogu se utvrditi skraćeni rokovi za podnošenje ponuda.</a:t>
            </a:r>
            <a:endParaRPr lang="sr-Latn-BA" sz="2000" dirty="0">
              <a:latin typeface="Times New Roman" panose="02020603050405020304" pitchFamily="18" charset="0"/>
              <a:ea typeface="Calibri" panose="020F0502020204030204" pitchFamily="34" charset="0"/>
              <a:cs typeface="Times New Roman" panose="02020603050405020304" pitchFamily="18" charset="0"/>
            </a:endParaRPr>
          </a:p>
          <a:p>
            <a:pPr marL="228600" algn="just">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Ugovorni organ smije koristiti skraćene rokove  pod uslovom da: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Da su u prethodnom informacionom obavještenju bile sadržane sve informacije koje treba da budu sadržane u obavještenju o nabavci, ako su te informacije bile poznate u trenutku objavljivanja prethodnog informacionog obavještenja i</a:t>
            </a:r>
          </a:p>
          <a:p>
            <a:pPr lvl="0" algn="just"/>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Aft>
                <a:spcPts val="800"/>
              </a:spcAft>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Da je prethodno informaciono obavještenje poslano na objavljivanje najamanje 52 dana, ali najviše 12 mjeseci prije slanja obavještenja o nabavci na poratl javnih nabavki.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406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Question mark clipart - PNGBUY">
            <a:extLst>
              <a:ext uri="{FF2B5EF4-FFF2-40B4-BE49-F238E27FC236}">
                <a16:creationId xmlns:a16="http://schemas.microsoft.com/office/drawing/2014/main" id="{5B25A134-F3B2-CE71-CAB7-40874F2C3D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0402" y="1135626"/>
            <a:ext cx="4225836" cy="4925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195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097E-8B3B-62AE-D189-7ED095C60C1A}"/>
              </a:ext>
            </a:extLst>
          </p:cNvPr>
          <p:cNvSpPr>
            <a:spLocks noGrp="1"/>
          </p:cNvSpPr>
          <p:nvPr>
            <p:ph type="title"/>
          </p:nvPr>
        </p:nvSpPr>
        <p:spPr>
          <a:xfrm>
            <a:off x="574096" y="2455606"/>
            <a:ext cx="8596668" cy="1946787"/>
          </a:xfrm>
        </p:spPr>
        <p:txBody>
          <a:bodyPr>
            <a:normAutofit/>
          </a:bodyPr>
          <a:lstStyle/>
          <a:p>
            <a:pPr algn="ctr"/>
            <a:r>
              <a:rPr lang="sr-Latn-BA" sz="5000" dirty="0">
                <a:latin typeface="Times New Roman" panose="02020603050405020304" pitchFamily="18" charset="0"/>
                <a:cs typeface="Times New Roman" panose="02020603050405020304" pitchFamily="18" charset="0"/>
              </a:rPr>
              <a:t>HVALA NA PAŽNJI!</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49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E5A6FE-5343-B913-9A59-34511EB7566A}"/>
              </a:ext>
            </a:extLst>
          </p:cNvPr>
          <p:cNvSpPr txBox="1"/>
          <p:nvPr/>
        </p:nvSpPr>
        <p:spPr>
          <a:xfrm>
            <a:off x="368710" y="1297858"/>
            <a:ext cx="9295170" cy="3239156"/>
          </a:xfrm>
          <a:prstGeom prst="rect">
            <a:avLst/>
          </a:prstGeom>
          <a:noFill/>
        </p:spPr>
        <p:txBody>
          <a:bodyPr wrap="square">
            <a:spAutoFit/>
          </a:bodyPr>
          <a:lstStyle/>
          <a:p>
            <a:pPr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Zakon o javnim nabavkama ( „Službeni glasnik BiH“, broj:39/14 i 59/22) u članu 18. stav (2) propisuje elemente Odluke, i to: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Zakonski osnov za provođenje postupka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Predmet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Procijenjenu vrijednost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Podatke o izvoru – načinu finansiranja,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Vrstu postupka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273C404E-1FF6-11CC-0210-B1FDE999050E}"/>
              </a:ext>
            </a:extLst>
          </p:cNvPr>
          <p:cNvPicPr>
            <a:picLocks noChangeAspect="1"/>
          </p:cNvPicPr>
          <p:nvPr/>
        </p:nvPicPr>
        <p:blipFill>
          <a:blip r:embed="rId2"/>
          <a:stretch>
            <a:fillRect/>
          </a:stretch>
        </p:blipFill>
        <p:spPr>
          <a:xfrm>
            <a:off x="722670" y="479323"/>
            <a:ext cx="8808475" cy="1637070"/>
          </a:xfrm>
          <a:prstGeom prst="rect">
            <a:avLst/>
          </a:prstGeom>
        </p:spPr>
      </p:pic>
    </p:spTree>
    <p:extLst>
      <p:ext uri="{BB962C8B-B14F-4D97-AF65-F5344CB8AC3E}">
        <p14:creationId xmlns:p14="http://schemas.microsoft.com/office/powerpoint/2010/main" val="2166491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0B05B6-BD71-E64F-82A6-23DAF21B0267}"/>
              </a:ext>
            </a:extLst>
          </p:cNvPr>
          <p:cNvSpPr txBox="1"/>
          <p:nvPr/>
        </p:nvSpPr>
        <p:spPr>
          <a:xfrm>
            <a:off x="545690" y="1329547"/>
            <a:ext cx="9158749" cy="4740080"/>
          </a:xfrm>
          <a:prstGeom prst="rect">
            <a:avLst/>
          </a:prstGeom>
          <a:noFill/>
        </p:spPr>
        <p:txBody>
          <a:bodyPr wrap="square">
            <a:spAutoFit/>
          </a:bodyPr>
          <a:lstStyle/>
          <a:p>
            <a:pPr marL="228600" algn="just">
              <a:lnSpc>
                <a:spcPct val="107000"/>
              </a:lnSpc>
              <a:spcAft>
                <a:spcPts val="800"/>
              </a:spcAft>
            </a:pPr>
            <a:endParaRPr lang="sr-Latn-B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Odluka o pokretanju postupka javne nabavke se donosi za sve vrste postupaka izuzev direktnog sporazuma.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Svaka Odluka o pokretanju postupka javne nabavke mora da ima svoj datum i broj protokola.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U preambuli Odluke se pozivamo na propise na osnovu kojih donosimo samu Odluku.</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U daljoj izradi Odluke obrazlažemo  sve elemente Odluke.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Kako bi Odluka o pokretanju bila pravno valjana potpisuje je odogovorno lice Ugovornog organa (direktor). </a:t>
            </a:r>
          </a:p>
          <a:p>
            <a:pPr marL="228600" algn="just">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Nakon donošenja Odluke može se krenuti u proceduru javne nabavke.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270EA25B-EF21-9A8E-BFDD-7464958667BC}"/>
              </a:ext>
            </a:extLst>
          </p:cNvPr>
          <p:cNvPicPr>
            <a:picLocks noChangeAspect="1"/>
          </p:cNvPicPr>
          <p:nvPr/>
        </p:nvPicPr>
        <p:blipFill>
          <a:blip r:embed="rId2"/>
          <a:stretch>
            <a:fillRect/>
          </a:stretch>
        </p:blipFill>
        <p:spPr>
          <a:xfrm>
            <a:off x="1059322" y="195932"/>
            <a:ext cx="8379646" cy="2267230"/>
          </a:xfrm>
          <a:prstGeom prst="rect">
            <a:avLst/>
          </a:prstGeom>
        </p:spPr>
      </p:pic>
    </p:spTree>
    <p:extLst>
      <p:ext uri="{BB962C8B-B14F-4D97-AF65-F5344CB8AC3E}">
        <p14:creationId xmlns:p14="http://schemas.microsoft.com/office/powerpoint/2010/main" val="2805433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41ED8-0772-DDF1-59CA-A6A3FDDC8B40}"/>
              </a:ext>
            </a:extLst>
          </p:cNvPr>
          <p:cNvSpPr>
            <a:spLocks noGrp="1"/>
          </p:cNvSpPr>
          <p:nvPr>
            <p:ph type="title" idx="4294967295"/>
          </p:nvPr>
        </p:nvSpPr>
        <p:spPr>
          <a:xfrm>
            <a:off x="0" y="707923"/>
            <a:ext cx="9778181" cy="5334102"/>
          </a:xfrm>
        </p:spPr>
        <p:txBody>
          <a:bodyPr>
            <a:normAutofit/>
          </a:bodyPr>
          <a:lstStyle/>
          <a:p>
            <a:pPr marL="228600" algn="ctr">
              <a:lnSpc>
                <a:spcPct val="107000"/>
              </a:lnSpc>
              <a:spcAft>
                <a:spcPts val="800"/>
              </a:spcAft>
            </a:pPr>
            <a:br>
              <a:rPr lang="sr-Latn-BA"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sr-Latn-BA" sz="3200" dirty="0">
                <a:latin typeface="Times New Roman" panose="02020603050405020304" pitchFamily="18" charset="0"/>
                <a:ea typeface="Calibri" panose="020F0502020204030204" pitchFamily="34" charset="0"/>
                <a:cs typeface="Times New Roman" panose="02020603050405020304" pitchFamily="18" charset="0"/>
              </a:rPr>
              <a:t>POSEBNA ODLUKA O POKRETANJU POSTUPKA JAVNE NABAVKE</a:t>
            </a:r>
            <a:br>
              <a:rPr lang="sr-Latn-BA" sz="2000" dirty="0">
                <a:latin typeface="Times New Roman" panose="02020603050405020304" pitchFamily="18" charset="0"/>
                <a:ea typeface="Calibri" panose="020F0502020204030204" pitchFamily="34" charset="0"/>
                <a:cs typeface="Times New Roman" panose="02020603050405020304" pitchFamily="18" charset="0"/>
              </a:rPr>
            </a:br>
            <a:br>
              <a:rPr lang="sr-Latn-BA"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r-Latn-BA"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sr-Latn-BA"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Član 17. stav (3) kaže:</a:t>
            </a:r>
            <a:b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sr-Latn-BA"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„Za nabavke koje nisu predvidjene u planu nabavki ugovorni </a:t>
            </a:r>
            <a:r>
              <a:rPr lang="sr-Latn-BA"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 donosi </a:t>
            </a:r>
            <a:r>
              <a:rPr lang="sr-Latn-BA"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posebnu odluku o pokretanju postupka javne nabavke, kojom mijenja plan javnih nabavki.“</a:t>
            </a:r>
            <a:b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solidFill>
            </a:endParaRPr>
          </a:p>
        </p:txBody>
      </p:sp>
    </p:spTree>
    <p:extLst>
      <p:ext uri="{BB962C8B-B14F-4D97-AF65-F5344CB8AC3E}">
        <p14:creationId xmlns:p14="http://schemas.microsoft.com/office/powerpoint/2010/main" val="3396910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0832BC2-25B3-6AD0-A1CA-B8718EBAADD7}"/>
              </a:ext>
            </a:extLst>
          </p:cNvPr>
          <p:cNvPicPr>
            <a:picLocks noChangeAspect="1"/>
          </p:cNvPicPr>
          <p:nvPr/>
        </p:nvPicPr>
        <p:blipFill>
          <a:blip r:embed="rId2"/>
          <a:stretch>
            <a:fillRect/>
          </a:stretch>
        </p:blipFill>
        <p:spPr>
          <a:xfrm>
            <a:off x="1932040" y="0"/>
            <a:ext cx="6592528" cy="6858000"/>
          </a:xfrm>
          <a:prstGeom prst="rect">
            <a:avLst/>
          </a:prstGeom>
        </p:spPr>
      </p:pic>
    </p:spTree>
    <p:extLst>
      <p:ext uri="{BB962C8B-B14F-4D97-AF65-F5344CB8AC3E}">
        <p14:creationId xmlns:p14="http://schemas.microsoft.com/office/powerpoint/2010/main" val="2728270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7203E-0CDD-F76C-A82B-BE7E8C34D028}"/>
              </a:ext>
            </a:extLst>
          </p:cNvPr>
          <p:cNvSpPr>
            <a:spLocks noGrp="1"/>
          </p:cNvSpPr>
          <p:nvPr>
            <p:ph type="title"/>
          </p:nvPr>
        </p:nvSpPr>
        <p:spPr>
          <a:xfrm>
            <a:off x="677334" y="609600"/>
            <a:ext cx="8596668" cy="717755"/>
          </a:xfrm>
        </p:spPr>
        <p:txBody>
          <a:bodyPr>
            <a:normAutofit/>
          </a:bodyPr>
          <a:lstStyle/>
          <a:p>
            <a:pPr marL="228600" algn="ctr">
              <a:lnSpc>
                <a:spcPct val="107000"/>
              </a:lnSpc>
              <a:spcAft>
                <a:spcPts val="800"/>
              </a:spcAft>
            </a:pPr>
            <a:r>
              <a:rPr lang="sr-Latn-BA" sz="3600" b="1" dirty="0">
                <a:effectLst/>
                <a:latin typeface="Times New Roman" panose="02020603050405020304" pitchFamily="18" charset="0"/>
                <a:ea typeface="Calibri" panose="020F0502020204030204" pitchFamily="34" charset="0"/>
                <a:cs typeface="Times New Roman" panose="02020603050405020304" pitchFamily="18" charset="0"/>
              </a:rPr>
              <a:t>Vrijednosni pragovi</a:t>
            </a:r>
            <a:endParaRPr lang="en-US" dirty="0"/>
          </a:p>
        </p:txBody>
      </p:sp>
      <p:sp>
        <p:nvSpPr>
          <p:cNvPr id="3" name="Content Placeholder 2">
            <a:extLst>
              <a:ext uri="{FF2B5EF4-FFF2-40B4-BE49-F238E27FC236}">
                <a16:creationId xmlns:a16="http://schemas.microsoft.com/office/drawing/2014/main" id="{C6FFB17B-E251-1DFE-866D-8878CEDCABE1}"/>
              </a:ext>
            </a:extLst>
          </p:cNvPr>
          <p:cNvSpPr>
            <a:spLocks noGrp="1"/>
          </p:cNvSpPr>
          <p:nvPr>
            <p:ph sz="half" idx="1"/>
          </p:nvPr>
        </p:nvSpPr>
        <p:spPr>
          <a:xfrm>
            <a:off x="899652" y="1327355"/>
            <a:ext cx="7978877" cy="4714006"/>
          </a:xfrm>
        </p:spPr>
        <p:txBody>
          <a:bodyPr>
            <a:noAutofit/>
          </a:bodyPr>
          <a:lstStyle/>
          <a:p>
            <a:pPr marL="0" indent="0" algn="just">
              <a:lnSpc>
                <a:spcPct val="107000"/>
              </a:lnSpc>
              <a:spcAft>
                <a:spcPts val="800"/>
              </a:spcAft>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Zakon o javnim nabavkama  u članu 14. jasno precizira vrijednosne razrede.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07000"/>
              </a:lnSpc>
              <a:buNone/>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1. Postupke male vrijednosti: </a:t>
            </a:r>
          </a:p>
          <a:p>
            <a:pPr lvl="0" algn="just">
              <a:lnSpc>
                <a:spcPct val="107000"/>
              </a:lnSpc>
              <a:buFontTx/>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Konkurentski zahtjev </a:t>
            </a:r>
          </a:p>
          <a:p>
            <a:pPr lvl="0" algn="just">
              <a:lnSpc>
                <a:spcPct val="107000"/>
              </a:lnSpc>
              <a:buFontTx/>
              <a:buChar char="-"/>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Direktni sporazum</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07000"/>
              </a:lnSpc>
              <a:buNone/>
            </a:pPr>
            <a:r>
              <a:rPr lang="sr-Latn-BA" sz="2000" b="1" dirty="0">
                <a:effectLst/>
                <a:latin typeface="Times New Roman" panose="02020603050405020304" pitchFamily="18" charset="0"/>
                <a:ea typeface="Calibri" panose="020F0502020204030204" pitchFamily="34" charset="0"/>
                <a:cs typeface="Times New Roman" panose="02020603050405020304" pitchFamily="18" charset="0"/>
              </a:rPr>
              <a:t>2. Postupke velike vrijednosti i to:</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07000"/>
              </a:lnSpc>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Otvoreni postupka,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07000"/>
              </a:lnSpc>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Ograničeni postupak,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07000"/>
              </a:lnSpc>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Pregovarački postupak s objavom obavještenja,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07000"/>
              </a:lnSpc>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Pregovarački postupak bez objave obavještenja,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07000"/>
              </a:lnSpc>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Konkurs za izradu idejnog rješenja i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 indent="0" algn="just">
              <a:lnSpc>
                <a:spcPct val="107000"/>
              </a:lnSpc>
              <a:buNone/>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 Takmičarski dijalog.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18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CF62C8-DC73-4349-3D98-3B190E3D3A5B}"/>
              </a:ext>
            </a:extLst>
          </p:cNvPr>
          <p:cNvPicPr>
            <a:picLocks noChangeAspect="1"/>
          </p:cNvPicPr>
          <p:nvPr/>
        </p:nvPicPr>
        <p:blipFill rotWithShape="1">
          <a:blip r:embed="rId2"/>
          <a:srcRect l="27724" t="37344" r="23558" b="7924"/>
          <a:stretch/>
        </p:blipFill>
        <p:spPr bwMode="auto">
          <a:xfrm>
            <a:off x="648930" y="634181"/>
            <a:ext cx="8642554" cy="588074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14325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C7552-C189-7804-2657-6EC02C001E4F}"/>
              </a:ext>
            </a:extLst>
          </p:cNvPr>
          <p:cNvSpPr>
            <a:spLocks noGrp="1"/>
          </p:cNvSpPr>
          <p:nvPr>
            <p:ph type="title"/>
          </p:nvPr>
        </p:nvSpPr>
        <p:spPr/>
        <p:txBody>
          <a:bodyPr/>
          <a:lstStyle/>
          <a:p>
            <a:r>
              <a:rPr lang="sr-Latn-BA" sz="3600" b="1" dirty="0">
                <a:effectLst/>
                <a:latin typeface="Times New Roman" panose="02020603050405020304" pitchFamily="18" charset="0"/>
                <a:ea typeface="Calibri" panose="020F0502020204030204" pitchFamily="34" charset="0"/>
              </a:rPr>
              <a:t>Procijenjena vrijednost javne nabavke</a:t>
            </a:r>
            <a:endParaRPr lang="en-US" dirty="0"/>
          </a:p>
        </p:txBody>
      </p:sp>
      <p:sp>
        <p:nvSpPr>
          <p:cNvPr id="4" name="TextBox 3">
            <a:extLst>
              <a:ext uri="{FF2B5EF4-FFF2-40B4-BE49-F238E27FC236}">
                <a16:creationId xmlns:a16="http://schemas.microsoft.com/office/drawing/2014/main" id="{A77182D3-08C8-3F8C-F3FD-DA0AC79BD627}"/>
              </a:ext>
            </a:extLst>
          </p:cNvPr>
          <p:cNvSpPr txBox="1"/>
          <p:nvPr/>
        </p:nvSpPr>
        <p:spPr>
          <a:xfrm>
            <a:off x="551019" y="1681316"/>
            <a:ext cx="9463136" cy="2251194"/>
          </a:xfrm>
          <a:prstGeom prst="rect">
            <a:avLst/>
          </a:prstGeom>
          <a:noFill/>
        </p:spPr>
        <p:txBody>
          <a:bodyPr wrap="square">
            <a:spAutoFit/>
          </a:bodyPr>
          <a:lstStyle/>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Kod pokretanja postupka javne nabvke i prije određivanja procijenjene vrijednosti javne nabavke potrebno je da se provede prethodna provjera tržišta. Ona nam u velikoj mjeri pomaže da odredimo procijenjenu vrijednost javne nabavke. </a:t>
            </a:r>
          </a:p>
          <a:p>
            <a:pPr marL="228600">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r-Latn-BA" sz="2000" dirty="0">
                <a:effectLst/>
                <a:latin typeface="Times New Roman" panose="02020603050405020304" pitchFamily="18" charset="0"/>
                <a:ea typeface="Calibri" panose="020F0502020204030204" pitchFamily="34" charset="0"/>
                <a:cs typeface="Times New Roman" panose="02020603050405020304" pitchFamily="18" charset="0"/>
              </a:rPr>
              <a:t>Procijenjena vrijednost javne nabavke se odnosi na ukupan iznos bez poreza na dodatnu vrijednost (PDV).</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14561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1533</TotalTime>
  <Words>2243</Words>
  <Application>Microsoft Office PowerPoint</Application>
  <PresentationFormat>Widescreen</PresentationFormat>
  <Paragraphs>181</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Times New Roman</vt:lpstr>
      <vt:lpstr>Trebuchet MS</vt:lpstr>
      <vt:lpstr>Wingdings 3</vt:lpstr>
      <vt:lpstr>Facet</vt:lpstr>
      <vt:lpstr> Uslovi za pokretanje postupka javne nabavke</vt:lpstr>
      <vt:lpstr>Odluka o pokretanju postupka javne nabavke   </vt:lpstr>
      <vt:lpstr>PowerPoint Presentation</vt:lpstr>
      <vt:lpstr>PowerPoint Presentation</vt:lpstr>
      <vt:lpstr> POSEBNA ODLUKA O POKRETANJU POSTUPKA JAVNE NABAVKE    Član 17. stav (3) kaže: „Za nabavke koje nisu predvidjene u planu nabavki ugovorni organ donosi posebnu odluku o pokretanju postupka javne nabavke, kojom mijenja plan javnih nabavki.“ </vt:lpstr>
      <vt:lpstr>PowerPoint Presentation</vt:lpstr>
      <vt:lpstr>Vrijednosni pragovi</vt:lpstr>
      <vt:lpstr>PowerPoint Presentation</vt:lpstr>
      <vt:lpstr>Procijenjena vrijednost javne nabavke</vt:lpstr>
      <vt:lpstr>PowerPoint Presentation</vt:lpstr>
      <vt:lpstr>PowerPoint Presentation</vt:lpstr>
      <vt:lpstr>PowerPoint Presentation</vt:lpstr>
      <vt:lpstr>PowerPoint Presentation</vt:lpstr>
      <vt:lpstr>PowerPoint Presentation</vt:lpstr>
      <vt:lpstr>PowerPoint Presentation</vt:lpstr>
      <vt:lpstr>Obavještenja u postupku javne nabavke </vt:lpstr>
      <vt:lpstr>Član  6. stav (4) „Uputstva o uslovima i načinu objavljivanja obavještenja i dostavljanja izvještaja o postupcima javnih nabavki na Portalu javnih nabavki, broj: 02-02-2-806-17/22   od 05.12.2022. godine.    </vt:lpstr>
      <vt:lpstr>Član  11. stav (2) „Uputstva o uslovima i načinu objavljivanja obavještenja i dostavljanja izvještaja o postupcima javnih nabavki na Portalu javnih nabavki, broj: 02-02-2-806-17/22   od 05.12.2022. godine. </vt:lpstr>
      <vt:lpstr>Obavještenja u postupku javne nabavke</vt:lpstr>
      <vt:lpstr>Obavještenja u postupku javne nabavke  </vt:lpstr>
      <vt:lpstr>Rokovi u postupku javne nabavke </vt:lpstr>
      <vt:lpstr>PowerPoint Presentation</vt:lpstr>
      <vt:lpstr>PowerPoint Presentation</vt:lpstr>
      <vt:lpstr>PowerPoint Presentation</vt:lpstr>
      <vt:lpstr>PowerPoint Presentation</vt:lpstr>
      <vt:lpstr>PowerPoint Presentation</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Uslovi za pokretanje postupka javne nabavke</dc:title>
  <dc:creator>Branka Seferović</dc:creator>
  <cp:lastModifiedBy>Branka Seferović</cp:lastModifiedBy>
  <cp:revision>18</cp:revision>
  <cp:lastPrinted>2024-04-21T17:37:26Z</cp:lastPrinted>
  <dcterms:created xsi:type="dcterms:W3CDTF">2024-04-20T20:37:17Z</dcterms:created>
  <dcterms:modified xsi:type="dcterms:W3CDTF">2024-04-22T20:03:58Z</dcterms:modified>
</cp:coreProperties>
</file>