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90" r:id="rId31"/>
    <p:sldId id="292" r:id="rId32"/>
    <p:sldId id="289" r:id="rId33"/>
    <p:sldId id="291" r:id="rId34"/>
    <p:sldId id="284" r:id="rId35"/>
    <p:sldId id="285" r:id="rId36"/>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Codec Pro ExtraBold" panose="020B0604020202020204" charset="0"/>
      <p:regular r:id="rId41"/>
    </p:embeddedFont>
    <p:embeddedFont>
      <p:font typeface="Codec Pro ExtraBold Bold" panose="020B0604020202020204" charset="0"/>
      <p:regular r:id="rId42"/>
    </p:embeddedFont>
    <p:embeddedFont>
      <p:font typeface="Montserrat Light" panose="00000400000000000000" pitchFamily="2" charset="0"/>
      <p:regular r:id="rId43"/>
      <p:italic r:id="rId44"/>
    </p:embeddedFont>
    <p:embeddedFont>
      <p:font typeface="Open Sans Bold" panose="020B0604020202020204" charset="0"/>
      <p:regular r:id="rId45"/>
    </p:embeddedFont>
    <p:embeddedFont>
      <p:font typeface="Open Sauce" panose="020B0604020202020204" charset="0"/>
      <p:regular r:id="rId46"/>
    </p:embeddedFont>
    <p:embeddedFont>
      <p:font typeface="Open Sauce Bold" panose="020B0604020202020204" charset="0"/>
      <p:regular r:id="rId47"/>
    </p:embeddedFont>
    <p:embeddedFont>
      <p:font typeface="Open Sauce Italics"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088A7-7FD1-4F5C-A1CC-C23A2DC18A03}" v="6" dt="2023-11-07T17:20:43.025"/>
  </p1510:revLst>
</p1510:revInfo>
</file>

<file path=ppt/tableStyles.xml><?xml version="1.0" encoding="utf-8"?>
<a:tblStyleLst xmlns:a="http://schemas.openxmlformats.org/drawingml/2006/main" def="{5C22544A-7EE6-4342-B048-85BDC9FD1C3A}">
  <a:tblStyle styleId="{5C22544A-7EE6-4342-B048-85BDC9FD1C3A}" styleName="Srednji stil 2 - naglašeno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a Isić | FSA BH" userId="bbf954b7-0095-4c05-825d-0dfdd89dffbf" providerId="ADAL" clId="{284088A7-7FD1-4F5C-A1CC-C23A2DC18A03}"/>
    <pc:docChg chg="undo custSel addSld delSld modSld">
      <pc:chgData name="Amela Isić | FSA BH" userId="bbf954b7-0095-4c05-825d-0dfdd89dffbf" providerId="ADAL" clId="{284088A7-7FD1-4F5C-A1CC-C23A2DC18A03}" dt="2023-11-08T09:37:23.701" v="568" actId="20577"/>
      <pc:docMkLst>
        <pc:docMk/>
      </pc:docMkLst>
      <pc:sldChg chg="modSp mod">
        <pc:chgData name="Amela Isić | FSA BH" userId="bbf954b7-0095-4c05-825d-0dfdd89dffbf" providerId="ADAL" clId="{284088A7-7FD1-4F5C-A1CC-C23A2DC18A03}" dt="2023-11-08T09:35:37.557" v="553" actId="6549"/>
        <pc:sldMkLst>
          <pc:docMk/>
          <pc:sldMk cId="0" sldId="277"/>
        </pc:sldMkLst>
        <pc:spChg chg="mod">
          <ac:chgData name="Amela Isić | FSA BH" userId="bbf954b7-0095-4c05-825d-0dfdd89dffbf" providerId="ADAL" clId="{284088A7-7FD1-4F5C-A1CC-C23A2DC18A03}" dt="2023-11-08T09:35:37.557" v="553" actId="6549"/>
          <ac:spMkLst>
            <pc:docMk/>
            <pc:sldMk cId="0" sldId="277"/>
            <ac:spMk id="4" creationId="{00000000-0000-0000-0000-000000000000}"/>
          </ac:spMkLst>
        </pc:spChg>
      </pc:sldChg>
      <pc:sldChg chg="new del">
        <pc:chgData name="Amela Isić | FSA BH" userId="bbf954b7-0095-4c05-825d-0dfdd89dffbf" providerId="ADAL" clId="{284088A7-7FD1-4F5C-A1CC-C23A2DC18A03}" dt="2023-11-07T16:38:47.209" v="9" actId="2696"/>
        <pc:sldMkLst>
          <pc:docMk/>
          <pc:sldMk cId="187978598" sldId="286"/>
        </pc:sldMkLst>
      </pc:sldChg>
      <pc:sldChg chg="new del">
        <pc:chgData name="Amela Isić | FSA BH" userId="bbf954b7-0095-4c05-825d-0dfdd89dffbf" providerId="ADAL" clId="{284088A7-7FD1-4F5C-A1CC-C23A2DC18A03}" dt="2023-11-07T16:37:17.355" v="2" actId="2696"/>
        <pc:sldMkLst>
          <pc:docMk/>
          <pc:sldMk cId="2236377473" sldId="286"/>
        </pc:sldMkLst>
      </pc:sldChg>
      <pc:sldChg chg="addSp delSp modSp add mod setBg">
        <pc:chgData name="Amela Isić | FSA BH" userId="bbf954b7-0095-4c05-825d-0dfdd89dffbf" providerId="ADAL" clId="{284088A7-7FD1-4F5C-A1CC-C23A2DC18A03}" dt="2023-11-07T17:14:45.072" v="176" actId="20577"/>
        <pc:sldMkLst>
          <pc:docMk/>
          <pc:sldMk cId="679940329" sldId="287"/>
        </pc:sldMkLst>
        <pc:spChg chg="mod">
          <ac:chgData name="Amela Isić | FSA BH" userId="bbf954b7-0095-4c05-825d-0dfdd89dffbf" providerId="ADAL" clId="{284088A7-7FD1-4F5C-A1CC-C23A2DC18A03}" dt="2023-11-07T17:03:46.867" v="81" actId="20577"/>
          <ac:spMkLst>
            <pc:docMk/>
            <pc:sldMk cId="679940329" sldId="287"/>
            <ac:spMk id="2" creationId="{00000000-0000-0000-0000-000000000000}"/>
          </ac:spMkLst>
        </pc:spChg>
        <pc:spChg chg="del mod">
          <ac:chgData name="Amela Isić | FSA BH" userId="bbf954b7-0095-4c05-825d-0dfdd89dffbf" providerId="ADAL" clId="{284088A7-7FD1-4F5C-A1CC-C23A2DC18A03}" dt="2023-11-07T16:49:25.743" v="12"/>
          <ac:spMkLst>
            <pc:docMk/>
            <pc:sldMk cId="679940329" sldId="287"/>
            <ac:spMk id="3" creationId="{00000000-0000-0000-0000-000000000000}"/>
          </ac:spMkLst>
        </pc:spChg>
        <pc:spChg chg="add mod">
          <ac:chgData name="Amela Isić | FSA BH" userId="bbf954b7-0095-4c05-825d-0dfdd89dffbf" providerId="ADAL" clId="{284088A7-7FD1-4F5C-A1CC-C23A2DC18A03}" dt="2023-11-07T17:14:45.072" v="176" actId="20577"/>
          <ac:spMkLst>
            <pc:docMk/>
            <pc:sldMk cId="679940329" sldId="287"/>
            <ac:spMk id="6" creationId="{E5F9C862-09DF-5CFD-A975-E4F3D78D1FC9}"/>
          </ac:spMkLst>
        </pc:spChg>
      </pc:sldChg>
      <pc:sldChg chg="delSp modSp add del mod">
        <pc:chgData name="Amela Isić | FSA BH" userId="bbf954b7-0095-4c05-825d-0dfdd89dffbf" providerId="ADAL" clId="{284088A7-7FD1-4F5C-A1CC-C23A2DC18A03}" dt="2023-11-07T16:38:07.386" v="6" actId="2696"/>
        <pc:sldMkLst>
          <pc:docMk/>
          <pc:sldMk cId="1244595967" sldId="287"/>
        </pc:sldMkLst>
        <pc:spChg chg="del mod">
          <ac:chgData name="Amela Isić | FSA BH" userId="bbf954b7-0095-4c05-825d-0dfdd89dffbf" providerId="ADAL" clId="{284088A7-7FD1-4F5C-A1CC-C23A2DC18A03}" dt="2023-11-07T16:37:34.955" v="5"/>
          <ac:spMkLst>
            <pc:docMk/>
            <pc:sldMk cId="1244595967" sldId="287"/>
            <ac:spMk id="3" creationId="{00000000-0000-0000-0000-000000000000}"/>
          </ac:spMkLst>
        </pc:spChg>
      </pc:sldChg>
      <pc:sldChg chg="new del">
        <pc:chgData name="Amela Isić | FSA BH" userId="bbf954b7-0095-4c05-825d-0dfdd89dffbf" providerId="ADAL" clId="{284088A7-7FD1-4F5C-A1CC-C23A2DC18A03}" dt="2023-11-07T17:08:14.557" v="101" actId="2696"/>
        <pc:sldMkLst>
          <pc:docMk/>
          <pc:sldMk cId="977190537" sldId="288"/>
        </pc:sldMkLst>
      </pc:sldChg>
      <pc:sldChg chg="add del">
        <pc:chgData name="Amela Isić | FSA BH" userId="bbf954b7-0095-4c05-825d-0dfdd89dffbf" providerId="ADAL" clId="{284088A7-7FD1-4F5C-A1CC-C23A2DC18A03}" dt="2023-11-07T17:07:40.397" v="99" actId="2696"/>
        <pc:sldMkLst>
          <pc:docMk/>
          <pc:sldMk cId="2008840143" sldId="289"/>
        </pc:sldMkLst>
      </pc:sldChg>
      <pc:sldChg chg="modSp add mod">
        <pc:chgData name="Amela Isić | FSA BH" userId="bbf954b7-0095-4c05-825d-0dfdd89dffbf" providerId="ADAL" clId="{284088A7-7FD1-4F5C-A1CC-C23A2DC18A03}" dt="2023-11-08T09:37:23.701" v="568" actId="20577"/>
        <pc:sldMkLst>
          <pc:docMk/>
          <pc:sldMk cId="2700767545" sldId="289"/>
        </pc:sldMkLst>
        <pc:spChg chg="mod">
          <ac:chgData name="Amela Isić | FSA BH" userId="bbf954b7-0095-4c05-825d-0dfdd89dffbf" providerId="ADAL" clId="{284088A7-7FD1-4F5C-A1CC-C23A2DC18A03}" dt="2023-11-08T09:37:23.701" v="568" actId="20577"/>
          <ac:spMkLst>
            <pc:docMk/>
            <pc:sldMk cId="2700767545" sldId="289"/>
            <ac:spMk id="4" creationId="{00000000-0000-0000-0000-000000000000}"/>
          </ac:spMkLst>
        </pc:spChg>
      </pc:sldChg>
      <pc:sldChg chg="modSp add mod">
        <pc:chgData name="Amela Isić | FSA BH" userId="bbf954b7-0095-4c05-825d-0dfdd89dffbf" providerId="ADAL" clId="{284088A7-7FD1-4F5C-A1CC-C23A2DC18A03}" dt="2023-11-07T17:13:58.650" v="151" actId="20577"/>
        <pc:sldMkLst>
          <pc:docMk/>
          <pc:sldMk cId="3455323043" sldId="290"/>
        </pc:sldMkLst>
        <pc:spChg chg="mod">
          <ac:chgData name="Amela Isić | FSA BH" userId="bbf954b7-0095-4c05-825d-0dfdd89dffbf" providerId="ADAL" clId="{284088A7-7FD1-4F5C-A1CC-C23A2DC18A03}" dt="2023-11-07T17:13:58.650" v="151" actId="20577"/>
          <ac:spMkLst>
            <pc:docMk/>
            <pc:sldMk cId="3455323043" sldId="290"/>
            <ac:spMk id="6" creationId="{E5F9C862-09DF-5CFD-A975-E4F3D78D1FC9}"/>
          </ac:spMkLst>
        </pc:spChg>
      </pc:sldChg>
      <pc:sldChg chg="addSp delSp modSp add mod">
        <pc:chgData name="Amela Isić | FSA BH" userId="bbf954b7-0095-4c05-825d-0dfdd89dffbf" providerId="ADAL" clId="{284088A7-7FD1-4F5C-A1CC-C23A2DC18A03}" dt="2023-11-07T17:26:16.242" v="512" actId="2062"/>
        <pc:sldMkLst>
          <pc:docMk/>
          <pc:sldMk cId="3698380682" sldId="291"/>
        </pc:sldMkLst>
        <pc:spChg chg="mod">
          <ac:chgData name="Amela Isić | FSA BH" userId="bbf954b7-0095-4c05-825d-0dfdd89dffbf" providerId="ADAL" clId="{284088A7-7FD1-4F5C-A1CC-C23A2DC18A03}" dt="2023-11-07T17:18:32.710" v="467" actId="6549"/>
          <ac:spMkLst>
            <pc:docMk/>
            <pc:sldMk cId="3698380682" sldId="291"/>
            <ac:spMk id="4" creationId="{00000000-0000-0000-0000-000000000000}"/>
          </ac:spMkLst>
        </pc:spChg>
        <pc:graphicFrameChg chg="add del mod modGraphic">
          <ac:chgData name="Amela Isić | FSA BH" userId="bbf954b7-0095-4c05-825d-0dfdd89dffbf" providerId="ADAL" clId="{284088A7-7FD1-4F5C-A1CC-C23A2DC18A03}" dt="2023-11-07T17:17:46.573" v="186"/>
          <ac:graphicFrameMkLst>
            <pc:docMk/>
            <pc:sldMk cId="3698380682" sldId="291"/>
            <ac:graphicFrameMk id="6" creationId="{A6C2E592-1930-066B-8FE6-3A0380087600}"/>
          </ac:graphicFrameMkLst>
        </pc:graphicFrameChg>
        <pc:graphicFrameChg chg="add mod modGraphic">
          <ac:chgData name="Amela Isić | FSA BH" userId="bbf954b7-0095-4c05-825d-0dfdd89dffbf" providerId="ADAL" clId="{284088A7-7FD1-4F5C-A1CC-C23A2DC18A03}" dt="2023-11-07T17:26:16.242" v="512" actId="2062"/>
          <ac:graphicFrameMkLst>
            <pc:docMk/>
            <pc:sldMk cId="3698380682" sldId="291"/>
            <ac:graphicFrameMk id="7" creationId="{2C8F99B5-024F-DDBB-B73C-B7C68D7D63A1}"/>
          </ac:graphicFrameMkLst>
        </pc:graphicFrameChg>
      </pc:sldChg>
      <pc:sldChg chg="modSp add mod">
        <pc:chgData name="Amela Isić | FSA BH" userId="bbf954b7-0095-4c05-825d-0dfdd89dffbf" providerId="ADAL" clId="{284088A7-7FD1-4F5C-A1CC-C23A2DC18A03}" dt="2023-11-07T17:29:19.259" v="526" actId="20577"/>
        <pc:sldMkLst>
          <pc:docMk/>
          <pc:sldMk cId="4143764251" sldId="292"/>
        </pc:sldMkLst>
        <pc:spChg chg="mod">
          <ac:chgData name="Amela Isić | FSA BH" userId="bbf954b7-0095-4c05-825d-0dfdd89dffbf" providerId="ADAL" clId="{284088A7-7FD1-4F5C-A1CC-C23A2DC18A03}" dt="2023-11-07T17:29:19.259" v="526" actId="20577"/>
          <ac:spMkLst>
            <pc:docMk/>
            <pc:sldMk cId="4143764251" sldId="292"/>
            <ac:spMk id="6" creationId="{E5F9C862-09DF-5CFD-A975-E4F3D78D1FC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543050" y="-558218"/>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bs-Latn-BA"/>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227773" y="4163622"/>
            <a:ext cx="110236" cy="2818996"/>
            <a:chOff x="0" y="0"/>
            <a:chExt cx="26312" cy="672855"/>
          </a:xfrm>
        </p:grpSpPr>
        <p:sp>
          <p:nvSpPr>
            <p:cNvPr id="6" name="Freeform 6"/>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bs-Latn-BA"/>
            </a:p>
          </p:txBody>
        </p:sp>
        <p:sp>
          <p:nvSpPr>
            <p:cNvPr id="7" name="TextBox 7"/>
            <p:cNvSpPr txBox="1"/>
            <p:nvPr/>
          </p:nvSpPr>
          <p:spPr>
            <a:xfrm>
              <a:off x="0" y="-19050"/>
              <a:ext cx="26312" cy="691905"/>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8555713" y="9393068"/>
            <a:ext cx="3459096" cy="569486"/>
            <a:chOff x="0" y="0"/>
            <a:chExt cx="825638" cy="135928"/>
          </a:xfrm>
        </p:grpSpPr>
        <p:sp>
          <p:nvSpPr>
            <p:cNvPr id="9" name="Freeform 9"/>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1C5739"/>
            </a:solidFill>
          </p:spPr>
          <p:txBody>
            <a:bodyPr/>
            <a:lstStyle/>
            <a:p>
              <a:endParaRPr lang="bs-Latn-BA"/>
            </a:p>
          </p:txBody>
        </p:sp>
        <p:sp>
          <p:nvSpPr>
            <p:cNvPr id="10" name="TextBox 10"/>
            <p:cNvSpPr txBox="1"/>
            <p:nvPr/>
          </p:nvSpPr>
          <p:spPr>
            <a:xfrm>
              <a:off x="0" y="-19050"/>
              <a:ext cx="825638" cy="154978"/>
            </a:xfrm>
            <a:prstGeom prst="rect">
              <a:avLst/>
            </a:prstGeom>
          </p:spPr>
          <p:txBody>
            <a:bodyPr lIns="56055" tIns="56055" rIns="56055" bIns="56055" rtlCol="0" anchor="ctr"/>
            <a:lstStyle/>
            <a:p>
              <a:pPr algn="ctr">
                <a:lnSpc>
                  <a:spcPts val="3120"/>
                </a:lnSpc>
              </a:pPr>
              <a:r>
                <a:rPr lang="en-US" sz="2400">
                  <a:solidFill>
                    <a:srgbClr val="FFFFFF"/>
                  </a:solidFill>
                  <a:latin typeface="Montserrat Light"/>
                </a:rPr>
                <a:t>Novembar 2023</a:t>
              </a:r>
            </a:p>
          </p:txBody>
        </p:sp>
      </p:grpSp>
      <p:sp>
        <p:nvSpPr>
          <p:cNvPr id="11" name="Freeform 11"/>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bs-Latn-BA"/>
          </a:p>
        </p:txBody>
      </p:sp>
      <p:sp>
        <p:nvSpPr>
          <p:cNvPr id="13" name="TextBox 13"/>
          <p:cNvSpPr txBox="1"/>
          <p:nvPr/>
        </p:nvSpPr>
        <p:spPr>
          <a:xfrm>
            <a:off x="3559048" y="7304290"/>
            <a:ext cx="13452427" cy="1507754"/>
          </a:xfrm>
          <a:prstGeom prst="rect">
            <a:avLst/>
          </a:prstGeom>
        </p:spPr>
        <p:txBody>
          <a:bodyPr lIns="0" tIns="0" rIns="0" bIns="0" rtlCol="0" anchor="t">
            <a:spAutoFit/>
          </a:bodyPr>
          <a:lstStyle/>
          <a:p>
            <a:pPr algn="ctr">
              <a:lnSpc>
                <a:spcPts val="4045"/>
              </a:lnSpc>
            </a:pPr>
            <a:r>
              <a:rPr lang="en-US" sz="2889" spc="144">
                <a:solidFill>
                  <a:srgbClr val="1C5739"/>
                </a:solidFill>
                <a:latin typeface="Open Sauce Bold"/>
              </a:rPr>
              <a:t>Amela Isić</a:t>
            </a:r>
            <a:r>
              <a:rPr lang="en-US" sz="2889" spc="144">
                <a:solidFill>
                  <a:srgbClr val="1C5739"/>
                </a:solidFill>
                <a:latin typeface="Open Sauce"/>
              </a:rPr>
              <a:t>, dipl. pravnik</a:t>
            </a:r>
          </a:p>
          <a:p>
            <a:pPr>
              <a:lnSpc>
                <a:spcPts val="4045"/>
              </a:lnSpc>
            </a:pPr>
            <a:r>
              <a:rPr lang="en-US" sz="2889" spc="144">
                <a:solidFill>
                  <a:srgbClr val="1C5739"/>
                </a:solidFill>
                <a:latin typeface="Open Sauce"/>
              </a:rPr>
              <a:t>Ovlašteni predavač Agencije za javne nabavke Bosne i Hercegovine                    </a:t>
            </a:r>
          </a:p>
          <a:p>
            <a:pPr algn="ctr">
              <a:lnSpc>
                <a:spcPts val="4045"/>
              </a:lnSpc>
            </a:pPr>
            <a:endParaRPr lang="en-US" sz="2889" spc="144">
              <a:solidFill>
                <a:srgbClr val="1C5739"/>
              </a:solidFill>
              <a:latin typeface="Open Sauce"/>
            </a:endParaRPr>
          </a:p>
        </p:txBody>
      </p:sp>
      <p:sp>
        <p:nvSpPr>
          <p:cNvPr id="14" name="TextBox 14"/>
          <p:cNvSpPr txBox="1"/>
          <p:nvPr/>
        </p:nvSpPr>
        <p:spPr>
          <a:xfrm>
            <a:off x="2617660" y="2259883"/>
            <a:ext cx="14641640" cy="2129791"/>
          </a:xfrm>
          <a:prstGeom prst="rect">
            <a:avLst/>
          </a:prstGeom>
        </p:spPr>
        <p:txBody>
          <a:bodyPr lIns="0" tIns="0" rIns="0" bIns="0" rtlCol="0" anchor="t">
            <a:spAutoFit/>
          </a:bodyPr>
          <a:lstStyle/>
          <a:p>
            <a:pPr algn="ctr">
              <a:lnSpc>
                <a:spcPts val="7680"/>
              </a:lnSpc>
            </a:pPr>
            <a:r>
              <a:rPr lang="en-US" sz="8000">
                <a:solidFill>
                  <a:srgbClr val="1C5739"/>
                </a:solidFill>
                <a:latin typeface="Codec Pro ExtraBold"/>
              </a:rPr>
              <a:t>OBUKA SLUŽBENIKA ZA JAVNE NABAVKE</a:t>
            </a:r>
          </a:p>
        </p:txBody>
      </p:sp>
      <p:sp>
        <p:nvSpPr>
          <p:cNvPr id="15" name="TextBox 15"/>
          <p:cNvSpPr txBox="1"/>
          <p:nvPr/>
        </p:nvSpPr>
        <p:spPr>
          <a:xfrm>
            <a:off x="3124610" y="4733831"/>
            <a:ext cx="14321302" cy="1368425"/>
          </a:xfrm>
          <a:prstGeom prst="rect">
            <a:avLst/>
          </a:prstGeom>
        </p:spPr>
        <p:txBody>
          <a:bodyPr lIns="0" tIns="0" rIns="0" bIns="0" rtlCol="0" anchor="t">
            <a:spAutoFit/>
          </a:bodyPr>
          <a:lstStyle/>
          <a:p>
            <a:pPr algn="ctr">
              <a:lnSpc>
                <a:spcPts val="5199"/>
              </a:lnSpc>
              <a:spcBef>
                <a:spcPct val="0"/>
              </a:spcBef>
            </a:pPr>
            <a:r>
              <a:rPr lang="en-US" sz="3999">
                <a:solidFill>
                  <a:srgbClr val="1C5739"/>
                </a:solidFill>
                <a:latin typeface="Codec Pro ExtraBold"/>
              </a:rPr>
              <a:t>Priprema tenderske dokumentacije </a:t>
            </a:r>
          </a:p>
          <a:p>
            <a:pPr algn="ctr">
              <a:lnSpc>
                <a:spcPts val="5199"/>
              </a:lnSpc>
              <a:spcBef>
                <a:spcPct val="0"/>
              </a:spcBef>
            </a:pPr>
            <a:r>
              <a:rPr lang="en-US" sz="3999">
                <a:solidFill>
                  <a:srgbClr val="1C5739"/>
                </a:solidFill>
                <a:latin typeface="Codec Pro ExtraBold"/>
              </a:rPr>
              <a:t>(uslovi za kvalifikaciju i tehnička specifikacija)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2822510" y="3372802"/>
            <a:ext cx="13855959" cy="3903345"/>
          </a:xfrm>
          <a:prstGeom prst="rect">
            <a:avLst/>
          </a:prstGeom>
        </p:spPr>
        <p:txBody>
          <a:bodyPr lIns="0" tIns="0" rIns="0" bIns="0" rtlCol="0" anchor="t">
            <a:spAutoFit/>
          </a:bodyPr>
          <a:lstStyle/>
          <a:p>
            <a:pPr marL="518158" lvl="1" indent="-259079">
              <a:lnSpc>
                <a:spcPts val="3119"/>
              </a:lnSpc>
              <a:buFont typeface="Arial"/>
              <a:buChar char="•"/>
            </a:pPr>
            <a:r>
              <a:rPr lang="en-US" sz="2399">
                <a:solidFill>
                  <a:srgbClr val="000000"/>
                </a:solidFill>
                <a:latin typeface="Open Sauce"/>
              </a:rPr>
              <a:t>Lična sposobnost (član 45. Zakona)</a:t>
            </a:r>
          </a:p>
          <a:p>
            <a:pPr>
              <a:lnSpc>
                <a:spcPts val="3119"/>
              </a:lnSpc>
            </a:pPr>
            <a:endParaRPr lang="en-US" sz="2399">
              <a:solidFill>
                <a:srgbClr val="000000"/>
              </a:solidFill>
              <a:latin typeface="Open Sauce"/>
            </a:endParaRPr>
          </a:p>
          <a:p>
            <a:pPr marL="518158" lvl="1" indent="-259079">
              <a:lnSpc>
                <a:spcPts val="3119"/>
              </a:lnSpc>
              <a:buFont typeface="Arial"/>
              <a:buChar char="•"/>
            </a:pPr>
            <a:r>
              <a:rPr lang="en-US" sz="2399">
                <a:solidFill>
                  <a:srgbClr val="000000"/>
                </a:solidFill>
                <a:latin typeface="Open Sauce"/>
              </a:rPr>
              <a:t>Sposobnost za obavljanje profesionalne djelatnosti (član 46. Zakona)</a:t>
            </a:r>
          </a:p>
          <a:p>
            <a:pPr>
              <a:lnSpc>
                <a:spcPts val="3119"/>
              </a:lnSpc>
            </a:pPr>
            <a:endParaRPr lang="en-US" sz="2399">
              <a:solidFill>
                <a:srgbClr val="000000"/>
              </a:solidFill>
              <a:latin typeface="Open Sauce"/>
            </a:endParaRPr>
          </a:p>
          <a:p>
            <a:pPr marL="518158" lvl="1" indent="-259079">
              <a:lnSpc>
                <a:spcPts val="3119"/>
              </a:lnSpc>
              <a:buFont typeface="Arial"/>
              <a:buChar char="•"/>
            </a:pPr>
            <a:r>
              <a:rPr lang="en-US" sz="2399">
                <a:solidFill>
                  <a:srgbClr val="000000"/>
                </a:solidFill>
                <a:latin typeface="Open Sauce"/>
              </a:rPr>
              <a:t>Ekonomska i finansijska sposobnost (član 47. Zakona)</a:t>
            </a:r>
          </a:p>
          <a:p>
            <a:pPr>
              <a:lnSpc>
                <a:spcPts val="3119"/>
              </a:lnSpc>
            </a:pPr>
            <a:endParaRPr lang="en-US" sz="2399">
              <a:solidFill>
                <a:srgbClr val="000000"/>
              </a:solidFill>
              <a:latin typeface="Open Sauce"/>
            </a:endParaRPr>
          </a:p>
          <a:p>
            <a:pPr marL="518158" lvl="1" indent="-259079">
              <a:lnSpc>
                <a:spcPts val="3119"/>
              </a:lnSpc>
              <a:buFont typeface="Arial"/>
              <a:buChar char="•"/>
            </a:pPr>
            <a:r>
              <a:rPr lang="en-US" sz="2399">
                <a:solidFill>
                  <a:srgbClr val="000000"/>
                </a:solidFill>
                <a:latin typeface="Open Sauce"/>
              </a:rPr>
              <a:t>Tehnička i profesionalna sposobnost (član 48. do 51. Zakona/ član 49 Zakona – robe/ član 50. Zakona – usluge/ član 51. Zakona - radovi)</a:t>
            </a:r>
          </a:p>
          <a:p>
            <a:pPr>
              <a:lnSpc>
                <a:spcPts val="3119"/>
              </a:lnSpc>
            </a:pPr>
            <a:endParaRPr lang="en-US" sz="2399">
              <a:solidFill>
                <a:srgbClr val="000000"/>
              </a:solidFill>
              <a:latin typeface="Open Sauce"/>
            </a:endParaRPr>
          </a:p>
          <a:p>
            <a:pPr algn="l">
              <a:lnSpc>
                <a:spcPts val="3119"/>
              </a:lnSpc>
              <a:spcBef>
                <a:spcPct val="0"/>
              </a:spcBef>
            </a:pPr>
            <a:endParaRPr lang="en-US" sz="2399">
              <a:solidFill>
                <a:srgbClr val="000000"/>
              </a:solidFill>
              <a:latin typeface="Open Sauce"/>
            </a:endParaRPr>
          </a:p>
        </p:txBody>
      </p:sp>
      <p:sp>
        <p:nvSpPr>
          <p:cNvPr id="3" name="TextBox 3"/>
          <p:cNvSpPr txBox="1"/>
          <p:nvPr/>
        </p:nvSpPr>
        <p:spPr>
          <a:xfrm>
            <a:off x="4811919" y="756797"/>
            <a:ext cx="8337590"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USLOVI ZA KVALIFIKACIJU</a:t>
            </a: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2814408" y="756797"/>
            <a:ext cx="12332614"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LIČNA SPOSOBNOST (član 45. Zakona)</a:t>
            </a:r>
          </a:p>
        </p:txBody>
      </p:sp>
      <p:sp>
        <p:nvSpPr>
          <p:cNvPr id="3" name="TextBox 3"/>
          <p:cNvSpPr txBox="1"/>
          <p:nvPr/>
        </p:nvSpPr>
        <p:spPr>
          <a:xfrm>
            <a:off x="2446953" y="3701104"/>
            <a:ext cx="14812347" cy="5389246"/>
          </a:xfrm>
          <a:prstGeom prst="rect">
            <a:avLst/>
          </a:prstGeom>
        </p:spPr>
        <p:txBody>
          <a:bodyPr lIns="0" tIns="0" rIns="0" bIns="0" rtlCol="0" anchor="t">
            <a:spAutoFit/>
          </a:bodyPr>
          <a:lstStyle/>
          <a:p>
            <a:pPr marL="518158" lvl="1" indent="-259079">
              <a:lnSpc>
                <a:spcPts val="4319"/>
              </a:lnSpc>
              <a:buFont typeface="Arial"/>
              <a:buChar char="•"/>
            </a:pPr>
            <a:r>
              <a:rPr lang="en-US" sz="2399">
                <a:solidFill>
                  <a:srgbClr val="000000"/>
                </a:solidFill>
                <a:latin typeface="Open Sauce"/>
              </a:rPr>
              <a:t>Da nije osuđen pravosnažnom presudom za krivična djela organizovanog kriminala, korupciju, prevaru ili pranje novca </a:t>
            </a:r>
          </a:p>
          <a:p>
            <a:pPr marL="518158" lvl="1" indent="-259079">
              <a:lnSpc>
                <a:spcPts val="4319"/>
              </a:lnSpc>
              <a:buFont typeface="Arial"/>
              <a:buChar char="•"/>
            </a:pPr>
            <a:r>
              <a:rPr lang="en-US" sz="2399">
                <a:solidFill>
                  <a:srgbClr val="000000"/>
                </a:solidFill>
                <a:latin typeface="Open Sauce"/>
              </a:rPr>
              <a:t>Da nije pod stečajem ili nije predmet stečajnog postupka, ili je predmet postupka likvidacije</a:t>
            </a:r>
          </a:p>
          <a:p>
            <a:pPr marL="518158" lvl="1" indent="-259079">
              <a:lnSpc>
                <a:spcPts val="4319"/>
              </a:lnSpc>
              <a:buFont typeface="Arial"/>
              <a:buChar char="•"/>
            </a:pPr>
            <a:r>
              <a:rPr lang="en-US" sz="2399">
                <a:solidFill>
                  <a:srgbClr val="000000"/>
                </a:solidFill>
                <a:latin typeface="Open Sauce"/>
              </a:rPr>
              <a:t>Da je ispunio obaveze u vezi sa plaćanjem penzijskog i invalidskog osiguranja i zdravstvenog osiguranja</a:t>
            </a:r>
          </a:p>
          <a:p>
            <a:pPr marL="518158" lvl="1" indent="-259079">
              <a:lnSpc>
                <a:spcPts val="4319"/>
              </a:lnSpc>
              <a:buFont typeface="Arial"/>
              <a:buChar char="•"/>
            </a:pPr>
            <a:r>
              <a:rPr lang="en-US" sz="2399">
                <a:solidFill>
                  <a:srgbClr val="000000"/>
                </a:solidFill>
                <a:latin typeface="Open Sauce"/>
              </a:rPr>
              <a:t>Da je ispunio obaveze u vezi sa plaćanjem direktnih i indirektnih poreza</a:t>
            </a:r>
          </a:p>
          <a:p>
            <a:pPr>
              <a:lnSpc>
                <a:spcPts val="4319"/>
              </a:lnSpc>
            </a:pPr>
            <a:endParaRPr lang="en-US" sz="2399">
              <a:solidFill>
                <a:srgbClr val="000000"/>
              </a:solidFill>
              <a:latin typeface="Open Sauce"/>
            </a:endParaRPr>
          </a:p>
          <a:p>
            <a:pPr>
              <a:lnSpc>
                <a:spcPts val="4319"/>
              </a:lnSpc>
            </a:pPr>
            <a:endParaRPr lang="en-US" sz="2399">
              <a:solidFill>
                <a:srgbClr val="000000"/>
              </a:solidFill>
              <a:latin typeface="Open Sauce"/>
            </a:endParaRPr>
          </a:p>
          <a:p>
            <a:pPr>
              <a:lnSpc>
                <a:spcPts val="4319"/>
              </a:lnSpc>
            </a:pPr>
            <a:endParaRPr lang="en-US" sz="2399">
              <a:solidFill>
                <a:srgbClr val="000000"/>
              </a:solidFill>
              <a:latin typeface="Open Sauce"/>
            </a:endParaRPr>
          </a:p>
          <a:p>
            <a:pPr algn="ctr">
              <a:lnSpc>
                <a:spcPts val="4319"/>
              </a:lnSpc>
            </a:pPr>
            <a:endParaRPr lang="en-US" sz="2399">
              <a:solidFill>
                <a:srgbClr val="000000"/>
              </a:solidFill>
              <a:latin typeface="Open Sauce"/>
            </a:endParaRP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4981907" y="2928748"/>
            <a:ext cx="8934061" cy="5447197"/>
          </a:xfrm>
          <a:prstGeom prst="rect">
            <a:avLst/>
          </a:prstGeom>
        </p:spPr>
        <p:txBody>
          <a:bodyPr lIns="0" tIns="0" rIns="0" bIns="0" rtlCol="0" anchor="t">
            <a:spAutoFit/>
          </a:bodyPr>
          <a:lstStyle/>
          <a:p>
            <a:pPr marL="518158" lvl="1" indent="-259079">
              <a:lnSpc>
                <a:spcPts val="4319"/>
              </a:lnSpc>
              <a:buFont typeface="Arial"/>
              <a:buChar char="•"/>
            </a:pPr>
            <a:r>
              <a:rPr lang="en-US" sz="2399" dirty="0">
                <a:solidFill>
                  <a:srgbClr val="000000"/>
                </a:solidFill>
                <a:latin typeface="Open Sauce"/>
              </a:rPr>
              <a:t>U TD </a:t>
            </a:r>
            <a:r>
              <a:rPr lang="en-US" sz="2399" dirty="0" err="1">
                <a:solidFill>
                  <a:srgbClr val="000000"/>
                </a:solidFill>
                <a:latin typeface="Open Sauce"/>
              </a:rPr>
              <a:t>odrediti</a:t>
            </a:r>
            <a:r>
              <a:rPr lang="en-US" sz="2399" dirty="0">
                <a:solidFill>
                  <a:srgbClr val="000000"/>
                </a:solidFill>
                <a:latin typeface="Open Sauce"/>
              </a:rPr>
              <a:t> </a:t>
            </a:r>
            <a:r>
              <a:rPr lang="en-US" sz="2399" dirty="0" err="1">
                <a:solidFill>
                  <a:srgbClr val="000000"/>
                </a:solidFill>
                <a:latin typeface="Open Sauce"/>
              </a:rPr>
              <a:t>rok</a:t>
            </a:r>
            <a:r>
              <a:rPr lang="en-US" sz="2399" dirty="0">
                <a:solidFill>
                  <a:srgbClr val="000000"/>
                </a:solidFill>
                <a:latin typeface="Open Sauce"/>
              </a:rPr>
              <a:t> za </a:t>
            </a:r>
            <a:r>
              <a:rPr lang="en-US" sz="2399" dirty="0" err="1">
                <a:solidFill>
                  <a:srgbClr val="000000"/>
                </a:solidFill>
                <a:latin typeface="Open Sauce"/>
              </a:rPr>
              <a:t>dostavu</a:t>
            </a:r>
            <a:r>
              <a:rPr lang="en-US" sz="2399" dirty="0">
                <a:solidFill>
                  <a:srgbClr val="000000"/>
                </a:solidFill>
                <a:latin typeface="Open Sauce"/>
              </a:rPr>
              <a:t> </a:t>
            </a:r>
            <a:r>
              <a:rPr lang="en-US" sz="2399" dirty="0" err="1">
                <a:solidFill>
                  <a:srgbClr val="000000"/>
                </a:solidFill>
                <a:latin typeface="Open Sauce"/>
              </a:rPr>
              <a:t>dokumentacije</a:t>
            </a:r>
            <a:endParaRPr lang="en-US" sz="2399" dirty="0">
              <a:solidFill>
                <a:srgbClr val="000000"/>
              </a:solidFill>
              <a:latin typeface="Open Sauce"/>
            </a:endParaRPr>
          </a:p>
          <a:p>
            <a:pPr marL="518158" lvl="1" indent="-259079">
              <a:lnSpc>
                <a:spcPts val="4319"/>
              </a:lnSpc>
              <a:buFont typeface="Arial"/>
              <a:buChar char="•"/>
            </a:pPr>
            <a:r>
              <a:rPr lang="en-US" sz="2399" dirty="0" err="1">
                <a:solidFill>
                  <a:srgbClr val="000000"/>
                </a:solidFill>
                <a:latin typeface="Open Sauce"/>
              </a:rPr>
              <a:t>Izjave</a:t>
            </a:r>
            <a:r>
              <a:rPr lang="en-US" sz="2399" dirty="0">
                <a:solidFill>
                  <a:srgbClr val="000000"/>
                </a:solidFill>
                <a:latin typeface="Open Sauce"/>
              </a:rPr>
              <a:t> u </a:t>
            </a:r>
            <a:r>
              <a:rPr lang="en-US" sz="2399" dirty="0" err="1">
                <a:solidFill>
                  <a:srgbClr val="000000"/>
                </a:solidFill>
                <a:latin typeface="Open Sauce"/>
              </a:rPr>
              <a:t>ponudi</a:t>
            </a:r>
            <a:endParaRPr lang="en-US" sz="2399" dirty="0">
              <a:solidFill>
                <a:srgbClr val="000000"/>
              </a:solidFill>
              <a:latin typeface="Open Sauce"/>
            </a:endParaRPr>
          </a:p>
          <a:p>
            <a:pPr marL="518158" lvl="1" indent="-259079">
              <a:lnSpc>
                <a:spcPts val="4319"/>
              </a:lnSpc>
              <a:buFont typeface="Arial"/>
              <a:buChar char="•"/>
            </a:pPr>
            <a:r>
              <a:rPr lang="en-US" sz="2399" dirty="0" err="1">
                <a:solidFill>
                  <a:srgbClr val="000000"/>
                </a:solidFill>
                <a:latin typeface="Open Sauce"/>
              </a:rPr>
              <a:t>Dokumentacija</a:t>
            </a:r>
            <a:r>
              <a:rPr lang="en-US" sz="2399" dirty="0">
                <a:solidFill>
                  <a:srgbClr val="000000"/>
                </a:solidFill>
                <a:latin typeface="Open Sauce"/>
              </a:rPr>
              <a:t> </a:t>
            </a:r>
            <a:r>
              <a:rPr lang="en-US" sz="2399" dirty="0" err="1">
                <a:solidFill>
                  <a:srgbClr val="000000"/>
                </a:solidFill>
                <a:latin typeface="Open Sauce"/>
              </a:rPr>
              <a:t>nakon</a:t>
            </a:r>
            <a:r>
              <a:rPr lang="en-US" sz="2399" dirty="0">
                <a:solidFill>
                  <a:srgbClr val="000000"/>
                </a:solidFill>
                <a:latin typeface="Open Sauce"/>
              </a:rPr>
              <a:t> </a:t>
            </a:r>
            <a:r>
              <a:rPr lang="en-US" sz="2399" dirty="0" err="1">
                <a:solidFill>
                  <a:srgbClr val="000000"/>
                </a:solidFill>
                <a:latin typeface="Open Sauce"/>
              </a:rPr>
              <a:t>odabira</a:t>
            </a:r>
            <a:r>
              <a:rPr lang="en-US" sz="2399" dirty="0">
                <a:solidFill>
                  <a:srgbClr val="000000"/>
                </a:solidFill>
                <a:latin typeface="Open Sauce"/>
              </a:rPr>
              <a:t> </a:t>
            </a:r>
            <a:r>
              <a:rPr lang="en-US" sz="2399" dirty="0" err="1">
                <a:solidFill>
                  <a:srgbClr val="000000"/>
                </a:solidFill>
                <a:latin typeface="Open Sauce"/>
              </a:rPr>
              <a:t>najuspješnijeg</a:t>
            </a:r>
            <a:r>
              <a:rPr lang="en-US" sz="2399" dirty="0">
                <a:solidFill>
                  <a:srgbClr val="000000"/>
                </a:solidFill>
                <a:latin typeface="Open Sauce"/>
              </a:rPr>
              <a:t> </a:t>
            </a:r>
            <a:r>
              <a:rPr lang="en-US" sz="2399" dirty="0" err="1">
                <a:solidFill>
                  <a:srgbClr val="000000"/>
                </a:solidFill>
                <a:latin typeface="Open Sauce"/>
              </a:rPr>
              <a:t>dobavljača</a:t>
            </a:r>
            <a:endParaRPr lang="en-US" sz="2399" dirty="0">
              <a:solidFill>
                <a:srgbClr val="000000"/>
              </a:solidFill>
              <a:latin typeface="Open Sauce"/>
            </a:endParaRPr>
          </a:p>
          <a:p>
            <a:pPr marL="518158" lvl="1" indent="-259079">
              <a:lnSpc>
                <a:spcPts val="4319"/>
              </a:lnSpc>
              <a:buFont typeface="Arial"/>
              <a:buChar char="•"/>
            </a:pPr>
            <a:r>
              <a:rPr lang="en-US" sz="2399" dirty="0">
                <a:solidFill>
                  <a:srgbClr val="000000"/>
                </a:solidFill>
                <a:latin typeface="Open Sauce"/>
              </a:rPr>
              <a:t>Reprogram </a:t>
            </a:r>
            <a:r>
              <a:rPr lang="en-US" sz="2399" dirty="0" err="1">
                <a:solidFill>
                  <a:srgbClr val="000000"/>
                </a:solidFill>
                <a:latin typeface="Open Sauce"/>
              </a:rPr>
              <a:t>obaveza</a:t>
            </a:r>
            <a:endParaRPr lang="en-US" sz="2399" dirty="0">
              <a:solidFill>
                <a:srgbClr val="000000"/>
              </a:solidFill>
              <a:latin typeface="Open Sauce"/>
            </a:endParaRPr>
          </a:p>
          <a:p>
            <a:pPr marL="518158" lvl="1" indent="-259079">
              <a:lnSpc>
                <a:spcPts val="4319"/>
              </a:lnSpc>
              <a:buFont typeface="Arial"/>
              <a:buChar char="•"/>
            </a:pPr>
            <a:r>
              <a:rPr lang="en-US" sz="2399" dirty="0" err="1">
                <a:solidFill>
                  <a:srgbClr val="000000"/>
                </a:solidFill>
                <a:latin typeface="Open Sauce"/>
              </a:rPr>
              <a:t>Grupa</a:t>
            </a:r>
            <a:r>
              <a:rPr lang="en-US" sz="2399" dirty="0">
                <a:solidFill>
                  <a:srgbClr val="000000"/>
                </a:solidFill>
                <a:latin typeface="Open Sauce"/>
              </a:rPr>
              <a:t> </a:t>
            </a:r>
            <a:r>
              <a:rPr lang="en-US" sz="2399" dirty="0" err="1">
                <a:solidFill>
                  <a:srgbClr val="000000"/>
                </a:solidFill>
                <a:latin typeface="Open Sauce"/>
              </a:rPr>
              <a:t>dobavljača</a:t>
            </a:r>
            <a:endParaRPr lang="bs-Latn-BA" sz="2399" dirty="0">
              <a:solidFill>
                <a:srgbClr val="000000"/>
              </a:solidFill>
              <a:latin typeface="Open Sauce"/>
            </a:endParaRPr>
          </a:p>
          <a:p>
            <a:pPr marL="518158" lvl="1" indent="-259079">
              <a:lnSpc>
                <a:spcPts val="4319"/>
              </a:lnSpc>
              <a:buFont typeface="Arial"/>
              <a:buChar char="•"/>
            </a:pPr>
            <a:r>
              <a:rPr lang="bs-Latn-BA" sz="2399" dirty="0">
                <a:solidFill>
                  <a:srgbClr val="000000"/>
                </a:solidFill>
                <a:latin typeface="Open Sauce"/>
              </a:rPr>
              <a:t>Fizičko lice</a:t>
            </a:r>
            <a:endParaRPr lang="en-US" sz="2399" dirty="0">
              <a:solidFill>
                <a:srgbClr val="000000"/>
              </a:solidFill>
              <a:latin typeface="Open Sauce"/>
            </a:endParaRPr>
          </a:p>
          <a:p>
            <a:pPr>
              <a:lnSpc>
                <a:spcPts val="4319"/>
              </a:lnSpc>
            </a:pPr>
            <a:endParaRPr lang="en-US" sz="2399" dirty="0">
              <a:solidFill>
                <a:srgbClr val="000000"/>
              </a:solidFill>
              <a:latin typeface="Open Sauce"/>
            </a:endParaRPr>
          </a:p>
          <a:p>
            <a:pPr>
              <a:lnSpc>
                <a:spcPts val="4319"/>
              </a:lnSpc>
            </a:pPr>
            <a:endParaRPr lang="en-US" sz="2399" dirty="0">
              <a:solidFill>
                <a:srgbClr val="000000"/>
              </a:solidFill>
              <a:latin typeface="Open Sauce"/>
            </a:endParaRPr>
          </a:p>
          <a:p>
            <a:pPr>
              <a:lnSpc>
                <a:spcPts val="4319"/>
              </a:lnSpc>
            </a:pPr>
            <a:endParaRPr lang="en-US" sz="2399" dirty="0">
              <a:solidFill>
                <a:srgbClr val="000000"/>
              </a:solidFill>
              <a:latin typeface="Open Sauce"/>
            </a:endParaRPr>
          </a:p>
          <a:p>
            <a:pPr algn="ctr">
              <a:lnSpc>
                <a:spcPts val="4319"/>
              </a:lnSpc>
            </a:pPr>
            <a:endParaRPr lang="en-US" sz="2399" dirty="0">
              <a:solidFill>
                <a:srgbClr val="000000"/>
              </a:solidFill>
              <a:latin typeface="Open Sauce"/>
            </a:endParaRPr>
          </a:p>
        </p:txBody>
      </p:sp>
      <p:sp>
        <p:nvSpPr>
          <p:cNvPr id="3" name="Freeform 3"/>
          <p:cNvSpPr/>
          <p:nvPr/>
        </p:nvSpPr>
        <p:spPr>
          <a:xfrm>
            <a:off x="9543936" y="7775069"/>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bs-Latn-BA"/>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4"/>
            <a:stretch>
              <a:fillRect/>
            </a:stretch>
          </a:blipFill>
        </p:spPr>
        <p:txBody>
          <a:bodyPr/>
          <a:lstStyle/>
          <a:p>
            <a:endParaRPr lang="bs-Latn-B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2530929" y="3457355"/>
            <a:ext cx="13949265" cy="4846321"/>
          </a:xfrm>
          <a:prstGeom prst="rect">
            <a:avLst/>
          </a:prstGeom>
        </p:spPr>
        <p:txBody>
          <a:bodyPr lIns="0" tIns="0" rIns="0" bIns="0" rtlCol="0" anchor="t">
            <a:spAutoFit/>
          </a:bodyPr>
          <a:lstStyle/>
          <a:p>
            <a:pPr algn="just">
              <a:lnSpc>
                <a:spcPts val="4319"/>
              </a:lnSpc>
            </a:pPr>
            <a:r>
              <a:rPr lang="en-US" sz="2399">
                <a:solidFill>
                  <a:srgbClr val="000000"/>
                </a:solidFill>
                <a:latin typeface="Open Sauce"/>
              </a:rPr>
              <a:t>Navod žalitelja</a:t>
            </a:r>
          </a:p>
          <a:p>
            <a:pPr algn="just">
              <a:lnSpc>
                <a:spcPts val="4319"/>
              </a:lnSpc>
            </a:pPr>
            <a:endParaRPr lang="en-US" sz="2399">
              <a:solidFill>
                <a:srgbClr val="000000"/>
              </a:solidFill>
              <a:latin typeface="Open Sauce"/>
            </a:endParaRPr>
          </a:p>
          <a:p>
            <a:pPr algn="just">
              <a:lnSpc>
                <a:spcPts val="4319"/>
              </a:lnSpc>
            </a:pPr>
            <a:r>
              <a:rPr lang="en-US" sz="2399">
                <a:solidFill>
                  <a:srgbClr val="000000"/>
                </a:solidFill>
                <a:latin typeface="Open Sauce"/>
              </a:rPr>
              <a:t>„.....da je ugovorni organ propisao nepravilan rok od 7 dana za dostavu dokaza o ispunjavanju uslova iz člana 45. Zakona najpovoljnijem ponuđaču, iz razloga što se radi o konkurentskom zahtjevu za dostavu ponuda u kojem je rok za žalbu 5 dana od dana prijema odluke o izboru najpovoljnijeg ponuđača i da isti ograničava primjenu člana 11. stav (5) Zakona i člana 101. stav (5) Zakona.....“</a:t>
            </a:r>
          </a:p>
          <a:p>
            <a:pPr algn="just">
              <a:lnSpc>
                <a:spcPts val="4319"/>
              </a:lnSpc>
            </a:pPr>
            <a:endParaRPr lang="en-US" sz="2399">
              <a:solidFill>
                <a:srgbClr val="000000"/>
              </a:solidFill>
              <a:latin typeface="Open Sauce"/>
            </a:endParaRPr>
          </a:p>
          <a:p>
            <a:pPr algn="just">
              <a:lnSpc>
                <a:spcPts val="4319"/>
              </a:lnSpc>
            </a:pPr>
            <a:endParaRPr lang="en-US" sz="2399">
              <a:solidFill>
                <a:srgbClr val="000000"/>
              </a:solidFill>
              <a:latin typeface="Open Sauce"/>
            </a:endParaRPr>
          </a:p>
        </p:txBody>
      </p:sp>
      <p:sp>
        <p:nvSpPr>
          <p:cNvPr id="5" name="TextBox 5"/>
          <p:cNvSpPr txBox="1"/>
          <p:nvPr/>
        </p:nvSpPr>
        <p:spPr>
          <a:xfrm>
            <a:off x="7915989" y="1301721"/>
            <a:ext cx="2456021"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Primjer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2530929" y="3457355"/>
            <a:ext cx="13949265" cy="6475096"/>
          </a:xfrm>
          <a:prstGeom prst="rect">
            <a:avLst/>
          </a:prstGeom>
        </p:spPr>
        <p:txBody>
          <a:bodyPr lIns="0" tIns="0" rIns="0" bIns="0" rtlCol="0" anchor="t">
            <a:spAutoFit/>
          </a:bodyPr>
          <a:lstStyle/>
          <a:p>
            <a:pPr algn="just">
              <a:lnSpc>
                <a:spcPts val="4319"/>
              </a:lnSpc>
            </a:pPr>
            <a:r>
              <a:rPr lang="en-US" sz="2399">
                <a:solidFill>
                  <a:srgbClr val="000000"/>
                </a:solidFill>
                <a:latin typeface="Open Sauce"/>
              </a:rPr>
              <a:t>„......Niti jednom odredbom Zakona nije definisano da ugovorni organ mora odrediti rok za dostavu dokaza iz člana 45. Zakona u periodu roka za žalbu. Svi rokovi koji su od značaja za postupak nabavke jasno su propisani Zakonom. Da je navedeni rok od tolikog značaja, kako žalilac navodi, isti bi bio propisan Zakonom. Diskreciono pravo dato Zakonom ugovornom organu ne može se umanjivati ni ograničavati ni propisivati po osnovu navoda žalioca.......“ </a:t>
            </a:r>
          </a:p>
          <a:p>
            <a:pPr algn="just">
              <a:lnSpc>
                <a:spcPts val="4319"/>
              </a:lnSpc>
            </a:pPr>
            <a:endParaRPr lang="en-US" sz="2399">
              <a:solidFill>
                <a:srgbClr val="000000"/>
              </a:solidFill>
              <a:latin typeface="Open Sauce"/>
            </a:endParaRPr>
          </a:p>
          <a:p>
            <a:pPr algn="just">
              <a:lnSpc>
                <a:spcPts val="4319"/>
              </a:lnSpc>
            </a:pPr>
            <a:r>
              <a:rPr lang="en-US" sz="2399">
                <a:solidFill>
                  <a:srgbClr val="000000"/>
                </a:solidFill>
                <a:latin typeface="Open Sauce"/>
              </a:rPr>
              <a:t>Rješenjem Ureda broj; JN2-03-07-1-1409-7/21 od 15.07.2021. godine žalba je odbijena kao neosnovana. </a:t>
            </a:r>
          </a:p>
          <a:p>
            <a:pPr algn="just">
              <a:lnSpc>
                <a:spcPts val="4319"/>
              </a:lnSpc>
            </a:pPr>
            <a:endParaRPr lang="en-US" sz="2399">
              <a:solidFill>
                <a:srgbClr val="000000"/>
              </a:solidFill>
              <a:latin typeface="Open Sauce"/>
            </a:endParaRPr>
          </a:p>
          <a:p>
            <a:pPr algn="ctr">
              <a:lnSpc>
                <a:spcPts val="4319"/>
              </a:lnSpc>
            </a:pPr>
            <a:r>
              <a:rPr lang="en-US" sz="2399">
                <a:solidFill>
                  <a:srgbClr val="000000"/>
                </a:solidFill>
                <a:latin typeface="Open Sauce"/>
              </a:rPr>
              <a:t>Bolje je izbjegavati</a:t>
            </a:r>
          </a:p>
          <a:p>
            <a:pPr algn="just">
              <a:lnSpc>
                <a:spcPts val="4319"/>
              </a:lnSpc>
            </a:pPr>
            <a:endParaRPr lang="en-US" sz="2399">
              <a:solidFill>
                <a:srgbClr val="000000"/>
              </a:solidFill>
              <a:latin typeface="Open Sauce"/>
            </a:endParaRPr>
          </a:p>
          <a:p>
            <a:pPr algn="just">
              <a:lnSpc>
                <a:spcPts val="4319"/>
              </a:lnSpc>
            </a:pPr>
            <a:endParaRPr lang="en-US" sz="2399">
              <a:solidFill>
                <a:srgbClr val="000000"/>
              </a:solidFill>
              <a:latin typeface="Open Sauce"/>
            </a:endParaRPr>
          </a:p>
        </p:txBody>
      </p:sp>
      <p:sp>
        <p:nvSpPr>
          <p:cNvPr id="5" name="TextBox 5"/>
          <p:cNvSpPr txBox="1"/>
          <p:nvPr/>
        </p:nvSpPr>
        <p:spPr>
          <a:xfrm>
            <a:off x="4652784" y="1301721"/>
            <a:ext cx="8982433"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Odgovor ugovornog organa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2460949" y="3746007"/>
            <a:ext cx="14952306" cy="5998630"/>
          </a:xfrm>
          <a:prstGeom prst="rect">
            <a:avLst/>
          </a:prstGeom>
        </p:spPr>
        <p:txBody>
          <a:bodyPr lIns="0" tIns="0" rIns="0" bIns="0" rtlCol="0" anchor="t">
            <a:spAutoFit/>
          </a:bodyPr>
          <a:lstStyle/>
          <a:p>
            <a:pPr algn="just">
              <a:lnSpc>
                <a:spcPts val="4319"/>
              </a:lnSpc>
            </a:pPr>
            <a:r>
              <a:rPr lang="en-US" sz="2399" dirty="0" err="1">
                <a:solidFill>
                  <a:srgbClr val="000000"/>
                </a:solidFill>
                <a:latin typeface="Open Sauce"/>
              </a:rPr>
              <a:t>Ugovorni</a:t>
            </a:r>
            <a:r>
              <a:rPr lang="en-US" sz="2399" dirty="0">
                <a:solidFill>
                  <a:srgbClr val="000000"/>
                </a:solidFill>
                <a:latin typeface="Open Sauce"/>
              </a:rPr>
              <a:t> organ </a:t>
            </a:r>
            <a:r>
              <a:rPr lang="en-US" sz="2399" dirty="0" err="1">
                <a:solidFill>
                  <a:srgbClr val="000000"/>
                </a:solidFill>
                <a:latin typeface="Open Sauce"/>
              </a:rPr>
              <a:t>može</a:t>
            </a:r>
            <a:r>
              <a:rPr lang="en-US" sz="2399" dirty="0">
                <a:solidFill>
                  <a:srgbClr val="000000"/>
                </a:solidFill>
                <a:latin typeface="Open Sauce"/>
              </a:rPr>
              <a:t> u </a:t>
            </a:r>
            <a:r>
              <a:rPr lang="en-US" sz="2399" dirty="0" err="1">
                <a:solidFill>
                  <a:srgbClr val="000000"/>
                </a:solidFill>
                <a:latin typeface="Open Sauce"/>
              </a:rPr>
              <a:t>tenderskoj</a:t>
            </a:r>
            <a:r>
              <a:rPr lang="en-US" sz="2399" dirty="0">
                <a:solidFill>
                  <a:srgbClr val="000000"/>
                </a:solidFill>
                <a:latin typeface="Open Sauce"/>
              </a:rPr>
              <a:t> </a:t>
            </a:r>
            <a:r>
              <a:rPr lang="en-US" sz="2399" dirty="0" err="1">
                <a:solidFill>
                  <a:srgbClr val="000000"/>
                </a:solidFill>
                <a:latin typeface="Open Sauce"/>
              </a:rPr>
              <a:t>dokumentaciji</a:t>
            </a:r>
            <a:r>
              <a:rPr lang="en-US" sz="2399" dirty="0">
                <a:solidFill>
                  <a:srgbClr val="000000"/>
                </a:solidFill>
                <a:latin typeface="Open Sauce"/>
              </a:rPr>
              <a:t> od </a:t>
            </a:r>
            <a:r>
              <a:rPr lang="en-US" sz="2399" dirty="0" err="1">
                <a:solidFill>
                  <a:srgbClr val="000000"/>
                </a:solidFill>
                <a:latin typeface="Open Sauce"/>
              </a:rPr>
              <a:t>kandidata</a:t>
            </a:r>
            <a:r>
              <a:rPr lang="en-US" sz="2399" dirty="0">
                <a:solidFill>
                  <a:srgbClr val="000000"/>
                </a:solidFill>
                <a:latin typeface="Open Sauce"/>
              </a:rPr>
              <a:t>/</a:t>
            </a:r>
            <a:r>
              <a:rPr lang="en-US" sz="2399" dirty="0" err="1">
                <a:solidFill>
                  <a:srgbClr val="000000"/>
                </a:solidFill>
                <a:latin typeface="Open Sauce"/>
              </a:rPr>
              <a:t>ponuđača</a:t>
            </a:r>
            <a:r>
              <a:rPr lang="en-US" sz="2399" dirty="0">
                <a:solidFill>
                  <a:srgbClr val="000000"/>
                </a:solidFill>
                <a:latin typeface="Open Sauce"/>
              </a:rPr>
              <a:t> </a:t>
            </a:r>
            <a:r>
              <a:rPr lang="en-US" sz="2399" dirty="0" err="1">
                <a:solidFill>
                  <a:srgbClr val="000000"/>
                </a:solidFill>
                <a:latin typeface="Open Sauce"/>
              </a:rPr>
              <a:t>zahtijevati</a:t>
            </a:r>
            <a:r>
              <a:rPr lang="en-US" sz="2399" dirty="0">
                <a:solidFill>
                  <a:srgbClr val="000000"/>
                </a:solidFill>
                <a:latin typeface="Open Sauce"/>
              </a:rPr>
              <a:t> da </a:t>
            </a:r>
            <a:r>
              <a:rPr lang="en-US" sz="2399" dirty="0" err="1">
                <a:solidFill>
                  <a:srgbClr val="000000"/>
                </a:solidFill>
                <a:latin typeface="Open Sauce"/>
              </a:rPr>
              <a:t>dokažu</a:t>
            </a:r>
            <a:r>
              <a:rPr lang="en-US" sz="2399" dirty="0">
                <a:solidFill>
                  <a:srgbClr val="000000"/>
                </a:solidFill>
                <a:latin typeface="Open Sauce"/>
              </a:rPr>
              <a:t> </a:t>
            </a:r>
            <a:r>
              <a:rPr lang="en-US" sz="2399" dirty="0" err="1">
                <a:solidFill>
                  <a:srgbClr val="000000"/>
                </a:solidFill>
                <a:latin typeface="Open Sauce"/>
              </a:rPr>
              <a:t>svoju</a:t>
            </a:r>
            <a:r>
              <a:rPr lang="en-US" sz="2399" dirty="0">
                <a:solidFill>
                  <a:srgbClr val="000000"/>
                </a:solidFill>
                <a:latin typeface="Open Sauce"/>
              </a:rPr>
              <a:t> </a:t>
            </a:r>
            <a:r>
              <a:rPr lang="en-US" sz="2399" dirty="0" err="1">
                <a:solidFill>
                  <a:srgbClr val="000000"/>
                </a:solidFill>
                <a:latin typeface="Open Sauce"/>
              </a:rPr>
              <a:t>registraciju</a:t>
            </a:r>
            <a:r>
              <a:rPr lang="en-US" sz="2399" dirty="0">
                <a:solidFill>
                  <a:srgbClr val="000000"/>
                </a:solidFill>
                <a:latin typeface="Open Sauce"/>
              </a:rPr>
              <a:t> u </a:t>
            </a:r>
            <a:r>
              <a:rPr lang="en-US" sz="2399" dirty="0" err="1">
                <a:solidFill>
                  <a:srgbClr val="000000"/>
                </a:solidFill>
                <a:latin typeface="Open Sauce"/>
              </a:rPr>
              <a:t>odgovarajućim</a:t>
            </a:r>
            <a:r>
              <a:rPr lang="en-US" sz="2399" dirty="0">
                <a:solidFill>
                  <a:srgbClr val="000000"/>
                </a:solidFill>
                <a:latin typeface="Open Sauce"/>
              </a:rPr>
              <a:t> </a:t>
            </a:r>
            <a:r>
              <a:rPr lang="en-US" sz="2399" dirty="0" err="1">
                <a:solidFill>
                  <a:srgbClr val="000000"/>
                </a:solidFill>
                <a:latin typeface="Open Sauce"/>
              </a:rPr>
              <a:t>profesionalnim</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drugim</a:t>
            </a:r>
            <a:r>
              <a:rPr lang="en-US" sz="2399" dirty="0">
                <a:solidFill>
                  <a:srgbClr val="000000"/>
                </a:solidFill>
                <a:latin typeface="Open Sauce"/>
              </a:rPr>
              <a:t> </a:t>
            </a:r>
            <a:r>
              <a:rPr lang="en-US" sz="2399" dirty="0" err="1">
                <a:solidFill>
                  <a:srgbClr val="000000"/>
                </a:solidFill>
                <a:latin typeface="Open Sauce"/>
              </a:rPr>
              <a:t>registrima</a:t>
            </a:r>
            <a:r>
              <a:rPr lang="en-US" sz="2399" dirty="0">
                <a:solidFill>
                  <a:srgbClr val="000000"/>
                </a:solidFill>
                <a:latin typeface="Open Sauce"/>
              </a:rPr>
              <a:t> </a:t>
            </a:r>
            <a:r>
              <a:rPr lang="en-US" sz="2399" dirty="0" err="1">
                <a:solidFill>
                  <a:srgbClr val="000000"/>
                </a:solidFill>
                <a:latin typeface="Open Sauce"/>
              </a:rPr>
              <a:t>zemlje</a:t>
            </a:r>
            <a:r>
              <a:rPr lang="en-US" sz="2399" dirty="0">
                <a:solidFill>
                  <a:srgbClr val="000000"/>
                </a:solidFill>
                <a:latin typeface="Open Sauce"/>
              </a:rPr>
              <a:t> u</a:t>
            </a:r>
            <a:r>
              <a:rPr lang="bs-Latn-BA" sz="2399" dirty="0">
                <a:solidFill>
                  <a:srgbClr val="000000"/>
                </a:solidFill>
                <a:latin typeface="Open Sauce"/>
              </a:rPr>
              <a:t> </a:t>
            </a:r>
            <a:r>
              <a:rPr lang="en-US" sz="2399" dirty="0" err="1">
                <a:solidFill>
                  <a:srgbClr val="000000"/>
                </a:solidFill>
                <a:latin typeface="Open Sauce"/>
              </a:rPr>
              <a:t>kojoj</a:t>
            </a:r>
            <a:r>
              <a:rPr lang="en-US" sz="2399" dirty="0">
                <a:solidFill>
                  <a:srgbClr val="000000"/>
                </a:solidFill>
                <a:latin typeface="Open Sauce"/>
              </a:rPr>
              <a:t> </a:t>
            </a:r>
            <a:r>
              <a:rPr lang="en-US" sz="2399" dirty="0" err="1">
                <a:solidFill>
                  <a:srgbClr val="000000"/>
                </a:solidFill>
                <a:latin typeface="Open Sauce"/>
              </a:rPr>
              <a:t>su</a:t>
            </a:r>
            <a:r>
              <a:rPr lang="en-US" sz="2399" dirty="0">
                <a:solidFill>
                  <a:srgbClr val="000000"/>
                </a:solidFill>
                <a:latin typeface="Open Sauce"/>
              </a:rPr>
              <a:t> </a:t>
            </a:r>
            <a:r>
              <a:rPr lang="en-US" sz="2399" dirty="0" err="1">
                <a:solidFill>
                  <a:srgbClr val="000000"/>
                </a:solidFill>
                <a:latin typeface="Open Sauce"/>
              </a:rPr>
              <a:t>registrirani</a:t>
            </a:r>
            <a:r>
              <a:rPr lang="en-US" sz="2399" dirty="0">
                <a:solidFill>
                  <a:srgbClr val="000000"/>
                </a:solidFill>
                <a:latin typeface="Open Sauce"/>
              </a:rPr>
              <a:t> </a:t>
            </a:r>
            <a:r>
              <a:rPr lang="en-US" sz="2399" dirty="0" err="1">
                <a:solidFill>
                  <a:srgbClr val="000000"/>
                </a:solidFill>
                <a:latin typeface="Open Sauce"/>
              </a:rPr>
              <a:t>ili</a:t>
            </a:r>
            <a:r>
              <a:rPr lang="bs-Latn-BA" sz="2399" dirty="0">
                <a:solidFill>
                  <a:srgbClr val="000000"/>
                </a:solidFill>
                <a:latin typeface="Open Sauce"/>
              </a:rPr>
              <a:t> </a:t>
            </a:r>
            <a:r>
              <a:rPr lang="en-US" sz="2399" dirty="0">
                <a:solidFill>
                  <a:srgbClr val="000000"/>
                </a:solidFill>
                <a:latin typeface="Open Sauce"/>
              </a:rPr>
              <a:t>da </a:t>
            </a:r>
            <a:r>
              <a:rPr lang="en-US" sz="2399" dirty="0" err="1">
                <a:solidFill>
                  <a:srgbClr val="000000"/>
                </a:solidFill>
                <a:latin typeface="Open Sauce"/>
              </a:rPr>
              <a:t>osiguraju</a:t>
            </a:r>
            <a:r>
              <a:rPr lang="en-US" sz="2399" dirty="0">
                <a:solidFill>
                  <a:srgbClr val="000000"/>
                </a:solidFill>
                <a:latin typeface="Open Sauce"/>
              </a:rPr>
              <a:t> </a:t>
            </a:r>
            <a:r>
              <a:rPr lang="en-US" sz="2399" dirty="0" err="1">
                <a:solidFill>
                  <a:srgbClr val="000000"/>
                </a:solidFill>
                <a:latin typeface="Open Sauce"/>
              </a:rPr>
              <a:t>posebnu</a:t>
            </a:r>
            <a:r>
              <a:rPr lang="bs-Latn-BA" sz="2399" dirty="0">
                <a:solidFill>
                  <a:srgbClr val="000000"/>
                </a:solidFill>
                <a:latin typeface="Open Sauce"/>
              </a:rPr>
              <a:t> </a:t>
            </a:r>
            <a:r>
              <a:rPr lang="en-US" sz="2399" dirty="0" err="1">
                <a:solidFill>
                  <a:srgbClr val="000000"/>
                </a:solidFill>
                <a:latin typeface="Open Sauce"/>
              </a:rPr>
              <a:t>izjavu</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potvrdu</a:t>
            </a:r>
            <a:r>
              <a:rPr lang="en-US" sz="2399" dirty="0">
                <a:solidFill>
                  <a:srgbClr val="000000"/>
                </a:solidFill>
                <a:latin typeface="Open Sauce"/>
              </a:rPr>
              <a:t> </a:t>
            </a:r>
            <a:r>
              <a:rPr lang="en-US" sz="2399" dirty="0" err="1">
                <a:solidFill>
                  <a:srgbClr val="000000"/>
                </a:solidFill>
                <a:latin typeface="Open Sauce"/>
              </a:rPr>
              <a:t>nadležnog</a:t>
            </a:r>
            <a:r>
              <a:rPr lang="en-US" sz="2399" dirty="0">
                <a:solidFill>
                  <a:srgbClr val="000000"/>
                </a:solidFill>
                <a:latin typeface="Open Sauce"/>
              </a:rPr>
              <a:t> organa </a:t>
            </a:r>
            <a:r>
              <a:rPr lang="en-US" sz="2399" dirty="0" err="1">
                <a:solidFill>
                  <a:srgbClr val="000000"/>
                </a:solidFill>
                <a:latin typeface="Open Sauce"/>
              </a:rPr>
              <a:t>kojom</a:t>
            </a:r>
            <a:r>
              <a:rPr lang="en-US" sz="2399" dirty="0">
                <a:solidFill>
                  <a:srgbClr val="000000"/>
                </a:solidFill>
                <a:latin typeface="Open Sauce"/>
              </a:rPr>
              <a:t> se </a:t>
            </a:r>
            <a:r>
              <a:rPr lang="en-US" sz="2399" dirty="0" err="1">
                <a:solidFill>
                  <a:srgbClr val="000000"/>
                </a:solidFill>
                <a:latin typeface="Open Sauce"/>
              </a:rPr>
              <a:t>dokazuje</a:t>
            </a:r>
            <a:r>
              <a:rPr lang="bs-Latn-BA" sz="2399" dirty="0">
                <a:solidFill>
                  <a:srgbClr val="000000"/>
                </a:solidFill>
                <a:latin typeface="Open Sauce"/>
              </a:rPr>
              <a:t> </a:t>
            </a:r>
            <a:r>
              <a:rPr lang="en-US" sz="2399" dirty="0" err="1">
                <a:solidFill>
                  <a:srgbClr val="000000"/>
                </a:solidFill>
                <a:latin typeface="Open Sauce"/>
              </a:rPr>
              <a:t>njihovo</a:t>
            </a:r>
            <a:r>
              <a:rPr lang="en-US" sz="2399" dirty="0">
                <a:solidFill>
                  <a:srgbClr val="000000"/>
                </a:solidFill>
                <a:latin typeface="Open Sauce"/>
              </a:rPr>
              <a:t> </a:t>
            </a:r>
            <a:r>
              <a:rPr lang="en-US" sz="2399" dirty="0" err="1">
                <a:solidFill>
                  <a:srgbClr val="000000"/>
                </a:solidFill>
                <a:latin typeface="Open Sauce"/>
              </a:rPr>
              <a:t>pravo</a:t>
            </a:r>
            <a:r>
              <a:rPr lang="en-US" sz="2399" dirty="0">
                <a:solidFill>
                  <a:srgbClr val="000000"/>
                </a:solidFill>
                <a:latin typeface="Open Sauce"/>
              </a:rPr>
              <a:t> da </a:t>
            </a:r>
            <a:r>
              <a:rPr lang="en-US" sz="2399" dirty="0" err="1">
                <a:solidFill>
                  <a:srgbClr val="000000"/>
                </a:solidFill>
                <a:latin typeface="Open Sauce"/>
              </a:rPr>
              <a:t>obavljaju</a:t>
            </a:r>
            <a:r>
              <a:rPr lang="en-US" sz="2399" dirty="0">
                <a:solidFill>
                  <a:srgbClr val="000000"/>
                </a:solidFill>
                <a:latin typeface="Open Sauce"/>
              </a:rPr>
              <a:t> </a:t>
            </a:r>
            <a:r>
              <a:rPr lang="en-US" sz="2399" dirty="0" err="1">
                <a:solidFill>
                  <a:srgbClr val="000000"/>
                </a:solidFill>
                <a:latin typeface="Open Sauce"/>
              </a:rPr>
              <a:t>profesionalnu</a:t>
            </a:r>
            <a:r>
              <a:rPr lang="en-US" sz="2399" dirty="0">
                <a:solidFill>
                  <a:srgbClr val="000000"/>
                </a:solidFill>
                <a:latin typeface="Open Sauce"/>
              </a:rPr>
              <a:t> </a:t>
            </a:r>
            <a:r>
              <a:rPr lang="en-US" sz="2399" dirty="0" err="1">
                <a:solidFill>
                  <a:srgbClr val="000000"/>
                </a:solidFill>
                <a:latin typeface="Open Sauce"/>
              </a:rPr>
              <a:t>djelatnost</a:t>
            </a:r>
            <a:r>
              <a:rPr lang="en-US" sz="2399" dirty="0">
                <a:solidFill>
                  <a:srgbClr val="000000"/>
                </a:solidFill>
                <a:latin typeface="Open Sauce"/>
              </a:rPr>
              <a:t>, </a:t>
            </a:r>
            <a:r>
              <a:rPr lang="en-US" sz="2399" dirty="0" err="1">
                <a:solidFill>
                  <a:srgbClr val="000000"/>
                </a:solidFill>
                <a:latin typeface="Open Sauce"/>
              </a:rPr>
              <a:t>koja</a:t>
            </a:r>
            <a:r>
              <a:rPr lang="en-US" sz="2399" dirty="0">
                <a:solidFill>
                  <a:srgbClr val="000000"/>
                </a:solidFill>
                <a:latin typeface="Open Sauce"/>
              </a:rPr>
              <a:t> je u </a:t>
            </a:r>
            <a:r>
              <a:rPr lang="en-US" sz="2399" dirty="0" err="1">
                <a:solidFill>
                  <a:srgbClr val="000000"/>
                </a:solidFill>
                <a:latin typeface="Open Sauce"/>
              </a:rPr>
              <a:t>vezi</a:t>
            </a:r>
            <a:r>
              <a:rPr lang="en-US" sz="2399" dirty="0">
                <a:solidFill>
                  <a:srgbClr val="000000"/>
                </a:solidFill>
                <a:latin typeface="Open Sauce"/>
              </a:rPr>
              <a:t> s </a:t>
            </a:r>
            <a:r>
              <a:rPr lang="en-US" sz="2399" dirty="0" err="1">
                <a:solidFill>
                  <a:srgbClr val="000000"/>
                </a:solidFill>
                <a:latin typeface="Open Sauce"/>
              </a:rPr>
              <a:t>predmetom</a:t>
            </a:r>
            <a:r>
              <a:rPr lang="en-US" sz="2399" dirty="0">
                <a:solidFill>
                  <a:srgbClr val="000000"/>
                </a:solidFill>
                <a:latin typeface="Open Sauce"/>
              </a:rPr>
              <a:t> </a:t>
            </a:r>
            <a:r>
              <a:rPr lang="en-US" sz="2399" dirty="0" err="1">
                <a:solidFill>
                  <a:srgbClr val="000000"/>
                </a:solidFill>
                <a:latin typeface="Open Sauce"/>
              </a:rPr>
              <a:t>nabavke</a:t>
            </a:r>
            <a:r>
              <a:rPr lang="en-US" sz="2399" dirty="0">
                <a:solidFill>
                  <a:srgbClr val="000000"/>
                </a:solidFill>
                <a:latin typeface="Open Sauce"/>
              </a:rPr>
              <a:t>.</a:t>
            </a:r>
          </a:p>
          <a:p>
            <a:pPr algn="just">
              <a:lnSpc>
                <a:spcPts val="4319"/>
              </a:lnSpc>
            </a:pPr>
            <a:endParaRPr lang="en-US" sz="2399" dirty="0">
              <a:solidFill>
                <a:srgbClr val="000000"/>
              </a:solidFill>
              <a:latin typeface="Open Sauce"/>
            </a:endParaRPr>
          </a:p>
          <a:p>
            <a:pPr algn="ctr">
              <a:lnSpc>
                <a:spcPts val="4319"/>
              </a:lnSpc>
            </a:pPr>
            <a:r>
              <a:rPr lang="en-US" sz="2399" dirty="0" err="1">
                <a:solidFill>
                  <a:srgbClr val="000000"/>
                </a:solidFill>
                <a:latin typeface="Open Sauce"/>
              </a:rPr>
              <a:t>Rješenje</a:t>
            </a:r>
            <a:r>
              <a:rPr lang="en-US" sz="2399" dirty="0">
                <a:solidFill>
                  <a:srgbClr val="000000"/>
                </a:solidFill>
                <a:latin typeface="Open Sauce"/>
              </a:rPr>
              <a:t> o </a:t>
            </a:r>
            <a:r>
              <a:rPr lang="en-US" sz="2399" dirty="0" err="1">
                <a:solidFill>
                  <a:srgbClr val="000000"/>
                </a:solidFill>
                <a:latin typeface="Open Sauce"/>
              </a:rPr>
              <a:t>registraciji</a:t>
            </a:r>
            <a:r>
              <a:rPr lang="en-US" sz="2399" dirty="0">
                <a:solidFill>
                  <a:srgbClr val="000000"/>
                </a:solidFill>
                <a:latin typeface="Open Sauce"/>
              </a:rPr>
              <a:t>/</a:t>
            </a:r>
            <a:r>
              <a:rPr lang="en-US" sz="2399" dirty="0" err="1">
                <a:solidFill>
                  <a:srgbClr val="000000"/>
                </a:solidFill>
                <a:latin typeface="Open Sauce"/>
              </a:rPr>
              <a:t>Izvod</a:t>
            </a:r>
            <a:r>
              <a:rPr lang="en-US" sz="2399" dirty="0">
                <a:solidFill>
                  <a:srgbClr val="000000"/>
                </a:solidFill>
                <a:latin typeface="Open Sauce"/>
              </a:rPr>
              <a:t>/</a:t>
            </a:r>
            <a:r>
              <a:rPr lang="en-US" sz="2399" dirty="0" err="1">
                <a:solidFill>
                  <a:srgbClr val="000000"/>
                </a:solidFill>
                <a:latin typeface="Open Sauce"/>
              </a:rPr>
              <a:t>Izjava</a:t>
            </a:r>
            <a:r>
              <a:rPr lang="en-US" sz="2399" dirty="0">
                <a:solidFill>
                  <a:srgbClr val="000000"/>
                </a:solidFill>
                <a:latin typeface="Open Sauce"/>
              </a:rPr>
              <a:t> </a:t>
            </a:r>
            <a:r>
              <a:rPr lang="en-US" sz="2399" dirty="0" err="1">
                <a:solidFill>
                  <a:srgbClr val="000000"/>
                </a:solidFill>
                <a:latin typeface="Open Sauce"/>
              </a:rPr>
              <a:t>nadležnog</a:t>
            </a:r>
            <a:r>
              <a:rPr lang="en-US" sz="2399" dirty="0">
                <a:solidFill>
                  <a:srgbClr val="000000"/>
                </a:solidFill>
                <a:latin typeface="Open Sauce"/>
              </a:rPr>
              <a:t> organa</a:t>
            </a:r>
          </a:p>
          <a:p>
            <a:pPr algn="just">
              <a:lnSpc>
                <a:spcPts val="4319"/>
              </a:lnSpc>
            </a:pP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a:p>
            <a:pPr algn="ctr">
              <a:lnSpc>
                <a:spcPts val="4319"/>
              </a:lnSpc>
            </a:pP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p:txBody>
      </p:sp>
      <p:sp>
        <p:nvSpPr>
          <p:cNvPr id="5" name="TextBox 5"/>
          <p:cNvSpPr txBox="1"/>
          <p:nvPr/>
        </p:nvSpPr>
        <p:spPr>
          <a:xfrm>
            <a:off x="2303919" y="1320771"/>
            <a:ext cx="13680163" cy="1455419"/>
          </a:xfrm>
          <a:prstGeom prst="rect">
            <a:avLst/>
          </a:prstGeom>
        </p:spPr>
        <p:txBody>
          <a:bodyPr lIns="0" tIns="0" rIns="0" bIns="0" rtlCol="0" anchor="t">
            <a:spAutoFit/>
          </a:bodyPr>
          <a:lstStyle/>
          <a:p>
            <a:pPr algn="ctr">
              <a:lnSpc>
                <a:spcPts val="5880"/>
              </a:lnSpc>
            </a:pPr>
            <a:r>
              <a:rPr lang="en-US" sz="4200">
                <a:solidFill>
                  <a:srgbClr val="1C5739"/>
                </a:solidFill>
                <a:latin typeface="Open Sans Bold"/>
              </a:rPr>
              <a:t>Sposobnost za obavljanje profesionalne djelatnosti </a:t>
            </a:r>
          </a:p>
          <a:p>
            <a:pPr algn="ctr">
              <a:lnSpc>
                <a:spcPts val="5880"/>
              </a:lnSpc>
            </a:pPr>
            <a:r>
              <a:rPr lang="en-US" sz="4200">
                <a:solidFill>
                  <a:srgbClr val="1C5739"/>
                </a:solidFill>
                <a:latin typeface="Open Sans Bold"/>
              </a:rPr>
              <a:t>(član 46. Zakona)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2460949" y="3746007"/>
            <a:ext cx="14952306" cy="5932171"/>
          </a:xfrm>
          <a:prstGeom prst="rect">
            <a:avLst/>
          </a:prstGeom>
        </p:spPr>
        <p:txBody>
          <a:bodyPr lIns="0" tIns="0" rIns="0" bIns="0" rtlCol="0" anchor="t">
            <a:spAutoFit/>
          </a:bodyPr>
          <a:lstStyle/>
          <a:p>
            <a:pPr algn="just">
              <a:lnSpc>
                <a:spcPts val="4319"/>
              </a:lnSpc>
            </a:pPr>
            <a:r>
              <a:rPr lang="en-US" sz="2399">
                <a:solidFill>
                  <a:srgbClr val="000000"/>
                </a:solidFill>
                <a:latin typeface="Open Sauce"/>
              </a:rPr>
              <a:t>Minimalni </a:t>
            </a:r>
            <a:r>
              <a:rPr lang="en-US" sz="2399" u="sng">
                <a:solidFill>
                  <a:srgbClr val="000000"/>
                </a:solidFill>
                <a:latin typeface="Open Sauce"/>
              </a:rPr>
              <a:t>uslovi</a:t>
            </a:r>
            <a:r>
              <a:rPr lang="en-US" sz="2399">
                <a:solidFill>
                  <a:srgbClr val="000000"/>
                </a:solidFill>
                <a:latin typeface="Open Sauce"/>
              </a:rPr>
              <a:t> i </a:t>
            </a:r>
            <a:r>
              <a:rPr lang="en-US" sz="2399" u="sng">
                <a:solidFill>
                  <a:srgbClr val="000000"/>
                </a:solidFill>
                <a:latin typeface="Open Sauce"/>
              </a:rPr>
              <a:t>dokazi</a:t>
            </a:r>
            <a:r>
              <a:rPr lang="en-US" sz="2399">
                <a:solidFill>
                  <a:srgbClr val="000000"/>
                </a:solidFill>
                <a:latin typeface="Open Sauce"/>
              </a:rPr>
              <a:t> koji se zahtjevaju </a:t>
            </a:r>
          </a:p>
          <a:p>
            <a:pPr algn="just">
              <a:lnSpc>
                <a:spcPts val="4319"/>
              </a:lnSpc>
            </a:pPr>
            <a:endParaRPr lang="en-US" sz="2399">
              <a:solidFill>
                <a:srgbClr val="000000"/>
              </a:solidFill>
              <a:latin typeface="Open Sauce"/>
            </a:endParaRPr>
          </a:p>
          <a:p>
            <a:pPr marL="518158" lvl="1" indent="-259079" algn="just">
              <a:lnSpc>
                <a:spcPts val="4319"/>
              </a:lnSpc>
              <a:buFont typeface="Arial"/>
              <a:buChar char="•"/>
            </a:pPr>
            <a:r>
              <a:rPr lang="en-US" sz="2399">
                <a:solidFill>
                  <a:srgbClr val="000000"/>
                </a:solidFill>
                <a:latin typeface="Open Sauce"/>
              </a:rPr>
              <a:t>odgovarajući dokument koji izdaje banka ili druga finansijska institucija</a:t>
            </a:r>
          </a:p>
          <a:p>
            <a:pPr marL="518158" lvl="1" indent="-259079" algn="just">
              <a:lnSpc>
                <a:spcPts val="4319"/>
              </a:lnSpc>
              <a:buFont typeface="Arial"/>
              <a:buChar char="•"/>
            </a:pPr>
            <a:r>
              <a:rPr lang="en-US" sz="2399">
                <a:solidFill>
                  <a:srgbClr val="000000"/>
                </a:solidFill>
                <a:latin typeface="Open Sauce"/>
              </a:rPr>
              <a:t>garancija za pokriće osiguranja od odgovornosti </a:t>
            </a:r>
          </a:p>
          <a:p>
            <a:pPr marL="518158" lvl="1" indent="-259079" algn="just">
              <a:lnSpc>
                <a:spcPts val="4319"/>
              </a:lnSpc>
              <a:buFont typeface="Arial"/>
              <a:buChar char="•"/>
            </a:pPr>
            <a:r>
              <a:rPr lang="en-US" sz="2399">
                <a:solidFill>
                  <a:srgbClr val="000000"/>
                </a:solidFill>
                <a:latin typeface="Open Sauce"/>
              </a:rPr>
              <a:t>poslovni bilansi ili izvodi iz poslovnih bilansa, za period ne duži od tri posljednje finansijske godine ili od datuma registracije</a:t>
            </a:r>
          </a:p>
          <a:p>
            <a:pPr marL="518158" lvl="1" indent="-259079" algn="just">
              <a:lnSpc>
                <a:spcPts val="4319"/>
              </a:lnSpc>
              <a:buFont typeface="Arial"/>
              <a:buChar char="•"/>
            </a:pPr>
            <a:r>
              <a:rPr lang="en-US" sz="2399">
                <a:solidFill>
                  <a:srgbClr val="000000"/>
                </a:solidFill>
                <a:latin typeface="Open Sauce"/>
              </a:rPr>
              <a:t>izjavu o ukupnom prometu/ovjerava nadležni organ</a:t>
            </a:r>
          </a:p>
          <a:p>
            <a:pPr algn="just">
              <a:lnSpc>
                <a:spcPts val="4319"/>
              </a:lnSpc>
            </a:pPr>
            <a:endParaRPr lang="en-US" sz="2399">
              <a:solidFill>
                <a:srgbClr val="000000"/>
              </a:solidFill>
              <a:latin typeface="Open Sauce"/>
            </a:endParaRPr>
          </a:p>
          <a:p>
            <a:pPr algn="just">
              <a:lnSpc>
                <a:spcPts val="4319"/>
              </a:lnSpc>
            </a:pPr>
            <a:r>
              <a:rPr lang="en-US" sz="2399">
                <a:solidFill>
                  <a:srgbClr val="000000"/>
                </a:solidFill>
                <a:latin typeface="Open Sauce"/>
              </a:rPr>
              <a:t>Grupa ponuđača kao cjelina dostavlja dokumente po članu 47. Zakona</a:t>
            </a:r>
          </a:p>
          <a:p>
            <a:pPr algn="ctr">
              <a:lnSpc>
                <a:spcPts val="4319"/>
              </a:lnSpc>
            </a:pPr>
            <a:endParaRPr lang="en-US" sz="2399">
              <a:solidFill>
                <a:srgbClr val="000000"/>
              </a:solidFill>
              <a:latin typeface="Open Sauce"/>
            </a:endParaRPr>
          </a:p>
          <a:p>
            <a:pPr algn="just">
              <a:lnSpc>
                <a:spcPts val="4319"/>
              </a:lnSpc>
            </a:pPr>
            <a:endParaRPr lang="en-US" sz="2399">
              <a:solidFill>
                <a:srgbClr val="000000"/>
              </a:solidFill>
              <a:latin typeface="Open Sauce"/>
            </a:endParaRPr>
          </a:p>
        </p:txBody>
      </p:sp>
      <p:sp>
        <p:nvSpPr>
          <p:cNvPr id="5" name="TextBox 5"/>
          <p:cNvSpPr txBox="1"/>
          <p:nvPr/>
        </p:nvSpPr>
        <p:spPr>
          <a:xfrm>
            <a:off x="2034778" y="1320771"/>
            <a:ext cx="14218444" cy="712469"/>
          </a:xfrm>
          <a:prstGeom prst="rect">
            <a:avLst/>
          </a:prstGeom>
        </p:spPr>
        <p:txBody>
          <a:bodyPr lIns="0" tIns="0" rIns="0" bIns="0" rtlCol="0" anchor="t">
            <a:spAutoFit/>
          </a:bodyPr>
          <a:lstStyle/>
          <a:p>
            <a:pPr algn="ctr">
              <a:lnSpc>
                <a:spcPts val="5880"/>
              </a:lnSpc>
            </a:pPr>
            <a:r>
              <a:rPr lang="en-US" sz="4200">
                <a:solidFill>
                  <a:srgbClr val="1C5739"/>
                </a:solidFill>
                <a:latin typeface="Open Sans Bold"/>
              </a:rPr>
              <a:t>Ekonomska i finansijska sposobnost (član 47. Zakona)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1667847" y="3372782"/>
            <a:ext cx="14952306" cy="4303396"/>
          </a:xfrm>
          <a:prstGeom prst="rect">
            <a:avLst/>
          </a:prstGeom>
        </p:spPr>
        <p:txBody>
          <a:bodyPr lIns="0" tIns="0" rIns="0" bIns="0" rtlCol="0" anchor="t">
            <a:spAutoFit/>
          </a:bodyPr>
          <a:lstStyle/>
          <a:p>
            <a:pPr algn="just">
              <a:lnSpc>
                <a:spcPts val="4319"/>
              </a:lnSpc>
            </a:pPr>
            <a:r>
              <a:rPr lang="en-US" sz="2399">
                <a:solidFill>
                  <a:srgbClr val="000000"/>
                </a:solidFill>
                <a:latin typeface="Open Sauce"/>
              </a:rPr>
              <a:t>Član 48. stav (2) Zakona / Ako ugovorni organ zahtijeva dokaz o uredno izvršenim ugovorima, taj dokaz podnosi se u formi </a:t>
            </a:r>
            <a:r>
              <a:rPr lang="en-US" sz="2399" u="sng">
                <a:solidFill>
                  <a:srgbClr val="000000"/>
                </a:solidFill>
                <a:latin typeface="Open Sauce"/>
              </a:rPr>
              <a:t>spiska</a:t>
            </a:r>
            <a:r>
              <a:rPr lang="en-US" sz="2399">
                <a:solidFill>
                  <a:srgbClr val="000000"/>
                </a:solidFill>
                <a:latin typeface="Open Sauce"/>
              </a:rPr>
              <a:t> izvršenih ugovora </a:t>
            </a:r>
            <a:r>
              <a:rPr lang="en-US" sz="2399" u="sng">
                <a:solidFill>
                  <a:srgbClr val="000000"/>
                </a:solidFill>
                <a:latin typeface="Open Sauce"/>
              </a:rPr>
              <a:t>uz potvrdu</a:t>
            </a:r>
            <a:r>
              <a:rPr lang="en-US" sz="2399">
                <a:solidFill>
                  <a:srgbClr val="000000"/>
                </a:solidFill>
                <a:latin typeface="Open Sauce"/>
              </a:rPr>
              <a:t> koju daje druga ugovorna strana o njihovoj realizaciji</a:t>
            </a:r>
          </a:p>
          <a:p>
            <a:pPr algn="just">
              <a:lnSpc>
                <a:spcPts val="4319"/>
              </a:lnSpc>
            </a:pPr>
            <a:endParaRPr lang="en-US" sz="2399">
              <a:solidFill>
                <a:srgbClr val="000000"/>
              </a:solidFill>
              <a:latin typeface="Open Sauce"/>
            </a:endParaRPr>
          </a:p>
          <a:p>
            <a:pPr algn="just">
              <a:lnSpc>
                <a:spcPts val="4319"/>
              </a:lnSpc>
            </a:pPr>
            <a:r>
              <a:rPr lang="en-US" sz="2399">
                <a:solidFill>
                  <a:srgbClr val="000000"/>
                </a:solidFill>
                <a:latin typeface="Open Sauce"/>
              </a:rPr>
              <a:t>Nepravilan primjer iz TD „.....dobavljač je dužan dostaviti </a:t>
            </a:r>
            <a:r>
              <a:rPr lang="en-US" sz="2399" u="sng">
                <a:solidFill>
                  <a:srgbClr val="000000"/>
                </a:solidFill>
                <a:latin typeface="Open Sauce"/>
              </a:rPr>
              <a:t>potvrdu</a:t>
            </a:r>
            <a:r>
              <a:rPr lang="en-US" sz="2399">
                <a:solidFill>
                  <a:srgbClr val="000000"/>
                </a:solidFill>
                <a:latin typeface="Open Sauce"/>
              </a:rPr>
              <a:t> o uspješno realizovanom najmanje jednom ugovoru........dokaz dostaviti u formi </a:t>
            </a:r>
            <a:r>
              <a:rPr lang="en-US" sz="2399" u="sng">
                <a:solidFill>
                  <a:srgbClr val="000000"/>
                </a:solidFill>
                <a:latin typeface="Open Sauce"/>
              </a:rPr>
              <a:t>potvrde</a:t>
            </a:r>
            <a:r>
              <a:rPr lang="en-US" sz="2399">
                <a:solidFill>
                  <a:srgbClr val="000000"/>
                </a:solidFill>
                <a:latin typeface="Open Sauce"/>
              </a:rPr>
              <a:t>......“</a:t>
            </a:r>
          </a:p>
          <a:p>
            <a:pPr algn="just">
              <a:lnSpc>
                <a:spcPts val="4319"/>
              </a:lnSpc>
            </a:pPr>
            <a:endParaRPr lang="en-US" sz="2399">
              <a:solidFill>
                <a:srgbClr val="000000"/>
              </a:solidFill>
              <a:latin typeface="Open Sauce"/>
            </a:endParaRPr>
          </a:p>
          <a:p>
            <a:pPr algn="just">
              <a:lnSpc>
                <a:spcPts val="4319"/>
              </a:lnSpc>
            </a:pPr>
            <a:r>
              <a:rPr lang="en-US" sz="2399">
                <a:solidFill>
                  <a:srgbClr val="000000"/>
                </a:solidFill>
                <a:latin typeface="Open Sauce"/>
              </a:rPr>
              <a:t>Žalba žalitelja/rješenje Ureda JN2-03-07-1-2743-7/23 usvaja se žalba</a:t>
            </a:r>
          </a:p>
        </p:txBody>
      </p:sp>
      <p:sp>
        <p:nvSpPr>
          <p:cNvPr id="5" name="TextBox 5"/>
          <p:cNvSpPr txBox="1"/>
          <p:nvPr/>
        </p:nvSpPr>
        <p:spPr>
          <a:xfrm>
            <a:off x="1117044" y="1320771"/>
            <a:ext cx="16053912" cy="712469"/>
          </a:xfrm>
          <a:prstGeom prst="rect">
            <a:avLst/>
          </a:prstGeom>
        </p:spPr>
        <p:txBody>
          <a:bodyPr lIns="0" tIns="0" rIns="0" bIns="0" rtlCol="0" anchor="t">
            <a:spAutoFit/>
          </a:bodyPr>
          <a:lstStyle/>
          <a:p>
            <a:pPr algn="ctr">
              <a:lnSpc>
                <a:spcPts val="5880"/>
              </a:lnSpc>
            </a:pPr>
            <a:r>
              <a:rPr lang="en-US" sz="4200">
                <a:solidFill>
                  <a:srgbClr val="1C5739"/>
                </a:solidFill>
                <a:latin typeface="Open Sans Bold"/>
              </a:rPr>
              <a:t>Tehnička i profesionalna sposobnost (član 48. do 51. Zakona)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1667847" y="3372782"/>
            <a:ext cx="15745408" cy="5932171"/>
          </a:xfrm>
          <a:prstGeom prst="rect">
            <a:avLst/>
          </a:prstGeom>
        </p:spPr>
        <p:txBody>
          <a:bodyPr lIns="0" tIns="0" rIns="0" bIns="0" rtlCol="0" anchor="t">
            <a:spAutoFit/>
          </a:bodyPr>
          <a:lstStyle/>
          <a:p>
            <a:pPr algn="just">
              <a:lnSpc>
                <a:spcPts val="4319"/>
              </a:lnSpc>
            </a:pPr>
            <a:r>
              <a:rPr lang="en-US" sz="2399" dirty="0" err="1">
                <a:solidFill>
                  <a:srgbClr val="000000"/>
                </a:solidFill>
                <a:latin typeface="Open Sauce"/>
              </a:rPr>
              <a:t>Član</a:t>
            </a:r>
            <a:r>
              <a:rPr lang="en-US" sz="2399" dirty="0">
                <a:solidFill>
                  <a:srgbClr val="000000"/>
                </a:solidFill>
                <a:latin typeface="Open Sauce"/>
              </a:rPr>
              <a:t> 7. </a:t>
            </a:r>
            <a:r>
              <a:rPr lang="en-US" sz="2399" dirty="0" err="1">
                <a:solidFill>
                  <a:srgbClr val="000000"/>
                </a:solidFill>
                <a:latin typeface="Open Sauce"/>
              </a:rPr>
              <a:t>stav</a:t>
            </a:r>
            <a:r>
              <a:rPr lang="en-US" sz="2399" dirty="0">
                <a:solidFill>
                  <a:srgbClr val="000000"/>
                </a:solidFill>
                <a:latin typeface="Open Sauce"/>
              </a:rPr>
              <a:t> (4) </a:t>
            </a:r>
            <a:r>
              <a:rPr lang="en-US" sz="2399" dirty="0" err="1">
                <a:solidFill>
                  <a:srgbClr val="000000"/>
                </a:solidFill>
                <a:latin typeface="Open Sauce"/>
              </a:rPr>
              <a:t>Uputstva</a:t>
            </a:r>
            <a:r>
              <a:rPr lang="en-US" sz="2399" dirty="0">
                <a:solidFill>
                  <a:srgbClr val="000000"/>
                </a:solidFill>
                <a:latin typeface="Open Sauce"/>
              </a:rPr>
              <a:t> </a:t>
            </a:r>
          </a:p>
          <a:p>
            <a:pPr algn="just">
              <a:lnSpc>
                <a:spcPts val="4319"/>
              </a:lnSpc>
            </a:pPr>
            <a:r>
              <a:rPr lang="en-US" sz="2399" dirty="0" err="1">
                <a:solidFill>
                  <a:srgbClr val="000000"/>
                </a:solidFill>
                <a:latin typeface="Open Sauce"/>
              </a:rPr>
              <a:t>Ako</a:t>
            </a:r>
            <a:r>
              <a:rPr lang="en-US" sz="2399" dirty="0">
                <a:solidFill>
                  <a:srgbClr val="000000"/>
                </a:solidFill>
                <a:latin typeface="Open Sauce"/>
              </a:rPr>
              <a:t> </a:t>
            </a:r>
            <a:r>
              <a:rPr lang="en-US" sz="2399" dirty="0" err="1">
                <a:solidFill>
                  <a:srgbClr val="000000"/>
                </a:solidFill>
                <a:latin typeface="Open Sauce"/>
              </a:rPr>
              <a:t>ugovorni</a:t>
            </a:r>
            <a:r>
              <a:rPr lang="en-US" sz="2399" dirty="0">
                <a:solidFill>
                  <a:srgbClr val="000000"/>
                </a:solidFill>
                <a:latin typeface="Open Sauce"/>
              </a:rPr>
              <a:t> organ </a:t>
            </a:r>
            <a:r>
              <a:rPr lang="en-US" sz="2399" dirty="0" err="1">
                <a:solidFill>
                  <a:srgbClr val="000000"/>
                </a:solidFill>
                <a:latin typeface="Open Sauce"/>
              </a:rPr>
              <a:t>traži</a:t>
            </a:r>
            <a:r>
              <a:rPr lang="en-US" sz="2399" dirty="0">
                <a:solidFill>
                  <a:srgbClr val="000000"/>
                </a:solidFill>
                <a:latin typeface="Open Sauce"/>
              </a:rPr>
              <a:t> </a:t>
            </a:r>
            <a:r>
              <a:rPr lang="en-US" sz="2399" dirty="0" err="1">
                <a:solidFill>
                  <a:srgbClr val="000000"/>
                </a:solidFill>
                <a:latin typeface="Open Sauce"/>
              </a:rPr>
              <a:t>kao</a:t>
            </a:r>
            <a:r>
              <a:rPr lang="en-US" sz="2399" dirty="0">
                <a:solidFill>
                  <a:srgbClr val="000000"/>
                </a:solidFill>
                <a:latin typeface="Open Sauce"/>
              </a:rPr>
              <a:t> </a:t>
            </a:r>
            <a:r>
              <a:rPr lang="en-US" sz="2399" dirty="0" err="1">
                <a:solidFill>
                  <a:srgbClr val="000000"/>
                </a:solidFill>
                <a:latin typeface="Open Sauce"/>
              </a:rPr>
              <a:t>dokaz</a:t>
            </a:r>
            <a:r>
              <a:rPr lang="en-US" sz="2399" dirty="0">
                <a:solidFill>
                  <a:srgbClr val="000000"/>
                </a:solidFill>
                <a:latin typeface="Open Sauce"/>
              </a:rPr>
              <a:t> </a:t>
            </a:r>
            <a:r>
              <a:rPr lang="en-US" sz="2399" dirty="0" err="1">
                <a:solidFill>
                  <a:srgbClr val="000000"/>
                </a:solidFill>
                <a:latin typeface="Open Sauce"/>
              </a:rPr>
              <a:t>tehničke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profesionalne</a:t>
            </a:r>
            <a:endParaRPr lang="en-US" sz="2399" dirty="0">
              <a:solidFill>
                <a:srgbClr val="000000"/>
              </a:solidFill>
              <a:latin typeface="Open Sauce"/>
            </a:endParaRPr>
          </a:p>
          <a:p>
            <a:pPr algn="just">
              <a:lnSpc>
                <a:spcPts val="4319"/>
              </a:lnSpc>
            </a:pPr>
            <a:r>
              <a:rPr lang="en-US" sz="2399" dirty="0" err="1">
                <a:solidFill>
                  <a:srgbClr val="000000"/>
                </a:solidFill>
                <a:latin typeface="Open Sauce"/>
              </a:rPr>
              <a:t>sposobnosti</a:t>
            </a:r>
            <a:r>
              <a:rPr lang="en-US" sz="2399" dirty="0">
                <a:solidFill>
                  <a:srgbClr val="000000"/>
                </a:solidFill>
                <a:latin typeface="Open Sauce"/>
              </a:rPr>
              <a:t> </a:t>
            </a:r>
            <a:r>
              <a:rPr lang="en-US" sz="2399" dirty="0" err="1">
                <a:solidFill>
                  <a:srgbClr val="000000"/>
                </a:solidFill>
                <a:latin typeface="Open Sauce"/>
              </a:rPr>
              <a:t>popis</a:t>
            </a:r>
            <a:r>
              <a:rPr lang="en-US" sz="2399" dirty="0">
                <a:solidFill>
                  <a:srgbClr val="000000"/>
                </a:solidFill>
                <a:latin typeface="Open Sauce"/>
              </a:rPr>
              <a:t> </a:t>
            </a:r>
            <a:r>
              <a:rPr lang="en-US" sz="2399" dirty="0" err="1">
                <a:solidFill>
                  <a:srgbClr val="000000"/>
                </a:solidFill>
                <a:latin typeface="Open Sauce"/>
              </a:rPr>
              <a:t>ugovora</a:t>
            </a:r>
            <a:r>
              <a:rPr lang="en-US" sz="2399" dirty="0">
                <a:solidFill>
                  <a:srgbClr val="000000"/>
                </a:solidFill>
                <a:latin typeface="Open Sauce"/>
              </a:rPr>
              <a:t>, </a:t>
            </a:r>
            <a:r>
              <a:rPr lang="en-US" sz="2399" dirty="0" err="1">
                <a:solidFill>
                  <a:srgbClr val="000000"/>
                </a:solidFill>
                <a:latin typeface="Open Sauce"/>
              </a:rPr>
              <a:t>smatra</a:t>
            </a:r>
            <a:r>
              <a:rPr lang="en-US" sz="2399" dirty="0">
                <a:solidFill>
                  <a:srgbClr val="000000"/>
                </a:solidFill>
                <a:latin typeface="Open Sauce"/>
              </a:rPr>
              <a:t> se da je </a:t>
            </a:r>
            <a:r>
              <a:rPr lang="en-US" sz="2399" dirty="0" err="1">
                <a:solidFill>
                  <a:srgbClr val="000000"/>
                </a:solidFill>
                <a:latin typeface="Open Sauce"/>
              </a:rPr>
              <a:t>uslov</a:t>
            </a:r>
            <a:r>
              <a:rPr lang="en-US" sz="2399" dirty="0">
                <a:solidFill>
                  <a:srgbClr val="000000"/>
                </a:solidFill>
                <a:latin typeface="Open Sauce"/>
              </a:rPr>
              <a:t>:</a:t>
            </a:r>
          </a:p>
          <a:p>
            <a:pPr algn="just">
              <a:lnSpc>
                <a:spcPts val="4319"/>
              </a:lnSpc>
            </a:pPr>
            <a:endParaRPr lang="en-US" sz="2399" dirty="0">
              <a:solidFill>
                <a:srgbClr val="000000"/>
              </a:solidFill>
              <a:latin typeface="Open Sauce"/>
            </a:endParaRPr>
          </a:p>
          <a:p>
            <a:pPr marL="518158" lvl="1" indent="-259079" algn="just">
              <a:lnSpc>
                <a:spcPts val="4319"/>
              </a:lnSpc>
              <a:buFont typeface="Arial"/>
              <a:buChar char="•"/>
            </a:pPr>
            <a:r>
              <a:rPr lang="en-US" sz="2399" dirty="0">
                <a:solidFill>
                  <a:srgbClr val="000000"/>
                </a:solidFill>
                <a:latin typeface="Open Sauce"/>
              </a:rPr>
              <a:t>u </a:t>
            </a:r>
            <a:r>
              <a:rPr lang="en-US" sz="2399" dirty="0" err="1">
                <a:solidFill>
                  <a:srgbClr val="000000"/>
                </a:solidFill>
                <a:latin typeface="Open Sauce"/>
              </a:rPr>
              <a:t>vezi</a:t>
            </a:r>
            <a:r>
              <a:rPr lang="en-US" sz="2399" dirty="0">
                <a:solidFill>
                  <a:srgbClr val="000000"/>
                </a:solidFill>
                <a:latin typeface="Open Sauce"/>
              </a:rPr>
              <a:t> </a:t>
            </a:r>
            <a:r>
              <a:rPr lang="en-US" sz="2399" dirty="0" err="1">
                <a:solidFill>
                  <a:srgbClr val="000000"/>
                </a:solidFill>
                <a:latin typeface="Open Sauce"/>
              </a:rPr>
              <a:t>sa</a:t>
            </a:r>
            <a:r>
              <a:rPr lang="en-US" sz="2399" dirty="0">
                <a:solidFill>
                  <a:srgbClr val="000000"/>
                </a:solidFill>
                <a:latin typeface="Open Sauce"/>
              </a:rPr>
              <a:t> </a:t>
            </a:r>
            <a:r>
              <a:rPr lang="en-US" sz="2399" dirty="0" err="1">
                <a:solidFill>
                  <a:srgbClr val="000000"/>
                </a:solidFill>
                <a:latin typeface="Open Sauce"/>
              </a:rPr>
              <a:t>predmetom</a:t>
            </a:r>
            <a:r>
              <a:rPr lang="en-US" sz="2399" dirty="0">
                <a:solidFill>
                  <a:srgbClr val="000000"/>
                </a:solidFill>
                <a:latin typeface="Open Sauce"/>
              </a:rPr>
              <a:t> </a:t>
            </a:r>
            <a:r>
              <a:rPr lang="en-US" sz="2399" dirty="0" err="1">
                <a:solidFill>
                  <a:srgbClr val="000000"/>
                </a:solidFill>
                <a:latin typeface="Open Sauce"/>
              </a:rPr>
              <a:t>nabavke</a:t>
            </a:r>
            <a:r>
              <a:rPr lang="en-US" sz="2399" dirty="0">
                <a:solidFill>
                  <a:srgbClr val="000000"/>
                </a:solidFill>
                <a:latin typeface="Open Sauce"/>
              </a:rPr>
              <a:t>, </a:t>
            </a:r>
            <a:r>
              <a:rPr lang="en-US" sz="2399" dirty="0" err="1">
                <a:solidFill>
                  <a:srgbClr val="000000"/>
                </a:solidFill>
                <a:latin typeface="Open Sauce"/>
              </a:rPr>
              <a:t>odnosno</a:t>
            </a:r>
            <a:r>
              <a:rPr lang="en-US" sz="2399" dirty="0">
                <a:solidFill>
                  <a:srgbClr val="000000"/>
                </a:solidFill>
                <a:latin typeface="Open Sauce"/>
              </a:rPr>
              <a:t> </a:t>
            </a:r>
            <a:r>
              <a:rPr lang="en-US" sz="2399" dirty="0" err="1">
                <a:solidFill>
                  <a:srgbClr val="000000"/>
                </a:solidFill>
                <a:latin typeface="Open Sauce"/>
              </a:rPr>
              <a:t>grupom</a:t>
            </a:r>
            <a:r>
              <a:rPr lang="en-US" sz="2399" dirty="0">
                <a:solidFill>
                  <a:srgbClr val="000000"/>
                </a:solidFill>
                <a:latin typeface="Open Sauce"/>
              </a:rPr>
              <a:t> </a:t>
            </a:r>
            <a:r>
              <a:rPr lang="en-US" sz="2399" dirty="0" err="1">
                <a:solidFill>
                  <a:srgbClr val="000000"/>
                </a:solidFill>
                <a:latin typeface="Open Sauce"/>
              </a:rPr>
              <a:t>predmeta</a:t>
            </a:r>
            <a:r>
              <a:rPr lang="en-US" sz="2399" dirty="0">
                <a:solidFill>
                  <a:srgbClr val="000000"/>
                </a:solidFill>
                <a:latin typeface="Open Sauce"/>
              </a:rPr>
              <a:t> </a:t>
            </a:r>
            <a:r>
              <a:rPr lang="en-US" sz="2399" dirty="0" err="1">
                <a:solidFill>
                  <a:srgbClr val="000000"/>
                </a:solidFill>
                <a:latin typeface="Open Sauce"/>
              </a:rPr>
              <a:t>nabavke</a:t>
            </a:r>
            <a:r>
              <a:rPr lang="en-US" sz="2399" dirty="0">
                <a:solidFill>
                  <a:srgbClr val="000000"/>
                </a:solidFill>
                <a:latin typeface="Open Sauce"/>
              </a:rPr>
              <a:t>, </a:t>
            </a:r>
            <a:r>
              <a:rPr lang="en-US" sz="2399" dirty="0" err="1">
                <a:solidFill>
                  <a:srgbClr val="000000"/>
                </a:solidFill>
                <a:latin typeface="Open Sauce"/>
              </a:rPr>
              <a:t>ako</a:t>
            </a:r>
            <a:r>
              <a:rPr lang="en-US" sz="2399" dirty="0">
                <a:solidFill>
                  <a:srgbClr val="000000"/>
                </a:solidFill>
                <a:latin typeface="Open Sauce"/>
              </a:rPr>
              <a:t> se </a:t>
            </a:r>
            <a:r>
              <a:rPr lang="en-US" sz="2399" dirty="0" err="1">
                <a:solidFill>
                  <a:srgbClr val="000000"/>
                </a:solidFill>
                <a:latin typeface="Open Sauce"/>
              </a:rPr>
              <a:t>traži</a:t>
            </a:r>
            <a:r>
              <a:rPr lang="en-US" sz="2399" dirty="0">
                <a:solidFill>
                  <a:srgbClr val="000000"/>
                </a:solidFill>
                <a:latin typeface="Open Sauce"/>
              </a:rPr>
              <a:t> </a:t>
            </a:r>
            <a:r>
              <a:rPr lang="en-US" sz="2399" dirty="0" err="1">
                <a:solidFill>
                  <a:srgbClr val="000000"/>
                </a:solidFill>
                <a:latin typeface="Open Sauce"/>
              </a:rPr>
              <a:t>dokaz</a:t>
            </a:r>
            <a:r>
              <a:rPr lang="en-US" sz="2399" dirty="0">
                <a:solidFill>
                  <a:srgbClr val="000000"/>
                </a:solidFill>
                <a:latin typeface="Open Sauce"/>
              </a:rPr>
              <a:t> o </a:t>
            </a:r>
            <a:r>
              <a:rPr lang="en-US" sz="2399" dirty="0" err="1">
                <a:solidFill>
                  <a:srgbClr val="000000"/>
                </a:solidFill>
                <a:latin typeface="Open Sauce"/>
              </a:rPr>
              <a:t>izvršenju</a:t>
            </a:r>
            <a:r>
              <a:rPr lang="en-US" sz="2399" dirty="0">
                <a:solidFill>
                  <a:srgbClr val="000000"/>
                </a:solidFill>
                <a:latin typeface="Open Sauce"/>
              </a:rPr>
              <a:t> </a:t>
            </a:r>
            <a:r>
              <a:rPr lang="en-US" sz="2399" u="sng" dirty="0" err="1">
                <a:solidFill>
                  <a:srgbClr val="000000"/>
                </a:solidFill>
                <a:latin typeface="Open Sauce"/>
              </a:rPr>
              <a:t>istog</a:t>
            </a:r>
            <a:r>
              <a:rPr lang="en-US" sz="2399" u="sng" dirty="0">
                <a:solidFill>
                  <a:srgbClr val="000000"/>
                </a:solidFill>
                <a:latin typeface="Open Sauce"/>
              </a:rPr>
              <a:t> </a:t>
            </a:r>
            <a:r>
              <a:rPr lang="en-US" sz="2399" u="sng" dirty="0" err="1">
                <a:solidFill>
                  <a:srgbClr val="000000"/>
                </a:solidFill>
                <a:latin typeface="Open Sauce"/>
              </a:rPr>
              <a:t>ili</a:t>
            </a:r>
            <a:r>
              <a:rPr lang="en-US" sz="2399" u="sng" dirty="0">
                <a:solidFill>
                  <a:srgbClr val="000000"/>
                </a:solidFill>
                <a:latin typeface="Open Sauce"/>
              </a:rPr>
              <a:t> </a:t>
            </a:r>
            <a:r>
              <a:rPr lang="en-US" sz="2399" u="sng" dirty="0" err="1">
                <a:solidFill>
                  <a:srgbClr val="000000"/>
                </a:solidFill>
                <a:latin typeface="Open Sauce"/>
              </a:rPr>
              <a:t>sličnog</a:t>
            </a:r>
            <a:r>
              <a:rPr lang="en-US" sz="2399" dirty="0">
                <a:solidFill>
                  <a:srgbClr val="000000"/>
                </a:solidFill>
                <a:latin typeface="Open Sauce"/>
              </a:rPr>
              <a:t>, </a:t>
            </a:r>
            <a:r>
              <a:rPr lang="en-US" sz="2399" dirty="0" err="1">
                <a:solidFill>
                  <a:srgbClr val="000000"/>
                </a:solidFill>
                <a:latin typeface="Open Sauce"/>
              </a:rPr>
              <a:t>odnosno</a:t>
            </a:r>
            <a:r>
              <a:rPr lang="en-US" sz="2399" dirty="0">
                <a:solidFill>
                  <a:srgbClr val="000000"/>
                </a:solidFill>
                <a:latin typeface="Open Sauce"/>
              </a:rPr>
              <a:t> </a:t>
            </a:r>
            <a:r>
              <a:rPr lang="en-US" sz="2399" u="sng" dirty="0" err="1">
                <a:solidFill>
                  <a:srgbClr val="000000"/>
                </a:solidFill>
                <a:latin typeface="Open Sauce"/>
              </a:rPr>
              <a:t>istih</a:t>
            </a:r>
            <a:r>
              <a:rPr lang="en-US" sz="2399" u="sng" dirty="0">
                <a:solidFill>
                  <a:srgbClr val="000000"/>
                </a:solidFill>
                <a:latin typeface="Open Sauce"/>
              </a:rPr>
              <a:t> </a:t>
            </a:r>
            <a:r>
              <a:rPr lang="en-US" sz="2399" u="sng" dirty="0" err="1">
                <a:solidFill>
                  <a:srgbClr val="000000"/>
                </a:solidFill>
                <a:latin typeface="Open Sauce"/>
              </a:rPr>
              <a:t>ili</a:t>
            </a:r>
            <a:r>
              <a:rPr lang="en-US" sz="2399" u="sng" dirty="0">
                <a:solidFill>
                  <a:srgbClr val="000000"/>
                </a:solidFill>
                <a:latin typeface="Open Sauce"/>
              </a:rPr>
              <a:t> </a:t>
            </a:r>
            <a:r>
              <a:rPr lang="en-US" sz="2399" u="sng" dirty="0" err="1">
                <a:solidFill>
                  <a:srgbClr val="000000"/>
                </a:solidFill>
                <a:latin typeface="Open Sauce"/>
              </a:rPr>
              <a:t>sličnih</a:t>
            </a:r>
            <a:r>
              <a:rPr lang="en-US" sz="2399" dirty="0">
                <a:solidFill>
                  <a:srgbClr val="000000"/>
                </a:solidFill>
                <a:latin typeface="Open Sauce"/>
              </a:rPr>
              <a:t> </a:t>
            </a:r>
            <a:r>
              <a:rPr lang="en-US" sz="2399" dirty="0" err="1">
                <a:solidFill>
                  <a:srgbClr val="000000"/>
                </a:solidFill>
                <a:latin typeface="Open Sauce"/>
              </a:rPr>
              <a:t>ugovora</a:t>
            </a:r>
            <a:r>
              <a:rPr lang="en-US" sz="2399" dirty="0">
                <a:solidFill>
                  <a:srgbClr val="000000"/>
                </a:solidFill>
                <a:latin typeface="Open Sauce"/>
              </a:rPr>
              <a:t> </a:t>
            </a:r>
            <a:r>
              <a:rPr lang="en-US" sz="2399" dirty="0" err="1">
                <a:solidFill>
                  <a:srgbClr val="000000"/>
                </a:solidFill>
                <a:latin typeface="Open Sauce"/>
              </a:rPr>
              <a:t>kao</a:t>
            </a:r>
            <a:r>
              <a:rPr lang="en-US" sz="2399" dirty="0">
                <a:solidFill>
                  <a:srgbClr val="000000"/>
                </a:solidFill>
                <a:latin typeface="Open Sauce"/>
              </a:rPr>
              <a:t> </a:t>
            </a:r>
            <a:r>
              <a:rPr lang="en-US" sz="2399" dirty="0" err="1">
                <a:solidFill>
                  <a:srgbClr val="000000"/>
                </a:solidFill>
                <a:latin typeface="Open Sauce"/>
              </a:rPr>
              <a:t>što</a:t>
            </a:r>
            <a:r>
              <a:rPr lang="en-US" sz="2399" dirty="0">
                <a:solidFill>
                  <a:srgbClr val="000000"/>
                </a:solidFill>
                <a:latin typeface="Open Sauce"/>
              </a:rPr>
              <a:t> je </a:t>
            </a:r>
            <a:r>
              <a:rPr lang="en-US" sz="2399" dirty="0" err="1">
                <a:solidFill>
                  <a:srgbClr val="000000"/>
                </a:solidFill>
                <a:latin typeface="Open Sauce"/>
              </a:rPr>
              <a:t>predmet</a:t>
            </a:r>
            <a:r>
              <a:rPr lang="en-US" sz="2399" dirty="0">
                <a:solidFill>
                  <a:srgbClr val="000000"/>
                </a:solidFill>
                <a:latin typeface="Open Sauce"/>
              </a:rPr>
              <a:t> </a:t>
            </a:r>
            <a:r>
              <a:rPr lang="en-US" sz="2399" dirty="0" err="1">
                <a:solidFill>
                  <a:srgbClr val="000000"/>
                </a:solidFill>
                <a:latin typeface="Open Sauce"/>
              </a:rPr>
              <a:t>nabavke</a:t>
            </a:r>
            <a:r>
              <a:rPr lang="en-US" sz="2399" dirty="0">
                <a:solidFill>
                  <a:srgbClr val="000000"/>
                </a:solidFill>
                <a:latin typeface="Open Sauce"/>
              </a:rPr>
              <a:t>, </a:t>
            </a:r>
            <a:r>
              <a:rPr lang="en-US" sz="2399" dirty="0" err="1">
                <a:solidFill>
                  <a:srgbClr val="000000"/>
                </a:solidFill>
                <a:latin typeface="Open Sauce"/>
              </a:rPr>
              <a:t>odnosno</a:t>
            </a:r>
            <a:r>
              <a:rPr lang="en-US" sz="2399" dirty="0">
                <a:solidFill>
                  <a:srgbClr val="000000"/>
                </a:solidFill>
                <a:latin typeface="Open Sauce"/>
              </a:rPr>
              <a:t> lot, </a:t>
            </a:r>
            <a:r>
              <a:rPr lang="en-US" sz="2399" dirty="0" err="1">
                <a:solidFill>
                  <a:srgbClr val="000000"/>
                </a:solidFill>
                <a:latin typeface="Open Sauce"/>
              </a:rPr>
              <a:t>te</a:t>
            </a: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srazmjeran</a:t>
            </a:r>
            <a:r>
              <a:rPr lang="en-US" sz="2399" dirty="0">
                <a:solidFill>
                  <a:srgbClr val="000000"/>
                </a:solidFill>
                <a:latin typeface="Open Sauce"/>
              </a:rPr>
              <a:t> </a:t>
            </a:r>
            <a:r>
              <a:rPr lang="en-US" sz="2399" dirty="0" err="1">
                <a:solidFill>
                  <a:srgbClr val="000000"/>
                </a:solidFill>
                <a:latin typeface="Open Sauce"/>
              </a:rPr>
              <a:t>predmetu</a:t>
            </a:r>
            <a:r>
              <a:rPr lang="en-US" sz="2399" dirty="0">
                <a:solidFill>
                  <a:srgbClr val="000000"/>
                </a:solidFill>
                <a:latin typeface="Open Sauce"/>
              </a:rPr>
              <a:t> </a:t>
            </a:r>
            <a:r>
              <a:rPr lang="en-US" sz="2399" dirty="0" err="1">
                <a:solidFill>
                  <a:srgbClr val="000000"/>
                </a:solidFill>
                <a:latin typeface="Open Sauce"/>
              </a:rPr>
              <a:t>nabavke</a:t>
            </a:r>
            <a:r>
              <a:rPr lang="en-US" sz="2399" dirty="0">
                <a:solidFill>
                  <a:srgbClr val="000000"/>
                </a:solidFill>
                <a:latin typeface="Open Sauce"/>
              </a:rPr>
              <a:t>, </a:t>
            </a:r>
            <a:r>
              <a:rPr lang="en-US" sz="2399" dirty="0" err="1">
                <a:solidFill>
                  <a:srgbClr val="000000"/>
                </a:solidFill>
                <a:latin typeface="Open Sauce"/>
              </a:rPr>
              <a:t>odnosno</a:t>
            </a:r>
            <a:r>
              <a:rPr lang="en-US" sz="2399" dirty="0">
                <a:solidFill>
                  <a:srgbClr val="000000"/>
                </a:solidFill>
                <a:latin typeface="Open Sauce"/>
              </a:rPr>
              <a:t> </a:t>
            </a:r>
            <a:r>
              <a:rPr lang="en-US" sz="2399" dirty="0" err="1">
                <a:solidFill>
                  <a:srgbClr val="000000"/>
                </a:solidFill>
                <a:latin typeface="Open Sauce"/>
              </a:rPr>
              <a:t>lotu</a:t>
            </a: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a:p>
            <a:pPr algn="ctr">
              <a:lnSpc>
                <a:spcPts val="4319"/>
              </a:lnSpc>
            </a:pPr>
            <a:r>
              <a:rPr lang="en-US" sz="2399" u="sng" dirty="0">
                <a:solidFill>
                  <a:srgbClr val="000000"/>
                </a:solidFill>
                <a:latin typeface="Open Sauce"/>
              </a:rPr>
              <a:t>U TD </a:t>
            </a:r>
            <a:r>
              <a:rPr lang="en-US" sz="2399" u="sng" dirty="0" err="1">
                <a:solidFill>
                  <a:srgbClr val="000000"/>
                </a:solidFill>
                <a:latin typeface="Open Sauce"/>
              </a:rPr>
              <a:t>jasno</a:t>
            </a:r>
            <a:r>
              <a:rPr lang="en-US" sz="2399" u="sng" dirty="0">
                <a:solidFill>
                  <a:srgbClr val="000000"/>
                </a:solidFill>
                <a:latin typeface="Open Sauce"/>
              </a:rPr>
              <a:t> </a:t>
            </a:r>
            <a:r>
              <a:rPr lang="en-US" sz="2399" u="sng" dirty="0" err="1">
                <a:solidFill>
                  <a:srgbClr val="000000"/>
                </a:solidFill>
                <a:latin typeface="Open Sauce"/>
              </a:rPr>
              <a:t>i</a:t>
            </a:r>
            <a:r>
              <a:rPr lang="en-US" sz="2399" u="sng" dirty="0">
                <a:solidFill>
                  <a:srgbClr val="000000"/>
                </a:solidFill>
                <a:latin typeface="Open Sauce"/>
              </a:rPr>
              <a:t> </a:t>
            </a:r>
            <a:r>
              <a:rPr lang="en-US" sz="2399" u="sng" dirty="0" err="1">
                <a:solidFill>
                  <a:srgbClr val="000000"/>
                </a:solidFill>
                <a:latin typeface="Open Sauce"/>
              </a:rPr>
              <a:t>precizno</a:t>
            </a:r>
            <a:r>
              <a:rPr lang="en-US" sz="2399" u="sng" dirty="0">
                <a:solidFill>
                  <a:srgbClr val="000000"/>
                </a:solidFill>
                <a:latin typeface="Open Sauce"/>
              </a:rPr>
              <a:t> </a:t>
            </a:r>
            <a:r>
              <a:rPr lang="en-US" sz="2399" u="sng" dirty="0" err="1">
                <a:solidFill>
                  <a:srgbClr val="000000"/>
                </a:solidFill>
                <a:latin typeface="Open Sauce"/>
              </a:rPr>
              <a:t>opisati</a:t>
            </a:r>
            <a:r>
              <a:rPr lang="en-US" sz="2399" u="sng" dirty="0">
                <a:solidFill>
                  <a:srgbClr val="000000"/>
                </a:solidFill>
                <a:latin typeface="Open Sauce"/>
              </a:rPr>
              <a:t> </a:t>
            </a:r>
            <a:r>
              <a:rPr lang="en-US" sz="2399" u="sng" dirty="0" err="1">
                <a:solidFill>
                  <a:srgbClr val="000000"/>
                </a:solidFill>
                <a:latin typeface="Open Sauce"/>
              </a:rPr>
              <a:t>iste</a:t>
            </a:r>
            <a:r>
              <a:rPr lang="en-US" sz="2399" u="sng" dirty="0">
                <a:solidFill>
                  <a:srgbClr val="000000"/>
                </a:solidFill>
                <a:latin typeface="Open Sauce"/>
              </a:rPr>
              <a:t> </a:t>
            </a:r>
            <a:r>
              <a:rPr lang="en-US" sz="2399" u="sng" dirty="0" err="1">
                <a:solidFill>
                  <a:srgbClr val="000000"/>
                </a:solidFill>
                <a:latin typeface="Open Sauce"/>
              </a:rPr>
              <a:t>ili</a:t>
            </a:r>
            <a:r>
              <a:rPr lang="en-US" sz="2399" u="sng" dirty="0">
                <a:solidFill>
                  <a:srgbClr val="000000"/>
                </a:solidFill>
                <a:latin typeface="Open Sauce"/>
              </a:rPr>
              <a:t> </a:t>
            </a:r>
            <a:r>
              <a:rPr lang="en-US" sz="2399" u="sng" dirty="0" err="1">
                <a:solidFill>
                  <a:srgbClr val="000000"/>
                </a:solidFill>
                <a:latin typeface="Open Sauce"/>
              </a:rPr>
              <a:t>slične</a:t>
            </a:r>
            <a:r>
              <a:rPr lang="en-US" sz="2399" u="sng" dirty="0">
                <a:solidFill>
                  <a:srgbClr val="000000"/>
                </a:solidFill>
                <a:latin typeface="Open Sauce"/>
              </a:rPr>
              <a:t> </a:t>
            </a:r>
            <a:r>
              <a:rPr lang="en-US" sz="2399" u="sng" dirty="0" err="1">
                <a:solidFill>
                  <a:srgbClr val="000000"/>
                </a:solidFill>
                <a:latin typeface="Open Sauce"/>
              </a:rPr>
              <a:t>poslove</a:t>
            </a:r>
            <a:endParaRPr lang="en-US" sz="2399" u="sng" dirty="0">
              <a:solidFill>
                <a:srgbClr val="000000"/>
              </a:solidFill>
              <a:latin typeface="Open Sauce"/>
            </a:endParaRPr>
          </a:p>
          <a:p>
            <a:pPr algn="just">
              <a:lnSpc>
                <a:spcPts val="4319"/>
              </a:lnSpc>
            </a:pPr>
            <a:endParaRPr lang="en-US" sz="2399" u="sng" dirty="0">
              <a:solidFill>
                <a:srgbClr val="000000"/>
              </a:solidFill>
              <a:latin typeface="Open Sauce"/>
            </a:endParaRPr>
          </a:p>
        </p:txBody>
      </p:sp>
      <p:sp>
        <p:nvSpPr>
          <p:cNvPr id="5" name="TextBox 5"/>
          <p:cNvSpPr txBox="1"/>
          <p:nvPr/>
        </p:nvSpPr>
        <p:spPr>
          <a:xfrm>
            <a:off x="1117044" y="1320771"/>
            <a:ext cx="16053912" cy="712469"/>
          </a:xfrm>
          <a:prstGeom prst="rect">
            <a:avLst/>
          </a:prstGeom>
        </p:spPr>
        <p:txBody>
          <a:bodyPr lIns="0" tIns="0" rIns="0" bIns="0" rtlCol="0" anchor="t">
            <a:spAutoFit/>
          </a:bodyPr>
          <a:lstStyle/>
          <a:p>
            <a:pPr algn="ctr">
              <a:lnSpc>
                <a:spcPts val="5880"/>
              </a:lnSpc>
            </a:pPr>
            <a:r>
              <a:rPr lang="en-US" sz="4200">
                <a:solidFill>
                  <a:srgbClr val="1C5739"/>
                </a:solidFill>
                <a:latin typeface="Open Sans Bold"/>
              </a:rPr>
              <a:t>Tehnička i profesionalna sposobnost (član 48. do 51. Zakona)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1667847" y="3372782"/>
            <a:ext cx="15745408" cy="4846321"/>
          </a:xfrm>
          <a:prstGeom prst="rect">
            <a:avLst/>
          </a:prstGeom>
        </p:spPr>
        <p:txBody>
          <a:bodyPr lIns="0" tIns="0" rIns="0" bIns="0" rtlCol="0" anchor="t">
            <a:spAutoFit/>
          </a:bodyPr>
          <a:lstStyle/>
          <a:p>
            <a:pPr algn="just">
              <a:lnSpc>
                <a:spcPts val="4319"/>
              </a:lnSpc>
            </a:pPr>
            <a:r>
              <a:rPr lang="en-US" sz="2399">
                <a:solidFill>
                  <a:srgbClr val="000000"/>
                </a:solidFill>
                <a:latin typeface="Open Sauce"/>
              </a:rPr>
              <a:t>Primjer iz TD u postupku javne nabavke asfaltiranja puteva u opštini.....„.......a sličnim poslovima se smatra asfaltiranje ulica, asfaltiranje parkinga....“</a:t>
            </a:r>
          </a:p>
          <a:p>
            <a:pPr algn="just">
              <a:lnSpc>
                <a:spcPts val="4319"/>
              </a:lnSpc>
            </a:pPr>
            <a:endParaRPr lang="en-US" sz="2399">
              <a:solidFill>
                <a:srgbClr val="000000"/>
              </a:solidFill>
              <a:latin typeface="Open Sauce"/>
            </a:endParaRPr>
          </a:p>
          <a:p>
            <a:pPr algn="just">
              <a:lnSpc>
                <a:spcPts val="4319"/>
              </a:lnSpc>
            </a:pPr>
            <a:r>
              <a:rPr lang="en-US" sz="2399">
                <a:solidFill>
                  <a:srgbClr val="000000"/>
                </a:solidFill>
                <a:latin typeface="Open Sauce"/>
              </a:rPr>
              <a:t>Primjer iz TD u postupku Izrada glavnog projekta konzervacije i prezentacije nacionalnog spomenika......„....sličnim poslovima smatraju se poslovi koji za predmet imaju izradu istog ili sličnog glavnog projekta bilo da se radi o konzervaciji ili prezentaciji ili sanaciji ili restauraciji ili rekonstrukciji na nacionalnim spomenicima......“</a:t>
            </a:r>
          </a:p>
          <a:p>
            <a:pPr algn="ctr">
              <a:lnSpc>
                <a:spcPts val="4319"/>
              </a:lnSpc>
            </a:pPr>
            <a:endParaRPr lang="en-US" sz="2399">
              <a:solidFill>
                <a:srgbClr val="000000"/>
              </a:solidFill>
              <a:latin typeface="Open Sauce"/>
            </a:endParaRPr>
          </a:p>
          <a:p>
            <a:pPr algn="just">
              <a:lnSpc>
                <a:spcPts val="4319"/>
              </a:lnSpc>
            </a:pPr>
            <a:endParaRPr lang="en-US" sz="2399">
              <a:solidFill>
                <a:srgbClr val="000000"/>
              </a:solidFill>
              <a:latin typeface="Open Sauce"/>
            </a:endParaRPr>
          </a:p>
        </p:txBody>
      </p:sp>
      <p:sp>
        <p:nvSpPr>
          <p:cNvPr id="5" name="TextBox 5"/>
          <p:cNvSpPr txBox="1"/>
          <p:nvPr/>
        </p:nvSpPr>
        <p:spPr>
          <a:xfrm>
            <a:off x="1117044" y="1320771"/>
            <a:ext cx="16053912" cy="712469"/>
          </a:xfrm>
          <a:prstGeom prst="rect">
            <a:avLst/>
          </a:prstGeom>
        </p:spPr>
        <p:txBody>
          <a:bodyPr lIns="0" tIns="0" rIns="0" bIns="0" rtlCol="0" anchor="t">
            <a:spAutoFit/>
          </a:bodyPr>
          <a:lstStyle/>
          <a:p>
            <a:pPr algn="ctr">
              <a:lnSpc>
                <a:spcPts val="5880"/>
              </a:lnSpc>
            </a:pPr>
            <a:r>
              <a:rPr lang="en-US" sz="4200">
                <a:solidFill>
                  <a:srgbClr val="1C5739"/>
                </a:solidFill>
                <a:latin typeface="Open Sans Bold"/>
              </a:rPr>
              <a:t>Tehnička i profesionalna sposobnost (član 48. do 51. Zakona)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
        <p:nvSpPr>
          <p:cNvPr id="3" name="TextBox 3"/>
          <p:cNvSpPr txBox="1"/>
          <p:nvPr/>
        </p:nvSpPr>
        <p:spPr>
          <a:xfrm>
            <a:off x="2635898" y="3372802"/>
            <a:ext cx="13762653" cy="3549241"/>
          </a:xfrm>
          <a:prstGeom prst="rect">
            <a:avLst/>
          </a:prstGeom>
        </p:spPr>
        <p:txBody>
          <a:bodyPr lIns="0" tIns="0" rIns="0" bIns="0" rtlCol="0" anchor="t">
            <a:spAutoFit/>
          </a:bodyPr>
          <a:lstStyle/>
          <a:p>
            <a:pPr marL="518158" lvl="1" indent="-259079">
              <a:lnSpc>
                <a:spcPts val="3119"/>
              </a:lnSpc>
              <a:buFont typeface="Arial"/>
              <a:buChar char="•"/>
            </a:pPr>
            <a:r>
              <a:rPr lang="en-US" sz="2399" dirty="0" err="1">
                <a:solidFill>
                  <a:srgbClr val="000000"/>
                </a:solidFill>
                <a:latin typeface="Open Sauce"/>
              </a:rPr>
              <a:t>Zakon</a:t>
            </a:r>
            <a:r>
              <a:rPr lang="en-US" sz="2399" dirty="0">
                <a:solidFill>
                  <a:srgbClr val="000000"/>
                </a:solidFill>
                <a:latin typeface="Open Sauce"/>
              </a:rPr>
              <a:t> o </a:t>
            </a:r>
            <a:r>
              <a:rPr lang="en-US" sz="2399" dirty="0" err="1">
                <a:solidFill>
                  <a:srgbClr val="000000"/>
                </a:solidFill>
                <a:latin typeface="Open Sauce"/>
              </a:rPr>
              <a:t>javnim</a:t>
            </a:r>
            <a:r>
              <a:rPr lang="en-US" sz="2399" dirty="0">
                <a:solidFill>
                  <a:srgbClr val="000000"/>
                </a:solidFill>
                <a:latin typeface="Open Sauce"/>
              </a:rPr>
              <a:t> </a:t>
            </a:r>
            <a:r>
              <a:rPr lang="en-US" sz="2399" dirty="0" err="1">
                <a:solidFill>
                  <a:srgbClr val="000000"/>
                </a:solidFill>
                <a:latin typeface="Open Sauce"/>
              </a:rPr>
              <a:t>nabavkama</a:t>
            </a:r>
            <a:r>
              <a:rPr lang="en-US" sz="2399" dirty="0">
                <a:solidFill>
                  <a:srgbClr val="000000"/>
                </a:solidFill>
                <a:latin typeface="Open Sauce"/>
              </a:rPr>
              <a:t> („</a:t>
            </a:r>
            <a:r>
              <a:rPr lang="en-US" sz="2399" dirty="0" err="1">
                <a:solidFill>
                  <a:srgbClr val="000000"/>
                </a:solidFill>
                <a:latin typeface="Open Sauce"/>
              </a:rPr>
              <a:t>Službeni</a:t>
            </a:r>
            <a:r>
              <a:rPr lang="en-US" sz="2399" dirty="0">
                <a:solidFill>
                  <a:srgbClr val="000000"/>
                </a:solidFill>
                <a:latin typeface="Open Sauce"/>
              </a:rPr>
              <a:t> </a:t>
            </a:r>
            <a:r>
              <a:rPr lang="en-US" sz="2399" dirty="0" err="1">
                <a:solidFill>
                  <a:srgbClr val="000000"/>
                </a:solidFill>
                <a:latin typeface="Open Sauce"/>
              </a:rPr>
              <a:t>glasnik</a:t>
            </a:r>
            <a:r>
              <a:rPr lang="en-US" sz="2399" dirty="0">
                <a:solidFill>
                  <a:srgbClr val="000000"/>
                </a:solidFill>
                <a:latin typeface="Open Sauce"/>
              </a:rPr>
              <a:t> BiH“, br. 39/14 </a:t>
            </a:r>
            <a:r>
              <a:rPr lang="en-US" sz="2399" dirty="0" err="1">
                <a:solidFill>
                  <a:srgbClr val="000000"/>
                </a:solidFill>
                <a:latin typeface="Open Sauce"/>
              </a:rPr>
              <a:t>i</a:t>
            </a:r>
            <a:r>
              <a:rPr lang="en-US" sz="2399" dirty="0">
                <a:solidFill>
                  <a:srgbClr val="000000"/>
                </a:solidFill>
                <a:latin typeface="Open Sauce"/>
              </a:rPr>
              <a:t> 59/22)</a:t>
            </a:r>
          </a:p>
          <a:p>
            <a:pPr>
              <a:lnSpc>
                <a:spcPts val="3119"/>
              </a:lnSpc>
            </a:pPr>
            <a:endParaRPr lang="en-US" sz="2399" dirty="0">
              <a:solidFill>
                <a:srgbClr val="000000"/>
              </a:solidFill>
              <a:latin typeface="Open Sauce"/>
            </a:endParaRPr>
          </a:p>
          <a:p>
            <a:pPr marL="518158" lvl="1" indent="-259079" algn="l">
              <a:lnSpc>
                <a:spcPts val="3119"/>
              </a:lnSpc>
              <a:buFont typeface="Arial"/>
              <a:buChar char="•"/>
            </a:pPr>
            <a:r>
              <a:rPr lang="en-US" sz="2399" dirty="0" err="1">
                <a:solidFill>
                  <a:srgbClr val="000000"/>
                </a:solidFill>
                <a:latin typeface="Open Sauce"/>
              </a:rPr>
              <a:t>Uputstvo</a:t>
            </a:r>
            <a:r>
              <a:rPr lang="en-US" sz="2399" dirty="0">
                <a:solidFill>
                  <a:srgbClr val="000000"/>
                </a:solidFill>
                <a:latin typeface="Open Sauce"/>
              </a:rPr>
              <a:t> za </a:t>
            </a:r>
            <a:r>
              <a:rPr lang="en-US" sz="2399" dirty="0" err="1">
                <a:solidFill>
                  <a:srgbClr val="000000"/>
                </a:solidFill>
                <a:latin typeface="Open Sauce"/>
              </a:rPr>
              <a:t>pripremu</a:t>
            </a:r>
            <a:r>
              <a:rPr lang="en-US" sz="2399" dirty="0">
                <a:solidFill>
                  <a:srgbClr val="000000"/>
                </a:solidFill>
                <a:latin typeface="Open Sauce"/>
              </a:rPr>
              <a:t> </a:t>
            </a:r>
            <a:r>
              <a:rPr lang="en-US" sz="2399" dirty="0" err="1">
                <a:solidFill>
                  <a:srgbClr val="000000"/>
                </a:solidFill>
                <a:latin typeface="Open Sauce"/>
              </a:rPr>
              <a:t>modela</a:t>
            </a:r>
            <a:r>
              <a:rPr lang="en-US" sz="2399" dirty="0">
                <a:solidFill>
                  <a:srgbClr val="000000"/>
                </a:solidFill>
                <a:latin typeface="Open Sauce"/>
              </a:rPr>
              <a:t> </a:t>
            </a:r>
            <a:r>
              <a:rPr lang="en-US" sz="2399" dirty="0" err="1">
                <a:solidFill>
                  <a:srgbClr val="000000"/>
                </a:solidFill>
                <a:latin typeface="Open Sauce"/>
              </a:rPr>
              <a:t>tenderske</a:t>
            </a:r>
            <a:r>
              <a:rPr lang="en-US" sz="2399" dirty="0">
                <a:solidFill>
                  <a:srgbClr val="000000"/>
                </a:solidFill>
                <a:latin typeface="Open Sauce"/>
              </a:rPr>
              <a:t> </a:t>
            </a:r>
            <a:r>
              <a:rPr lang="en-US" sz="2399" dirty="0" err="1">
                <a:solidFill>
                  <a:srgbClr val="000000"/>
                </a:solidFill>
                <a:latin typeface="Open Sauce"/>
              </a:rPr>
              <a:t>dokumentacije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ponuda</a:t>
            </a:r>
            <a:r>
              <a:rPr lang="en-US" sz="2399" dirty="0">
                <a:solidFill>
                  <a:srgbClr val="000000"/>
                </a:solidFill>
                <a:latin typeface="Open Sauce"/>
              </a:rPr>
              <a:t> („</a:t>
            </a:r>
            <a:r>
              <a:rPr lang="en-US" sz="2399" dirty="0" err="1">
                <a:solidFill>
                  <a:srgbClr val="000000"/>
                </a:solidFill>
                <a:latin typeface="Open Sauce"/>
              </a:rPr>
              <a:t>Službeni</a:t>
            </a:r>
            <a:r>
              <a:rPr lang="en-US" sz="2399" dirty="0">
                <a:solidFill>
                  <a:srgbClr val="000000"/>
                </a:solidFill>
                <a:latin typeface="Open Sauce"/>
              </a:rPr>
              <a:t> </a:t>
            </a:r>
            <a:r>
              <a:rPr lang="en-US" sz="2399" dirty="0" err="1">
                <a:solidFill>
                  <a:srgbClr val="000000"/>
                </a:solidFill>
                <a:latin typeface="Open Sauce"/>
              </a:rPr>
              <a:t>glasnik</a:t>
            </a:r>
            <a:r>
              <a:rPr lang="en-US" sz="2399" dirty="0">
                <a:solidFill>
                  <a:srgbClr val="000000"/>
                </a:solidFill>
                <a:latin typeface="Open Sauce"/>
              </a:rPr>
              <a:t> BiH“, br. 90/14 </a:t>
            </a:r>
            <a:r>
              <a:rPr lang="en-US" sz="2399" dirty="0" err="1">
                <a:solidFill>
                  <a:srgbClr val="000000"/>
                </a:solidFill>
                <a:latin typeface="Open Sauce"/>
              </a:rPr>
              <a:t>i</a:t>
            </a:r>
            <a:r>
              <a:rPr lang="en-US" sz="2399" dirty="0">
                <a:solidFill>
                  <a:srgbClr val="000000"/>
                </a:solidFill>
                <a:latin typeface="Open Sauce"/>
              </a:rPr>
              <a:t> 20/1</a:t>
            </a:r>
            <a:r>
              <a:rPr lang="bs-Latn-BA" sz="2399">
                <a:solidFill>
                  <a:srgbClr val="000000"/>
                </a:solidFill>
                <a:latin typeface="Open Sauce"/>
              </a:rPr>
              <a:t>5</a:t>
            </a:r>
            <a:r>
              <a:rPr lang="en-US" sz="2399">
                <a:solidFill>
                  <a:srgbClr val="000000"/>
                </a:solidFill>
                <a:latin typeface="Open Sauce"/>
              </a:rPr>
              <a:t>)</a:t>
            </a:r>
          </a:p>
          <a:p>
            <a:pPr algn="ctr">
              <a:lnSpc>
                <a:spcPts val="3119"/>
              </a:lnSpc>
            </a:pPr>
            <a:endParaRPr lang="en-US" sz="2399" dirty="0">
              <a:solidFill>
                <a:srgbClr val="000000"/>
              </a:solidFill>
              <a:latin typeface="Open Sauce"/>
            </a:endParaRPr>
          </a:p>
          <a:p>
            <a:pPr algn="ctr">
              <a:lnSpc>
                <a:spcPts val="3119"/>
              </a:lnSpc>
            </a:pPr>
            <a:endParaRPr lang="en-US" sz="2399" dirty="0">
              <a:solidFill>
                <a:srgbClr val="000000"/>
              </a:solidFill>
              <a:latin typeface="Open Sauce"/>
            </a:endParaRPr>
          </a:p>
          <a:p>
            <a:pPr>
              <a:lnSpc>
                <a:spcPts val="3119"/>
              </a:lnSpc>
            </a:pPr>
            <a:r>
              <a:rPr lang="en-US" sz="2399" dirty="0" err="1">
                <a:solidFill>
                  <a:srgbClr val="000000"/>
                </a:solidFill>
                <a:latin typeface="Open Sauce"/>
              </a:rPr>
              <a:t>Tenderska</a:t>
            </a:r>
            <a:r>
              <a:rPr lang="en-US" sz="2399" dirty="0">
                <a:solidFill>
                  <a:srgbClr val="000000"/>
                </a:solidFill>
                <a:latin typeface="Open Sauce"/>
              </a:rPr>
              <a:t> </a:t>
            </a:r>
            <a:r>
              <a:rPr lang="en-US" sz="2399" dirty="0" err="1">
                <a:solidFill>
                  <a:srgbClr val="000000"/>
                </a:solidFill>
                <a:latin typeface="Open Sauce"/>
              </a:rPr>
              <a:t>dokumentacija</a:t>
            </a:r>
            <a:r>
              <a:rPr lang="en-US" sz="2399" dirty="0">
                <a:solidFill>
                  <a:srgbClr val="000000"/>
                </a:solidFill>
                <a:latin typeface="Open Sauce"/>
              </a:rPr>
              <a:t> </a:t>
            </a:r>
            <a:r>
              <a:rPr lang="en-US" sz="2399" dirty="0" err="1">
                <a:solidFill>
                  <a:srgbClr val="000000"/>
                </a:solidFill>
                <a:latin typeface="Open Sauce"/>
              </a:rPr>
              <a:t>izrađuje</a:t>
            </a:r>
            <a:r>
              <a:rPr lang="en-US" sz="2399" dirty="0">
                <a:solidFill>
                  <a:srgbClr val="000000"/>
                </a:solidFill>
                <a:latin typeface="Open Sauce"/>
              </a:rPr>
              <a:t> se </a:t>
            </a:r>
            <a:r>
              <a:rPr lang="en-US" sz="2399" dirty="0" err="1">
                <a:solidFill>
                  <a:srgbClr val="000000"/>
                </a:solidFill>
                <a:latin typeface="Open Sauce"/>
              </a:rPr>
              <a:t>na</a:t>
            </a:r>
            <a:r>
              <a:rPr lang="en-US" sz="2399" dirty="0">
                <a:solidFill>
                  <a:srgbClr val="000000"/>
                </a:solidFill>
                <a:latin typeface="Open Sauce"/>
              </a:rPr>
              <a:t> </a:t>
            </a:r>
            <a:r>
              <a:rPr lang="en-US" sz="2399" dirty="0" err="1">
                <a:solidFill>
                  <a:srgbClr val="000000"/>
                </a:solidFill>
                <a:latin typeface="Open Sauce"/>
              </a:rPr>
              <a:t>način</a:t>
            </a:r>
            <a:r>
              <a:rPr lang="en-US" sz="2399" dirty="0">
                <a:solidFill>
                  <a:srgbClr val="000000"/>
                </a:solidFill>
                <a:latin typeface="Open Sauce"/>
              </a:rPr>
              <a:t> da </a:t>
            </a:r>
            <a:r>
              <a:rPr lang="en-US" sz="2399" dirty="0" err="1">
                <a:solidFill>
                  <a:srgbClr val="000000"/>
                </a:solidFill>
                <a:latin typeface="Open Sauce"/>
              </a:rPr>
              <a:t>sadrži</a:t>
            </a:r>
            <a:r>
              <a:rPr lang="en-US" sz="2399" dirty="0">
                <a:solidFill>
                  <a:srgbClr val="000000"/>
                </a:solidFill>
                <a:latin typeface="Open Sauce"/>
              </a:rPr>
              <a:t> </a:t>
            </a:r>
            <a:r>
              <a:rPr lang="en-US" sz="2399" dirty="0" err="1">
                <a:solidFill>
                  <a:srgbClr val="000000"/>
                </a:solidFill>
                <a:latin typeface="Open Sauce"/>
              </a:rPr>
              <a:t>sve</a:t>
            </a:r>
            <a:r>
              <a:rPr lang="en-US" sz="2399" dirty="0">
                <a:solidFill>
                  <a:srgbClr val="000000"/>
                </a:solidFill>
                <a:latin typeface="Open Sauce"/>
              </a:rPr>
              <a:t> </a:t>
            </a:r>
            <a:r>
              <a:rPr lang="en-US" sz="2399" dirty="0" err="1">
                <a:solidFill>
                  <a:srgbClr val="000000"/>
                </a:solidFill>
                <a:latin typeface="Open Sauce"/>
              </a:rPr>
              <a:t>potrebne</a:t>
            </a:r>
            <a:r>
              <a:rPr lang="en-US" sz="2399" dirty="0">
                <a:solidFill>
                  <a:srgbClr val="000000"/>
                </a:solidFill>
                <a:latin typeface="Open Sauce"/>
              </a:rPr>
              <a:t> </a:t>
            </a:r>
            <a:r>
              <a:rPr lang="en-US" sz="2399" dirty="0" err="1">
                <a:solidFill>
                  <a:srgbClr val="000000"/>
                </a:solidFill>
                <a:latin typeface="Open Sauce"/>
              </a:rPr>
              <a:t>podatke</a:t>
            </a:r>
            <a:r>
              <a:rPr lang="en-US" sz="2399" dirty="0">
                <a:solidFill>
                  <a:srgbClr val="000000"/>
                </a:solidFill>
                <a:latin typeface="Open Sauce"/>
              </a:rPr>
              <a:t> koji </a:t>
            </a:r>
            <a:r>
              <a:rPr lang="en-US" sz="2399" dirty="0" err="1">
                <a:solidFill>
                  <a:srgbClr val="000000"/>
                </a:solidFill>
                <a:latin typeface="Open Sauce"/>
              </a:rPr>
              <a:t>privrednom</a:t>
            </a:r>
            <a:r>
              <a:rPr lang="en-US" sz="2399" dirty="0">
                <a:solidFill>
                  <a:srgbClr val="000000"/>
                </a:solidFill>
                <a:latin typeface="Open Sauce"/>
              </a:rPr>
              <a:t> </a:t>
            </a:r>
            <a:r>
              <a:rPr lang="en-US" sz="2399" dirty="0" err="1">
                <a:solidFill>
                  <a:srgbClr val="000000"/>
                </a:solidFill>
                <a:latin typeface="Open Sauce"/>
              </a:rPr>
              <a:t>subjektu</a:t>
            </a:r>
            <a:r>
              <a:rPr lang="en-US" sz="2399" dirty="0">
                <a:solidFill>
                  <a:srgbClr val="000000"/>
                </a:solidFill>
                <a:latin typeface="Open Sauce"/>
              </a:rPr>
              <a:t> </a:t>
            </a:r>
            <a:r>
              <a:rPr lang="en-US" sz="2399" dirty="0" err="1">
                <a:solidFill>
                  <a:srgbClr val="000000"/>
                </a:solidFill>
                <a:latin typeface="Open Sauce"/>
              </a:rPr>
              <a:t>omogućavaju</a:t>
            </a:r>
            <a:r>
              <a:rPr lang="en-US" sz="2399" dirty="0">
                <a:solidFill>
                  <a:srgbClr val="000000"/>
                </a:solidFill>
                <a:latin typeface="Open Sauce"/>
              </a:rPr>
              <a:t> </a:t>
            </a:r>
            <a:r>
              <a:rPr lang="en-US" sz="2399" dirty="0" err="1">
                <a:solidFill>
                  <a:srgbClr val="000000"/>
                </a:solidFill>
                <a:latin typeface="Open Sauce"/>
              </a:rPr>
              <a:t>izradu</a:t>
            </a:r>
            <a:r>
              <a:rPr lang="en-US" sz="2399" dirty="0">
                <a:solidFill>
                  <a:srgbClr val="000000"/>
                </a:solidFill>
                <a:latin typeface="Open Sauce"/>
              </a:rPr>
              <a:t> </a:t>
            </a:r>
            <a:r>
              <a:rPr lang="en-US" sz="2399" dirty="0" err="1">
                <a:solidFill>
                  <a:srgbClr val="000000"/>
                </a:solidFill>
                <a:latin typeface="Open Sauce"/>
              </a:rPr>
              <a:t>zahtjeva</a:t>
            </a:r>
            <a:r>
              <a:rPr lang="en-US" sz="2399" dirty="0">
                <a:solidFill>
                  <a:srgbClr val="000000"/>
                </a:solidFill>
                <a:latin typeface="Open Sauce"/>
              </a:rPr>
              <a:t> za </a:t>
            </a:r>
            <a:r>
              <a:rPr lang="en-US" sz="2399" dirty="0" err="1">
                <a:solidFill>
                  <a:srgbClr val="000000"/>
                </a:solidFill>
                <a:latin typeface="Open Sauce"/>
              </a:rPr>
              <a:t>učešće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ponuda</a:t>
            </a:r>
            <a:endParaRPr lang="en-US" sz="2399" dirty="0">
              <a:solidFill>
                <a:srgbClr val="000000"/>
              </a:solidFill>
              <a:latin typeface="Open Sauce"/>
            </a:endParaRPr>
          </a:p>
          <a:p>
            <a:pPr algn="ctr">
              <a:lnSpc>
                <a:spcPts val="3119"/>
              </a:lnSpc>
              <a:spcBef>
                <a:spcPct val="0"/>
              </a:spcBef>
            </a:pPr>
            <a:endParaRPr lang="en-US" sz="2399" dirty="0">
              <a:solidFill>
                <a:srgbClr val="000000"/>
              </a:solidFill>
              <a:latin typeface="Open Sauce"/>
            </a:endParaRPr>
          </a:p>
        </p:txBody>
      </p:sp>
      <p:sp>
        <p:nvSpPr>
          <p:cNvPr id="4" name="TextBox 4"/>
          <p:cNvSpPr txBox="1"/>
          <p:nvPr/>
        </p:nvSpPr>
        <p:spPr>
          <a:xfrm>
            <a:off x="4071887" y="756797"/>
            <a:ext cx="9817655"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TENDERSKA DOKUMENTACIJA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2111051" y="3746007"/>
            <a:ext cx="15745408" cy="6550063"/>
          </a:xfrm>
          <a:prstGeom prst="rect">
            <a:avLst/>
          </a:prstGeom>
        </p:spPr>
        <p:txBody>
          <a:bodyPr lIns="0" tIns="0" rIns="0" bIns="0" rtlCol="0" anchor="t">
            <a:spAutoFit/>
          </a:bodyPr>
          <a:lstStyle/>
          <a:p>
            <a:pPr algn="just">
              <a:lnSpc>
                <a:spcPts val="4319"/>
              </a:lnSpc>
            </a:pPr>
            <a:r>
              <a:rPr lang="en-US" sz="2399" dirty="0" err="1">
                <a:solidFill>
                  <a:srgbClr val="000000"/>
                </a:solidFill>
                <a:latin typeface="Open Sauce"/>
              </a:rPr>
              <a:t>Član</a:t>
            </a:r>
            <a:r>
              <a:rPr lang="en-US" sz="2399" dirty="0">
                <a:solidFill>
                  <a:srgbClr val="000000"/>
                </a:solidFill>
                <a:latin typeface="Open Sauce"/>
              </a:rPr>
              <a:t> 49. </a:t>
            </a:r>
            <a:r>
              <a:rPr lang="en-US" sz="2399" dirty="0" err="1">
                <a:solidFill>
                  <a:srgbClr val="000000"/>
                </a:solidFill>
                <a:latin typeface="Open Sauce"/>
              </a:rPr>
              <a:t>Zakona</a:t>
            </a:r>
            <a:r>
              <a:rPr lang="en-US" sz="2399" dirty="0">
                <a:solidFill>
                  <a:srgbClr val="000000"/>
                </a:solidFill>
                <a:latin typeface="Open Sauce"/>
              </a:rPr>
              <a:t> /Robe</a:t>
            </a:r>
          </a:p>
          <a:p>
            <a:pPr algn="just">
              <a:lnSpc>
                <a:spcPts val="4319"/>
              </a:lnSpc>
            </a:pPr>
            <a:endParaRPr lang="en-US"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spisak</a:t>
            </a:r>
            <a:r>
              <a:rPr lang="en-US" sz="2399" dirty="0">
                <a:solidFill>
                  <a:srgbClr val="000000"/>
                </a:solidFill>
                <a:latin typeface="Open Sauce"/>
              </a:rPr>
              <a:t> </a:t>
            </a:r>
            <a:r>
              <a:rPr lang="en-US" sz="2399" dirty="0" err="1">
                <a:solidFill>
                  <a:srgbClr val="000000"/>
                </a:solidFill>
                <a:latin typeface="Open Sauce"/>
              </a:rPr>
              <a:t>izvršenih</a:t>
            </a:r>
            <a:r>
              <a:rPr lang="en-US" sz="2399" dirty="0">
                <a:solidFill>
                  <a:srgbClr val="000000"/>
                </a:solidFill>
                <a:latin typeface="Open Sauce"/>
              </a:rPr>
              <a:t> </a:t>
            </a:r>
            <a:r>
              <a:rPr lang="en-US" sz="2399" dirty="0" err="1">
                <a:solidFill>
                  <a:srgbClr val="000000"/>
                </a:solidFill>
                <a:latin typeface="Open Sauce"/>
              </a:rPr>
              <a:t>ugovora</a:t>
            </a:r>
            <a:r>
              <a:rPr lang="en-US" sz="2399" dirty="0">
                <a:solidFill>
                  <a:srgbClr val="000000"/>
                </a:solidFill>
                <a:latin typeface="Open Sauce"/>
              </a:rPr>
              <a:t> </a:t>
            </a:r>
          </a:p>
          <a:p>
            <a:pPr marL="518158" lvl="1" indent="-259079" algn="just">
              <a:lnSpc>
                <a:spcPts val="4319"/>
              </a:lnSpc>
              <a:buFont typeface="Arial"/>
              <a:buChar char="•"/>
            </a:pPr>
            <a:r>
              <a:rPr lang="en-US" sz="2399" dirty="0" err="1">
                <a:solidFill>
                  <a:srgbClr val="000000"/>
                </a:solidFill>
                <a:latin typeface="Open Sauce"/>
              </a:rPr>
              <a:t>opis</a:t>
            </a:r>
            <a:r>
              <a:rPr lang="en-US" sz="2399" dirty="0">
                <a:solidFill>
                  <a:srgbClr val="000000"/>
                </a:solidFill>
                <a:latin typeface="Open Sauce"/>
              </a:rPr>
              <a:t> </a:t>
            </a:r>
            <a:r>
              <a:rPr lang="en-US" sz="2399" dirty="0" err="1">
                <a:solidFill>
                  <a:srgbClr val="000000"/>
                </a:solidFill>
                <a:latin typeface="Open Sauce"/>
              </a:rPr>
              <a:t>tehničke</a:t>
            </a:r>
            <a:r>
              <a:rPr lang="en-US" sz="2399" dirty="0">
                <a:solidFill>
                  <a:srgbClr val="000000"/>
                </a:solidFill>
                <a:latin typeface="Open Sauce"/>
              </a:rPr>
              <a:t> </a:t>
            </a:r>
            <a:r>
              <a:rPr lang="en-US" sz="2399" dirty="0" err="1">
                <a:solidFill>
                  <a:srgbClr val="000000"/>
                </a:solidFill>
                <a:latin typeface="Open Sauce"/>
              </a:rPr>
              <a:t>opremljenosti</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osposobljenosti</a:t>
            </a:r>
            <a:r>
              <a:rPr lang="en-US" sz="2399" dirty="0">
                <a:solidFill>
                  <a:srgbClr val="000000"/>
                </a:solidFill>
                <a:latin typeface="Open Sauce"/>
              </a:rPr>
              <a:t> </a:t>
            </a:r>
            <a:endParaRPr lang="bs-Latn-BA"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navode</a:t>
            </a:r>
            <a:r>
              <a:rPr lang="en-US" sz="2399" dirty="0">
                <a:solidFill>
                  <a:srgbClr val="000000"/>
                </a:solidFill>
                <a:latin typeface="Open Sauce"/>
              </a:rPr>
              <a:t> o </a:t>
            </a:r>
            <a:r>
              <a:rPr lang="en-US" sz="2399" dirty="0" err="1">
                <a:solidFill>
                  <a:srgbClr val="000000"/>
                </a:solidFill>
                <a:latin typeface="Open Sauce"/>
              </a:rPr>
              <a:t>angažiranom</a:t>
            </a:r>
            <a:r>
              <a:rPr lang="en-US" sz="2399" dirty="0">
                <a:solidFill>
                  <a:srgbClr val="000000"/>
                </a:solidFill>
                <a:latin typeface="Open Sauce"/>
              </a:rPr>
              <a:t> </a:t>
            </a:r>
            <a:r>
              <a:rPr lang="en-US" sz="2399" dirty="0" err="1">
                <a:solidFill>
                  <a:srgbClr val="000000"/>
                </a:solidFill>
                <a:latin typeface="Open Sauce"/>
              </a:rPr>
              <a:t>tehničkom</a:t>
            </a:r>
            <a:r>
              <a:rPr lang="en-US" sz="2399" dirty="0">
                <a:solidFill>
                  <a:srgbClr val="000000"/>
                </a:solidFill>
                <a:latin typeface="Open Sauce"/>
              </a:rPr>
              <a:t> </a:t>
            </a:r>
            <a:r>
              <a:rPr lang="en-US" sz="2399" dirty="0" err="1">
                <a:solidFill>
                  <a:srgbClr val="000000"/>
                </a:solidFill>
                <a:latin typeface="Open Sauce"/>
              </a:rPr>
              <a:t>osoblju</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tehničkim</a:t>
            </a:r>
            <a:r>
              <a:rPr lang="en-US" sz="2399" dirty="0">
                <a:solidFill>
                  <a:srgbClr val="000000"/>
                </a:solidFill>
                <a:latin typeface="Open Sauce"/>
              </a:rPr>
              <a:t> </a:t>
            </a:r>
            <a:r>
              <a:rPr lang="en-US" sz="2399" dirty="0" err="1">
                <a:solidFill>
                  <a:srgbClr val="000000"/>
                </a:solidFill>
                <a:latin typeface="Open Sauce"/>
              </a:rPr>
              <a:t>organima</a:t>
            </a:r>
            <a:r>
              <a:rPr lang="en-US" sz="2399" dirty="0">
                <a:solidFill>
                  <a:srgbClr val="000000"/>
                </a:solidFill>
                <a:latin typeface="Open Sauce"/>
              </a:rPr>
              <a:t>, za </a:t>
            </a:r>
            <a:r>
              <a:rPr lang="en-US" sz="2399" dirty="0" err="1">
                <a:solidFill>
                  <a:srgbClr val="000000"/>
                </a:solidFill>
                <a:latin typeface="Open Sauce"/>
              </a:rPr>
              <a:t>poslove</a:t>
            </a:r>
            <a:r>
              <a:rPr lang="en-US" sz="2399" dirty="0">
                <a:solidFill>
                  <a:srgbClr val="000000"/>
                </a:solidFill>
                <a:latin typeface="Open Sauce"/>
              </a:rPr>
              <a:t> </a:t>
            </a:r>
            <a:r>
              <a:rPr lang="en-US" sz="2399" dirty="0" err="1">
                <a:solidFill>
                  <a:srgbClr val="000000"/>
                </a:solidFill>
                <a:latin typeface="Open Sauce"/>
              </a:rPr>
              <a:t>postavljanja</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instalacije</a:t>
            </a:r>
            <a:r>
              <a:rPr lang="en-US" sz="2399" dirty="0">
                <a:solidFill>
                  <a:srgbClr val="000000"/>
                </a:solidFill>
                <a:latin typeface="Open Sauce"/>
              </a:rPr>
              <a:t> robe </a:t>
            </a:r>
          </a:p>
          <a:p>
            <a:pPr marL="518158" lvl="1" indent="-259079" algn="just">
              <a:lnSpc>
                <a:spcPts val="4319"/>
              </a:lnSpc>
              <a:buFont typeface="Arial"/>
              <a:buChar char="•"/>
            </a:pPr>
            <a:r>
              <a:rPr lang="en-US" sz="2399" dirty="0" err="1">
                <a:solidFill>
                  <a:srgbClr val="000000"/>
                </a:solidFill>
                <a:latin typeface="Open Sauce"/>
              </a:rPr>
              <a:t>uzorke</a:t>
            </a:r>
            <a:r>
              <a:rPr lang="en-US" sz="2399" dirty="0">
                <a:solidFill>
                  <a:srgbClr val="000000"/>
                </a:solidFill>
                <a:latin typeface="Open Sauce"/>
              </a:rPr>
              <a:t>, </a:t>
            </a:r>
            <a:r>
              <a:rPr lang="en-US" sz="2399" dirty="0" err="1">
                <a:solidFill>
                  <a:srgbClr val="000000"/>
                </a:solidFill>
                <a:latin typeface="Open Sauce"/>
              </a:rPr>
              <a:t>opise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fotografije</a:t>
            </a:r>
            <a:endParaRPr lang="bs-Latn-BA" sz="2399" dirty="0">
              <a:solidFill>
                <a:srgbClr val="000000"/>
              </a:solidFill>
              <a:latin typeface="Open Sauce"/>
            </a:endParaRPr>
          </a:p>
          <a:p>
            <a:pPr marL="518158" lvl="1" indent="-259079" algn="just">
              <a:lnSpc>
                <a:spcPts val="4319"/>
              </a:lnSpc>
              <a:buFont typeface="Arial"/>
              <a:buChar char="•"/>
            </a:pPr>
            <a:r>
              <a:rPr lang="en-US" sz="2399" dirty="0">
                <a:solidFill>
                  <a:srgbClr val="000000"/>
                </a:solidFill>
                <a:latin typeface="Open Sauce"/>
              </a:rPr>
              <a:t> </a:t>
            </a:r>
            <a:r>
              <a:rPr lang="en-US" sz="2399" dirty="0" err="1">
                <a:solidFill>
                  <a:srgbClr val="000000"/>
                </a:solidFill>
                <a:latin typeface="Open Sauce"/>
              </a:rPr>
              <a:t>uvjerenje</a:t>
            </a:r>
            <a:r>
              <a:rPr lang="en-US" sz="2399" dirty="0">
                <a:solidFill>
                  <a:srgbClr val="000000"/>
                </a:solidFill>
                <a:latin typeface="Open Sauce"/>
              </a:rPr>
              <a:t> </a:t>
            </a:r>
            <a:r>
              <a:rPr lang="en-US" sz="2399" dirty="0" err="1">
                <a:solidFill>
                  <a:srgbClr val="000000"/>
                </a:solidFill>
                <a:latin typeface="Open Sauce"/>
              </a:rPr>
              <a:t>koje</a:t>
            </a:r>
            <a:r>
              <a:rPr lang="en-US" sz="2399" dirty="0">
                <a:solidFill>
                  <a:srgbClr val="000000"/>
                </a:solidFill>
                <a:latin typeface="Open Sauce"/>
              </a:rPr>
              <a:t> </a:t>
            </a:r>
            <a:r>
              <a:rPr lang="en-US" sz="2399" dirty="0" err="1">
                <a:solidFill>
                  <a:srgbClr val="000000"/>
                </a:solidFill>
                <a:latin typeface="Open Sauce"/>
              </a:rPr>
              <a:t>izdaje</a:t>
            </a:r>
            <a:r>
              <a:rPr lang="en-US" sz="2399" dirty="0">
                <a:solidFill>
                  <a:srgbClr val="000000"/>
                </a:solidFill>
                <a:latin typeface="Open Sauce"/>
              </a:rPr>
              <a:t> </a:t>
            </a:r>
            <a:r>
              <a:rPr lang="en-US" sz="2399" dirty="0" err="1">
                <a:solidFill>
                  <a:srgbClr val="000000"/>
                </a:solidFill>
                <a:latin typeface="Open Sauce"/>
              </a:rPr>
              <a:t>nadležna</a:t>
            </a:r>
            <a:r>
              <a:rPr lang="en-US" sz="2399" dirty="0">
                <a:solidFill>
                  <a:srgbClr val="000000"/>
                </a:solidFill>
                <a:latin typeface="Open Sauce"/>
              </a:rPr>
              <a:t> </a:t>
            </a:r>
            <a:r>
              <a:rPr lang="en-US" sz="2399" dirty="0" err="1">
                <a:solidFill>
                  <a:srgbClr val="000000"/>
                </a:solidFill>
                <a:latin typeface="Open Sauce"/>
              </a:rPr>
              <a:t>institucija</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agencija</a:t>
            </a:r>
            <a:r>
              <a:rPr lang="en-US" sz="2399" dirty="0">
                <a:solidFill>
                  <a:srgbClr val="000000"/>
                </a:solidFill>
                <a:latin typeface="Open Sauce"/>
              </a:rPr>
              <a:t> za </a:t>
            </a:r>
            <a:r>
              <a:rPr lang="en-US" sz="2399" dirty="0" err="1">
                <a:solidFill>
                  <a:srgbClr val="000000"/>
                </a:solidFill>
                <a:latin typeface="Open Sauce"/>
              </a:rPr>
              <a:t>kontrolu</a:t>
            </a:r>
            <a:r>
              <a:rPr lang="en-US" sz="2399" dirty="0">
                <a:solidFill>
                  <a:srgbClr val="000000"/>
                </a:solidFill>
                <a:latin typeface="Open Sauce"/>
              </a:rPr>
              <a:t> </a:t>
            </a:r>
            <a:r>
              <a:rPr lang="en-US" sz="2399" dirty="0" err="1">
                <a:solidFill>
                  <a:srgbClr val="000000"/>
                </a:solidFill>
                <a:latin typeface="Open Sauce"/>
              </a:rPr>
              <a:t>kvaliteta</a:t>
            </a:r>
            <a:endParaRPr lang="en-US"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potvrdu</a:t>
            </a:r>
            <a:r>
              <a:rPr lang="en-US" sz="2399" dirty="0">
                <a:solidFill>
                  <a:srgbClr val="000000"/>
                </a:solidFill>
                <a:latin typeface="Open Sauce"/>
              </a:rPr>
              <a:t> </a:t>
            </a:r>
            <a:r>
              <a:rPr lang="en-US" sz="2399" dirty="0" err="1">
                <a:solidFill>
                  <a:srgbClr val="000000"/>
                </a:solidFill>
                <a:latin typeface="Open Sauce"/>
              </a:rPr>
              <a:t>kandidata</a:t>
            </a:r>
            <a:r>
              <a:rPr lang="en-US" sz="2399" dirty="0">
                <a:solidFill>
                  <a:srgbClr val="000000"/>
                </a:solidFill>
                <a:latin typeface="Open Sauce"/>
              </a:rPr>
              <a:t>/</a:t>
            </a:r>
            <a:r>
              <a:rPr lang="en-US" sz="2399" dirty="0" err="1">
                <a:solidFill>
                  <a:srgbClr val="000000"/>
                </a:solidFill>
                <a:latin typeface="Open Sauce"/>
              </a:rPr>
              <a:t>ponuđača</a:t>
            </a:r>
            <a:r>
              <a:rPr lang="en-US" sz="2399" dirty="0">
                <a:solidFill>
                  <a:srgbClr val="000000"/>
                </a:solidFill>
                <a:latin typeface="Open Sauce"/>
              </a:rPr>
              <a:t> o </a:t>
            </a:r>
            <a:r>
              <a:rPr lang="en-US" sz="2399" dirty="0" err="1">
                <a:solidFill>
                  <a:srgbClr val="000000"/>
                </a:solidFill>
                <a:latin typeface="Open Sauce"/>
              </a:rPr>
              <a:t>prihvatanju</a:t>
            </a:r>
            <a:r>
              <a:rPr lang="en-US" sz="2399" dirty="0">
                <a:solidFill>
                  <a:srgbClr val="000000"/>
                </a:solidFill>
                <a:latin typeface="Open Sauce"/>
              </a:rPr>
              <a:t> </a:t>
            </a:r>
            <a:r>
              <a:rPr lang="en-US" sz="2399" dirty="0" err="1">
                <a:solidFill>
                  <a:srgbClr val="000000"/>
                </a:solidFill>
                <a:latin typeface="Open Sauce"/>
              </a:rPr>
              <a:t>postupka</a:t>
            </a:r>
            <a:r>
              <a:rPr lang="en-US" sz="2399" dirty="0">
                <a:solidFill>
                  <a:srgbClr val="000000"/>
                </a:solidFill>
                <a:latin typeface="Open Sauce"/>
              </a:rPr>
              <a:t> </a:t>
            </a:r>
            <a:r>
              <a:rPr lang="en-US" sz="2399" dirty="0" err="1">
                <a:solidFill>
                  <a:srgbClr val="000000"/>
                </a:solidFill>
                <a:latin typeface="Open Sauce"/>
              </a:rPr>
              <a:t>kontrole</a:t>
            </a:r>
            <a:r>
              <a:rPr lang="en-US" sz="2399" dirty="0">
                <a:solidFill>
                  <a:srgbClr val="000000"/>
                </a:solidFill>
                <a:latin typeface="Open Sauce"/>
              </a:rPr>
              <a:t> robe </a:t>
            </a:r>
            <a:r>
              <a:rPr lang="en-US" sz="2399" dirty="0" err="1">
                <a:solidFill>
                  <a:srgbClr val="000000"/>
                </a:solidFill>
                <a:latin typeface="Open Sauce"/>
              </a:rPr>
              <a:t>složenije</a:t>
            </a:r>
            <a:r>
              <a:rPr lang="en-US" sz="2399" dirty="0">
                <a:solidFill>
                  <a:srgbClr val="000000"/>
                </a:solidFill>
                <a:latin typeface="Open Sauce"/>
              </a:rPr>
              <a:t> </a:t>
            </a:r>
            <a:r>
              <a:rPr lang="en-US" sz="2399" dirty="0" err="1">
                <a:solidFill>
                  <a:srgbClr val="000000"/>
                </a:solidFill>
                <a:latin typeface="Open Sauce"/>
              </a:rPr>
              <a:t>vrste</a:t>
            </a: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a:p>
            <a:pPr algn="ctr">
              <a:lnSpc>
                <a:spcPts val="4319"/>
              </a:lnSpc>
            </a:pP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p:txBody>
      </p:sp>
      <p:sp>
        <p:nvSpPr>
          <p:cNvPr id="5" name="TextBox 5"/>
          <p:cNvSpPr txBox="1"/>
          <p:nvPr/>
        </p:nvSpPr>
        <p:spPr>
          <a:xfrm>
            <a:off x="1117044" y="1320771"/>
            <a:ext cx="16053912" cy="712469"/>
          </a:xfrm>
          <a:prstGeom prst="rect">
            <a:avLst/>
          </a:prstGeom>
        </p:spPr>
        <p:txBody>
          <a:bodyPr lIns="0" tIns="0" rIns="0" bIns="0" rtlCol="0" anchor="t">
            <a:spAutoFit/>
          </a:bodyPr>
          <a:lstStyle/>
          <a:p>
            <a:pPr algn="ctr">
              <a:lnSpc>
                <a:spcPts val="5880"/>
              </a:lnSpc>
            </a:pPr>
            <a:r>
              <a:rPr lang="en-US" sz="4200">
                <a:solidFill>
                  <a:srgbClr val="1C5739"/>
                </a:solidFill>
                <a:latin typeface="Open Sans Bold"/>
              </a:rPr>
              <a:t>Tehnička i profesionalna sposobnost (član 48. do 51. Zakona)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1513892" y="3139517"/>
            <a:ext cx="15745408" cy="5998630"/>
          </a:xfrm>
          <a:prstGeom prst="rect">
            <a:avLst/>
          </a:prstGeom>
        </p:spPr>
        <p:txBody>
          <a:bodyPr lIns="0" tIns="0" rIns="0" bIns="0" rtlCol="0" anchor="t">
            <a:spAutoFit/>
          </a:bodyPr>
          <a:lstStyle/>
          <a:p>
            <a:pPr algn="just">
              <a:lnSpc>
                <a:spcPts val="4319"/>
              </a:lnSpc>
            </a:pPr>
            <a:r>
              <a:rPr lang="en-US" sz="2399" dirty="0" err="1">
                <a:solidFill>
                  <a:srgbClr val="000000"/>
                </a:solidFill>
                <a:latin typeface="Open Sauce"/>
              </a:rPr>
              <a:t>Član</a:t>
            </a:r>
            <a:r>
              <a:rPr lang="en-US" sz="2399" dirty="0">
                <a:solidFill>
                  <a:srgbClr val="000000"/>
                </a:solidFill>
                <a:latin typeface="Open Sauce"/>
              </a:rPr>
              <a:t> 50. </a:t>
            </a:r>
            <a:r>
              <a:rPr lang="en-US" sz="2399" dirty="0" err="1">
                <a:solidFill>
                  <a:srgbClr val="000000"/>
                </a:solidFill>
                <a:latin typeface="Open Sauce"/>
              </a:rPr>
              <a:t>Zakona</a:t>
            </a:r>
            <a:r>
              <a:rPr lang="en-US" sz="2399" dirty="0">
                <a:solidFill>
                  <a:srgbClr val="000000"/>
                </a:solidFill>
                <a:latin typeface="Open Sauce"/>
              </a:rPr>
              <a:t>/</a:t>
            </a:r>
            <a:r>
              <a:rPr lang="en-US" sz="2399" dirty="0" err="1">
                <a:solidFill>
                  <a:srgbClr val="000000"/>
                </a:solidFill>
                <a:latin typeface="Open Sauce"/>
              </a:rPr>
              <a:t>Usluge</a:t>
            </a: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spisak</a:t>
            </a:r>
            <a:r>
              <a:rPr lang="en-US" sz="2399" dirty="0">
                <a:solidFill>
                  <a:srgbClr val="000000"/>
                </a:solidFill>
                <a:latin typeface="Open Sauce"/>
              </a:rPr>
              <a:t> </a:t>
            </a:r>
            <a:r>
              <a:rPr lang="en-US" sz="2399" dirty="0" err="1">
                <a:solidFill>
                  <a:srgbClr val="000000"/>
                </a:solidFill>
                <a:latin typeface="Open Sauce"/>
              </a:rPr>
              <a:t>izvršenih</a:t>
            </a:r>
            <a:r>
              <a:rPr lang="en-US" sz="2399" dirty="0">
                <a:solidFill>
                  <a:srgbClr val="000000"/>
                </a:solidFill>
                <a:latin typeface="Open Sauce"/>
              </a:rPr>
              <a:t> </a:t>
            </a:r>
            <a:r>
              <a:rPr lang="en-US" sz="2399" dirty="0" err="1">
                <a:solidFill>
                  <a:srgbClr val="000000"/>
                </a:solidFill>
                <a:latin typeface="Open Sauce"/>
              </a:rPr>
              <a:t>ugovora</a:t>
            </a:r>
            <a:endParaRPr lang="en-US"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obrazovne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profesionalne</a:t>
            </a:r>
            <a:r>
              <a:rPr lang="en-US" sz="2399" dirty="0">
                <a:solidFill>
                  <a:srgbClr val="000000"/>
                </a:solidFill>
                <a:latin typeface="Open Sauce"/>
              </a:rPr>
              <a:t> </a:t>
            </a:r>
            <a:r>
              <a:rPr lang="en-US" sz="2399" dirty="0" err="1">
                <a:solidFill>
                  <a:srgbClr val="000000"/>
                </a:solidFill>
                <a:latin typeface="Open Sauce"/>
              </a:rPr>
              <a:t>kvalifikacije</a:t>
            </a:r>
            <a:r>
              <a:rPr lang="en-US" sz="2399" dirty="0">
                <a:solidFill>
                  <a:srgbClr val="000000"/>
                </a:solidFill>
                <a:latin typeface="Open Sauce"/>
              </a:rPr>
              <a:t> </a:t>
            </a:r>
            <a:r>
              <a:rPr lang="en-US" sz="2399" dirty="0" err="1">
                <a:solidFill>
                  <a:srgbClr val="000000"/>
                </a:solidFill>
                <a:latin typeface="Open Sauce"/>
              </a:rPr>
              <a:t>pružaoca</a:t>
            </a:r>
            <a:r>
              <a:rPr lang="en-US" sz="2399" dirty="0">
                <a:solidFill>
                  <a:srgbClr val="000000"/>
                </a:solidFill>
                <a:latin typeface="Open Sauce"/>
              </a:rPr>
              <a:t> </a:t>
            </a:r>
            <a:r>
              <a:rPr lang="en-US" sz="2399" dirty="0" err="1">
                <a:solidFill>
                  <a:srgbClr val="000000"/>
                </a:solidFill>
                <a:latin typeface="Open Sauce"/>
              </a:rPr>
              <a:t>usluga</a:t>
            </a:r>
            <a:r>
              <a:rPr lang="en-US" sz="2399" dirty="0">
                <a:solidFill>
                  <a:srgbClr val="000000"/>
                </a:solidFill>
                <a:latin typeface="Open Sauce"/>
              </a:rPr>
              <a:t> </a:t>
            </a:r>
          </a:p>
          <a:p>
            <a:pPr marL="601979" lvl="1" indent="-342900" algn="just">
              <a:lnSpc>
                <a:spcPts val="4319"/>
              </a:lnSpc>
              <a:buFont typeface="Wingdings" panose="05000000000000000000" pitchFamily="2" charset="2"/>
              <a:buChar char="§"/>
            </a:pPr>
            <a:r>
              <a:rPr lang="en-US" sz="2399" dirty="0" err="1">
                <a:solidFill>
                  <a:srgbClr val="000000"/>
                </a:solidFill>
                <a:latin typeface="Open Sauce"/>
              </a:rPr>
              <a:t>izjavu</a:t>
            </a:r>
            <a:r>
              <a:rPr lang="en-US" sz="2399" dirty="0">
                <a:solidFill>
                  <a:srgbClr val="000000"/>
                </a:solidFill>
                <a:latin typeface="Open Sauce"/>
              </a:rPr>
              <a:t> o </a:t>
            </a:r>
            <a:r>
              <a:rPr lang="en-US" sz="2399" dirty="0" err="1">
                <a:solidFill>
                  <a:srgbClr val="000000"/>
                </a:solidFill>
                <a:latin typeface="Open Sauce"/>
              </a:rPr>
              <a:t>angažiranom</a:t>
            </a:r>
            <a:r>
              <a:rPr lang="en-US" sz="2399" dirty="0">
                <a:solidFill>
                  <a:srgbClr val="000000"/>
                </a:solidFill>
                <a:latin typeface="Open Sauce"/>
              </a:rPr>
              <a:t> </a:t>
            </a:r>
            <a:r>
              <a:rPr lang="en-US" sz="2399" dirty="0" err="1">
                <a:solidFill>
                  <a:srgbClr val="000000"/>
                </a:solidFill>
                <a:latin typeface="Open Sauce"/>
              </a:rPr>
              <a:t>tehničkom</a:t>
            </a:r>
            <a:r>
              <a:rPr lang="en-US" sz="2399" dirty="0">
                <a:solidFill>
                  <a:srgbClr val="000000"/>
                </a:solidFill>
                <a:latin typeface="Open Sauce"/>
              </a:rPr>
              <a:t> </a:t>
            </a:r>
            <a:r>
              <a:rPr lang="en-US" sz="2399" dirty="0" err="1">
                <a:solidFill>
                  <a:srgbClr val="000000"/>
                </a:solidFill>
                <a:latin typeface="Open Sauce"/>
              </a:rPr>
              <a:t>osoblju</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tehničkim</a:t>
            </a:r>
            <a:r>
              <a:rPr lang="en-US" sz="2399" dirty="0">
                <a:solidFill>
                  <a:srgbClr val="000000"/>
                </a:solidFill>
                <a:latin typeface="Open Sauce"/>
              </a:rPr>
              <a:t> </a:t>
            </a:r>
            <a:r>
              <a:rPr lang="en-US" sz="2399" dirty="0" err="1">
                <a:solidFill>
                  <a:srgbClr val="000000"/>
                </a:solidFill>
                <a:latin typeface="Open Sauce"/>
              </a:rPr>
              <a:t>organima</a:t>
            </a:r>
            <a:endParaRPr lang="en-US" sz="2399" dirty="0">
              <a:solidFill>
                <a:srgbClr val="000000"/>
              </a:solidFill>
              <a:latin typeface="Open Sauce"/>
            </a:endParaRPr>
          </a:p>
          <a:p>
            <a:pPr marL="601979" lvl="1" indent="-342900" algn="just">
              <a:lnSpc>
                <a:spcPts val="4319"/>
              </a:lnSpc>
              <a:buFont typeface="Wingdings" panose="05000000000000000000" pitchFamily="2" charset="2"/>
              <a:buChar char="§"/>
            </a:pPr>
            <a:r>
              <a:rPr lang="en-US" sz="2399" dirty="0" err="1">
                <a:solidFill>
                  <a:srgbClr val="000000"/>
                </a:solidFill>
                <a:latin typeface="Open Sauce"/>
              </a:rPr>
              <a:t>izjavu</a:t>
            </a:r>
            <a:r>
              <a:rPr lang="en-US" sz="2399" dirty="0">
                <a:solidFill>
                  <a:srgbClr val="000000"/>
                </a:solidFill>
                <a:latin typeface="Open Sauce"/>
              </a:rPr>
              <a:t> </a:t>
            </a:r>
            <a:r>
              <a:rPr lang="en-US" sz="2399" dirty="0" err="1">
                <a:solidFill>
                  <a:srgbClr val="000000"/>
                </a:solidFill>
                <a:latin typeface="Open Sauce"/>
              </a:rPr>
              <a:t>pružaoca</a:t>
            </a:r>
            <a:r>
              <a:rPr lang="en-US" sz="2399" dirty="0">
                <a:solidFill>
                  <a:srgbClr val="000000"/>
                </a:solidFill>
                <a:latin typeface="Open Sauce"/>
              </a:rPr>
              <a:t> </a:t>
            </a:r>
            <a:r>
              <a:rPr lang="en-US" sz="2399" dirty="0" err="1">
                <a:solidFill>
                  <a:srgbClr val="000000"/>
                </a:solidFill>
                <a:latin typeface="Open Sauce"/>
              </a:rPr>
              <a:t>usluga</a:t>
            </a:r>
            <a:r>
              <a:rPr lang="en-US" sz="2399" dirty="0">
                <a:solidFill>
                  <a:srgbClr val="000000"/>
                </a:solidFill>
                <a:latin typeface="Open Sauce"/>
              </a:rPr>
              <a:t> o </a:t>
            </a:r>
            <a:r>
              <a:rPr lang="en-US" sz="2399" dirty="0" err="1">
                <a:solidFill>
                  <a:srgbClr val="000000"/>
                </a:solidFill>
                <a:latin typeface="Open Sauce"/>
              </a:rPr>
              <a:t>prosječnom</a:t>
            </a:r>
            <a:r>
              <a:rPr lang="en-US" sz="2399" dirty="0">
                <a:solidFill>
                  <a:srgbClr val="000000"/>
                </a:solidFill>
                <a:latin typeface="Open Sauce"/>
              </a:rPr>
              <a:t> </a:t>
            </a:r>
            <a:r>
              <a:rPr lang="en-US" sz="2399" dirty="0" err="1">
                <a:solidFill>
                  <a:srgbClr val="000000"/>
                </a:solidFill>
                <a:latin typeface="Open Sauce"/>
              </a:rPr>
              <a:t>godišnjem</a:t>
            </a:r>
            <a:r>
              <a:rPr lang="en-US" sz="2399" dirty="0">
                <a:solidFill>
                  <a:srgbClr val="000000"/>
                </a:solidFill>
                <a:latin typeface="Open Sauce"/>
              </a:rPr>
              <a:t> </a:t>
            </a:r>
            <a:r>
              <a:rPr lang="en-US" sz="2399" dirty="0" err="1">
                <a:solidFill>
                  <a:srgbClr val="000000"/>
                </a:solidFill>
                <a:latin typeface="Open Sauce"/>
              </a:rPr>
              <a:t>broju</a:t>
            </a:r>
            <a:r>
              <a:rPr lang="en-US" sz="2399" dirty="0">
                <a:solidFill>
                  <a:srgbClr val="000000"/>
                </a:solidFill>
                <a:latin typeface="Open Sauce"/>
              </a:rPr>
              <a:t> </a:t>
            </a:r>
            <a:r>
              <a:rPr lang="en-US" sz="2399" dirty="0" err="1">
                <a:solidFill>
                  <a:srgbClr val="000000"/>
                </a:solidFill>
                <a:latin typeface="Open Sauce"/>
              </a:rPr>
              <a:t>zaposlenih</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o </a:t>
            </a:r>
            <a:r>
              <a:rPr lang="en-US" sz="2399" dirty="0" err="1">
                <a:solidFill>
                  <a:srgbClr val="000000"/>
                </a:solidFill>
                <a:latin typeface="Open Sauce"/>
              </a:rPr>
              <a:t>broju</a:t>
            </a:r>
            <a:r>
              <a:rPr lang="en-US" sz="2399" dirty="0">
                <a:solidFill>
                  <a:srgbClr val="000000"/>
                </a:solidFill>
                <a:latin typeface="Open Sauce"/>
              </a:rPr>
              <a:t> </a:t>
            </a:r>
            <a:r>
              <a:rPr lang="en-US" sz="2399" dirty="0" err="1">
                <a:solidFill>
                  <a:srgbClr val="000000"/>
                </a:solidFill>
                <a:latin typeface="Open Sauce"/>
              </a:rPr>
              <a:t>rukovodećeg</a:t>
            </a:r>
            <a:r>
              <a:rPr lang="en-US" sz="2399" dirty="0">
                <a:solidFill>
                  <a:srgbClr val="000000"/>
                </a:solidFill>
                <a:latin typeface="Open Sauce"/>
              </a:rPr>
              <a:t> </a:t>
            </a:r>
            <a:r>
              <a:rPr lang="en-US" sz="2399" dirty="0" err="1">
                <a:solidFill>
                  <a:srgbClr val="000000"/>
                </a:solidFill>
                <a:latin typeface="Open Sauce"/>
              </a:rPr>
              <a:t>osoblja</a:t>
            </a:r>
            <a:r>
              <a:rPr lang="en-US" sz="2399" dirty="0">
                <a:solidFill>
                  <a:srgbClr val="000000"/>
                </a:solidFill>
                <a:latin typeface="Open Sauce"/>
              </a:rPr>
              <a:t> u </a:t>
            </a:r>
            <a:r>
              <a:rPr lang="en-US" sz="2399" dirty="0" err="1">
                <a:solidFill>
                  <a:srgbClr val="000000"/>
                </a:solidFill>
                <a:latin typeface="Open Sauce"/>
              </a:rPr>
              <a:t>posljednje</a:t>
            </a:r>
            <a:r>
              <a:rPr lang="en-US" sz="2399" dirty="0">
                <a:solidFill>
                  <a:srgbClr val="000000"/>
                </a:solidFill>
                <a:latin typeface="Open Sauce"/>
              </a:rPr>
              <a:t> tri </a:t>
            </a:r>
            <a:r>
              <a:rPr lang="en-US" sz="2399" dirty="0" err="1">
                <a:solidFill>
                  <a:srgbClr val="000000"/>
                </a:solidFill>
                <a:latin typeface="Open Sauce"/>
              </a:rPr>
              <a:t>godine</a:t>
            </a:r>
            <a:endParaRPr lang="en-US" sz="2399" dirty="0">
              <a:solidFill>
                <a:srgbClr val="000000"/>
              </a:solidFill>
              <a:latin typeface="Open Sauce"/>
            </a:endParaRPr>
          </a:p>
          <a:p>
            <a:pPr marL="601979" lvl="1" indent="-342900" algn="just">
              <a:lnSpc>
                <a:spcPts val="4319"/>
              </a:lnSpc>
              <a:buFont typeface="Wingdings" panose="05000000000000000000" pitchFamily="2" charset="2"/>
              <a:buChar char="§"/>
            </a:pPr>
            <a:r>
              <a:rPr lang="en-US" sz="2399" dirty="0" err="1">
                <a:solidFill>
                  <a:srgbClr val="000000"/>
                </a:solidFill>
                <a:latin typeface="Open Sauce"/>
              </a:rPr>
              <a:t>izjavu</a:t>
            </a:r>
            <a:r>
              <a:rPr lang="en-US" sz="2399" dirty="0">
                <a:solidFill>
                  <a:srgbClr val="000000"/>
                </a:solidFill>
                <a:latin typeface="Open Sauce"/>
              </a:rPr>
              <a:t> o </a:t>
            </a:r>
            <a:r>
              <a:rPr lang="en-US" sz="2399" dirty="0" err="1">
                <a:solidFill>
                  <a:srgbClr val="000000"/>
                </a:solidFill>
                <a:latin typeface="Open Sauce"/>
              </a:rPr>
              <a:t>tehničkoj</a:t>
            </a:r>
            <a:r>
              <a:rPr lang="en-US" sz="2399" dirty="0">
                <a:solidFill>
                  <a:srgbClr val="000000"/>
                </a:solidFill>
                <a:latin typeface="Open Sauce"/>
              </a:rPr>
              <a:t> </a:t>
            </a:r>
            <a:r>
              <a:rPr lang="en-US" sz="2399" dirty="0" err="1">
                <a:solidFill>
                  <a:srgbClr val="000000"/>
                </a:solidFill>
                <a:latin typeface="Open Sauce"/>
              </a:rPr>
              <a:t>opremljenosti</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osposobljenosti</a:t>
            </a:r>
            <a:endParaRPr lang="en-US" sz="2399" dirty="0">
              <a:solidFill>
                <a:srgbClr val="000000"/>
              </a:solidFill>
              <a:latin typeface="Open Sauce"/>
            </a:endParaRPr>
          </a:p>
          <a:p>
            <a:pPr marL="601979" lvl="1" indent="-342900" algn="just">
              <a:lnSpc>
                <a:spcPts val="4319"/>
              </a:lnSpc>
              <a:buFont typeface="Wingdings" panose="05000000000000000000" pitchFamily="2" charset="2"/>
              <a:buChar char="§"/>
            </a:pPr>
            <a:r>
              <a:rPr lang="en-US" sz="2399" dirty="0" err="1">
                <a:solidFill>
                  <a:srgbClr val="000000"/>
                </a:solidFill>
                <a:latin typeface="Open Sauce"/>
              </a:rPr>
              <a:t>potvrdu</a:t>
            </a:r>
            <a:r>
              <a:rPr lang="en-US" sz="2399" dirty="0">
                <a:solidFill>
                  <a:srgbClr val="000000"/>
                </a:solidFill>
                <a:latin typeface="Open Sauce"/>
              </a:rPr>
              <a:t> </a:t>
            </a:r>
            <a:r>
              <a:rPr lang="en-US" sz="2399" dirty="0" err="1">
                <a:solidFill>
                  <a:srgbClr val="000000"/>
                </a:solidFill>
                <a:latin typeface="Open Sauce"/>
              </a:rPr>
              <a:t>ponu</a:t>
            </a:r>
            <a:r>
              <a:rPr lang="bs-Latn-BA" sz="2399" dirty="0">
                <a:solidFill>
                  <a:srgbClr val="000000"/>
                </a:solidFill>
                <a:latin typeface="Open Sauce"/>
              </a:rPr>
              <a:t>đ</a:t>
            </a:r>
            <a:r>
              <a:rPr lang="en-US" sz="2399" dirty="0" err="1">
                <a:solidFill>
                  <a:srgbClr val="000000"/>
                </a:solidFill>
                <a:latin typeface="Open Sauce"/>
              </a:rPr>
              <a:t>ača</a:t>
            </a:r>
            <a:r>
              <a:rPr lang="en-US" sz="2399" dirty="0">
                <a:solidFill>
                  <a:srgbClr val="000000"/>
                </a:solidFill>
                <a:latin typeface="Open Sauce"/>
              </a:rPr>
              <a:t> o </a:t>
            </a:r>
            <a:r>
              <a:rPr lang="en-US" sz="2399" dirty="0" err="1">
                <a:solidFill>
                  <a:srgbClr val="000000"/>
                </a:solidFill>
                <a:latin typeface="Open Sauce"/>
              </a:rPr>
              <a:t>prihvatanju</a:t>
            </a:r>
            <a:r>
              <a:rPr lang="en-US" sz="2399" dirty="0">
                <a:solidFill>
                  <a:srgbClr val="000000"/>
                </a:solidFill>
                <a:latin typeface="Open Sauce"/>
              </a:rPr>
              <a:t> </a:t>
            </a:r>
            <a:r>
              <a:rPr lang="en-US" sz="2399" dirty="0" err="1">
                <a:solidFill>
                  <a:srgbClr val="000000"/>
                </a:solidFill>
                <a:latin typeface="Open Sauce"/>
              </a:rPr>
              <a:t>postupka</a:t>
            </a:r>
            <a:r>
              <a:rPr lang="en-US" sz="2399" dirty="0">
                <a:solidFill>
                  <a:srgbClr val="000000"/>
                </a:solidFill>
                <a:latin typeface="Open Sauce"/>
              </a:rPr>
              <a:t> </a:t>
            </a:r>
            <a:r>
              <a:rPr lang="en-US" sz="2399" dirty="0" err="1">
                <a:solidFill>
                  <a:srgbClr val="000000"/>
                </a:solidFill>
                <a:latin typeface="Open Sauce"/>
              </a:rPr>
              <a:t>kontrole</a:t>
            </a:r>
            <a:r>
              <a:rPr lang="en-US" sz="2399" dirty="0">
                <a:solidFill>
                  <a:srgbClr val="000000"/>
                </a:solidFill>
                <a:latin typeface="Open Sauce"/>
              </a:rPr>
              <a:t> </a:t>
            </a:r>
            <a:r>
              <a:rPr lang="en-US" sz="2399" dirty="0" err="1">
                <a:solidFill>
                  <a:srgbClr val="000000"/>
                </a:solidFill>
                <a:latin typeface="Open Sauce"/>
              </a:rPr>
              <a:t>usluga</a:t>
            </a:r>
            <a:r>
              <a:rPr lang="en-US" sz="2399" dirty="0">
                <a:solidFill>
                  <a:srgbClr val="000000"/>
                </a:solidFill>
                <a:latin typeface="Open Sauce"/>
              </a:rPr>
              <a:t> </a:t>
            </a:r>
            <a:r>
              <a:rPr lang="en-US" sz="2399" dirty="0" err="1">
                <a:solidFill>
                  <a:srgbClr val="000000"/>
                </a:solidFill>
                <a:latin typeface="Open Sauce"/>
              </a:rPr>
              <a:t>složenije</a:t>
            </a:r>
            <a:r>
              <a:rPr lang="en-US" sz="2399" dirty="0">
                <a:solidFill>
                  <a:srgbClr val="000000"/>
                </a:solidFill>
                <a:latin typeface="Open Sauce"/>
              </a:rPr>
              <a:t> </a:t>
            </a:r>
            <a:r>
              <a:rPr lang="en-US" sz="2399" dirty="0" err="1">
                <a:solidFill>
                  <a:srgbClr val="000000"/>
                </a:solidFill>
                <a:latin typeface="Open Sauce"/>
              </a:rPr>
              <a:t>vrste</a:t>
            </a:r>
            <a:endParaRPr lang="en-US"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izjavu</a:t>
            </a:r>
            <a:r>
              <a:rPr lang="en-US" sz="2399" dirty="0">
                <a:solidFill>
                  <a:srgbClr val="000000"/>
                </a:solidFill>
                <a:latin typeface="Open Sauce"/>
              </a:rPr>
              <a:t> </a:t>
            </a:r>
            <a:r>
              <a:rPr lang="en-US" sz="2399" dirty="0" err="1">
                <a:solidFill>
                  <a:srgbClr val="000000"/>
                </a:solidFill>
                <a:latin typeface="Open Sauce"/>
              </a:rPr>
              <a:t>ponuđača</a:t>
            </a:r>
            <a:r>
              <a:rPr lang="en-US" sz="2399" dirty="0">
                <a:solidFill>
                  <a:srgbClr val="000000"/>
                </a:solidFill>
                <a:latin typeface="Open Sauce"/>
              </a:rPr>
              <a:t> da </a:t>
            </a:r>
            <a:r>
              <a:rPr lang="en-US" sz="2399" dirty="0" err="1">
                <a:solidFill>
                  <a:srgbClr val="000000"/>
                </a:solidFill>
                <a:latin typeface="Open Sauce"/>
              </a:rPr>
              <a:t>prihvata</a:t>
            </a:r>
            <a:r>
              <a:rPr lang="en-US" sz="2399" dirty="0">
                <a:solidFill>
                  <a:srgbClr val="000000"/>
                </a:solidFill>
                <a:latin typeface="Open Sauce"/>
              </a:rPr>
              <a:t> </a:t>
            </a:r>
            <a:r>
              <a:rPr lang="en-US" sz="2399" dirty="0" err="1">
                <a:solidFill>
                  <a:srgbClr val="000000"/>
                </a:solidFill>
                <a:latin typeface="Open Sauce"/>
              </a:rPr>
              <a:t>preduzimanje</a:t>
            </a:r>
            <a:r>
              <a:rPr lang="en-US" sz="2399" dirty="0">
                <a:solidFill>
                  <a:srgbClr val="000000"/>
                </a:solidFill>
                <a:latin typeface="Open Sauce"/>
              </a:rPr>
              <a:t> </a:t>
            </a:r>
            <a:r>
              <a:rPr lang="en-US" sz="2399" dirty="0" err="1">
                <a:solidFill>
                  <a:srgbClr val="000000"/>
                </a:solidFill>
                <a:latin typeface="Open Sauce"/>
              </a:rPr>
              <a:t>mjera</a:t>
            </a:r>
            <a:r>
              <a:rPr lang="en-US" sz="2399" dirty="0">
                <a:solidFill>
                  <a:srgbClr val="000000"/>
                </a:solidFill>
                <a:latin typeface="Open Sauce"/>
              </a:rPr>
              <a:t> za </a:t>
            </a:r>
            <a:r>
              <a:rPr lang="en-US" sz="2399" dirty="0" err="1">
                <a:solidFill>
                  <a:srgbClr val="000000"/>
                </a:solidFill>
                <a:latin typeface="Open Sauce"/>
              </a:rPr>
              <a:t>upravljanje</a:t>
            </a:r>
            <a:r>
              <a:rPr lang="en-US" sz="2399" dirty="0">
                <a:solidFill>
                  <a:srgbClr val="000000"/>
                </a:solidFill>
                <a:latin typeface="Open Sauce"/>
              </a:rPr>
              <a:t> </a:t>
            </a:r>
            <a:r>
              <a:rPr lang="en-US" sz="2399" dirty="0" err="1">
                <a:solidFill>
                  <a:srgbClr val="000000"/>
                </a:solidFill>
                <a:latin typeface="Open Sauce"/>
              </a:rPr>
              <a:t>zaštitom</a:t>
            </a:r>
            <a:r>
              <a:rPr lang="en-US" sz="2399" dirty="0">
                <a:solidFill>
                  <a:srgbClr val="000000"/>
                </a:solidFill>
                <a:latin typeface="Open Sauce"/>
              </a:rPr>
              <a:t> </a:t>
            </a:r>
            <a:r>
              <a:rPr lang="en-US" sz="2399" dirty="0" err="1">
                <a:solidFill>
                  <a:srgbClr val="000000"/>
                </a:solidFill>
                <a:latin typeface="Open Sauce"/>
              </a:rPr>
              <a:t>okoline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mjera</a:t>
            </a:r>
            <a:r>
              <a:rPr lang="en-US" sz="2399" dirty="0">
                <a:solidFill>
                  <a:srgbClr val="000000"/>
                </a:solidFill>
                <a:latin typeface="Open Sauce"/>
              </a:rPr>
              <a:t> </a:t>
            </a:r>
            <a:r>
              <a:rPr lang="en-US" sz="2399" dirty="0" err="1">
                <a:solidFill>
                  <a:srgbClr val="000000"/>
                </a:solidFill>
                <a:latin typeface="Open Sauce"/>
              </a:rPr>
              <a:t>energetske</a:t>
            </a:r>
            <a:r>
              <a:rPr lang="en-US" sz="2399" dirty="0">
                <a:solidFill>
                  <a:srgbClr val="000000"/>
                </a:solidFill>
                <a:latin typeface="Open Sauce"/>
              </a:rPr>
              <a:t> </a:t>
            </a:r>
            <a:r>
              <a:rPr lang="en-US" sz="2399" dirty="0" err="1">
                <a:solidFill>
                  <a:srgbClr val="000000"/>
                </a:solidFill>
                <a:latin typeface="Open Sauce"/>
              </a:rPr>
              <a:t>efikasnosti</a:t>
            </a:r>
            <a:endParaRPr lang="en-US" sz="2399" dirty="0">
              <a:solidFill>
                <a:srgbClr val="000000"/>
              </a:solidFill>
              <a:latin typeface="Open Sauce"/>
            </a:endParaRPr>
          </a:p>
        </p:txBody>
      </p:sp>
      <p:sp>
        <p:nvSpPr>
          <p:cNvPr id="5" name="TextBox 5"/>
          <p:cNvSpPr txBox="1"/>
          <p:nvPr/>
        </p:nvSpPr>
        <p:spPr>
          <a:xfrm>
            <a:off x="1117044" y="1320771"/>
            <a:ext cx="16053912" cy="712469"/>
          </a:xfrm>
          <a:prstGeom prst="rect">
            <a:avLst/>
          </a:prstGeom>
        </p:spPr>
        <p:txBody>
          <a:bodyPr lIns="0" tIns="0" rIns="0" bIns="0" rtlCol="0" anchor="t">
            <a:spAutoFit/>
          </a:bodyPr>
          <a:lstStyle/>
          <a:p>
            <a:pPr algn="ctr">
              <a:lnSpc>
                <a:spcPts val="5880"/>
              </a:lnSpc>
            </a:pPr>
            <a:r>
              <a:rPr lang="en-US" sz="4200">
                <a:solidFill>
                  <a:srgbClr val="1C5739"/>
                </a:solidFill>
                <a:latin typeface="Open Sans Bold"/>
              </a:rPr>
              <a:t>Tehnička i profesionalna sposobnost (član 48. do 51. Zakona)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1513892" y="3396109"/>
            <a:ext cx="15745408" cy="4895764"/>
          </a:xfrm>
          <a:prstGeom prst="rect">
            <a:avLst/>
          </a:prstGeom>
        </p:spPr>
        <p:txBody>
          <a:bodyPr lIns="0" tIns="0" rIns="0" bIns="0" rtlCol="0" anchor="t">
            <a:spAutoFit/>
          </a:bodyPr>
          <a:lstStyle/>
          <a:p>
            <a:pPr marL="259079" lvl="1" algn="just">
              <a:lnSpc>
                <a:spcPts val="4319"/>
              </a:lnSpc>
            </a:pPr>
            <a:r>
              <a:rPr lang="bs-Latn-BA" sz="2399" dirty="0">
                <a:solidFill>
                  <a:srgbClr val="000000"/>
                </a:solidFill>
                <a:latin typeface="Open Sauce"/>
              </a:rPr>
              <a:t>Član 51. Zakona/radovi</a:t>
            </a:r>
          </a:p>
          <a:p>
            <a:pPr marL="518158" lvl="1" indent="-259079" algn="just">
              <a:lnSpc>
                <a:spcPts val="4319"/>
              </a:lnSpc>
              <a:buFont typeface="Arial"/>
              <a:buChar char="•"/>
            </a:pPr>
            <a:r>
              <a:rPr lang="en-US" sz="2399" dirty="0" err="1">
                <a:solidFill>
                  <a:srgbClr val="000000"/>
                </a:solidFill>
                <a:latin typeface="Open Sauce"/>
              </a:rPr>
              <a:t>spisak</a:t>
            </a:r>
            <a:r>
              <a:rPr lang="en-US" sz="2399" dirty="0">
                <a:solidFill>
                  <a:srgbClr val="000000"/>
                </a:solidFill>
                <a:latin typeface="Open Sauce"/>
              </a:rPr>
              <a:t> </a:t>
            </a:r>
            <a:r>
              <a:rPr lang="en-US" sz="2399" dirty="0" err="1">
                <a:solidFill>
                  <a:srgbClr val="000000"/>
                </a:solidFill>
                <a:latin typeface="Open Sauce"/>
              </a:rPr>
              <a:t>izvršenih</a:t>
            </a:r>
            <a:r>
              <a:rPr lang="en-US" sz="2399" dirty="0">
                <a:solidFill>
                  <a:srgbClr val="000000"/>
                </a:solidFill>
                <a:latin typeface="Open Sauce"/>
              </a:rPr>
              <a:t> </a:t>
            </a:r>
            <a:r>
              <a:rPr lang="en-US" sz="2399" dirty="0" err="1">
                <a:solidFill>
                  <a:srgbClr val="000000"/>
                </a:solidFill>
                <a:latin typeface="Open Sauce"/>
              </a:rPr>
              <a:t>ugovora</a:t>
            </a:r>
            <a:endParaRPr lang="en-US"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obrazovne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profesionalne</a:t>
            </a:r>
            <a:r>
              <a:rPr lang="en-US" sz="2399" dirty="0">
                <a:solidFill>
                  <a:srgbClr val="000000"/>
                </a:solidFill>
                <a:latin typeface="Open Sauce"/>
              </a:rPr>
              <a:t> </a:t>
            </a:r>
            <a:r>
              <a:rPr lang="en-US" sz="2399" dirty="0" err="1">
                <a:solidFill>
                  <a:srgbClr val="000000"/>
                </a:solidFill>
                <a:latin typeface="Open Sauce"/>
              </a:rPr>
              <a:t>kvalifikacije</a:t>
            </a:r>
            <a:r>
              <a:rPr lang="en-US" sz="2399" dirty="0">
                <a:solidFill>
                  <a:srgbClr val="000000"/>
                </a:solidFill>
                <a:latin typeface="Open Sauce"/>
              </a:rPr>
              <a:t> </a:t>
            </a:r>
          </a:p>
          <a:p>
            <a:pPr marL="601979" lvl="1" indent="-342900" algn="just">
              <a:lnSpc>
                <a:spcPts val="4319"/>
              </a:lnSpc>
              <a:buFont typeface="Wingdings" panose="05000000000000000000" pitchFamily="2" charset="2"/>
              <a:buChar char="§"/>
            </a:pPr>
            <a:r>
              <a:rPr lang="en-US" sz="2399" dirty="0" err="1">
                <a:solidFill>
                  <a:srgbClr val="000000"/>
                </a:solidFill>
                <a:latin typeface="Open Sauce"/>
              </a:rPr>
              <a:t>izjavu</a:t>
            </a:r>
            <a:r>
              <a:rPr lang="en-US" sz="2399" dirty="0">
                <a:solidFill>
                  <a:srgbClr val="000000"/>
                </a:solidFill>
                <a:latin typeface="Open Sauce"/>
              </a:rPr>
              <a:t> o </a:t>
            </a:r>
            <a:r>
              <a:rPr lang="en-US" sz="2399" dirty="0" err="1">
                <a:solidFill>
                  <a:srgbClr val="000000"/>
                </a:solidFill>
                <a:latin typeface="Open Sauce"/>
              </a:rPr>
              <a:t>angažiranom</a:t>
            </a:r>
            <a:r>
              <a:rPr lang="en-US" sz="2399" dirty="0">
                <a:solidFill>
                  <a:srgbClr val="000000"/>
                </a:solidFill>
                <a:latin typeface="Open Sauce"/>
              </a:rPr>
              <a:t> </a:t>
            </a:r>
            <a:r>
              <a:rPr lang="en-US" sz="2399" dirty="0" err="1">
                <a:solidFill>
                  <a:srgbClr val="000000"/>
                </a:solidFill>
                <a:latin typeface="Open Sauce"/>
              </a:rPr>
              <a:t>tehničkom</a:t>
            </a:r>
            <a:r>
              <a:rPr lang="en-US" sz="2399" dirty="0">
                <a:solidFill>
                  <a:srgbClr val="000000"/>
                </a:solidFill>
                <a:latin typeface="Open Sauce"/>
              </a:rPr>
              <a:t> </a:t>
            </a:r>
            <a:r>
              <a:rPr lang="en-US" sz="2399" dirty="0" err="1">
                <a:solidFill>
                  <a:srgbClr val="000000"/>
                </a:solidFill>
                <a:latin typeface="Open Sauce"/>
              </a:rPr>
              <a:t>osoblju</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tehničkim</a:t>
            </a:r>
            <a:r>
              <a:rPr lang="en-US" sz="2399" dirty="0">
                <a:solidFill>
                  <a:srgbClr val="000000"/>
                </a:solidFill>
                <a:latin typeface="Open Sauce"/>
              </a:rPr>
              <a:t> </a:t>
            </a:r>
            <a:r>
              <a:rPr lang="en-US" sz="2399" dirty="0" err="1">
                <a:solidFill>
                  <a:srgbClr val="000000"/>
                </a:solidFill>
                <a:latin typeface="Open Sauce"/>
              </a:rPr>
              <a:t>organima</a:t>
            </a:r>
            <a:endParaRPr lang="en-US" sz="2399" dirty="0">
              <a:solidFill>
                <a:srgbClr val="000000"/>
              </a:solidFill>
              <a:latin typeface="Open Sauce"/>
            </a:endParaRPr>
          </a:p>
          <a:p>
            <a:pPr marL="601979" lvl="1" indent="-342900" algn="just">
              <a:lnSpc>
                <a:spcPts val="4319"/>
              </a:lnSpc>
              <a:buFont typeface="Wingdings" panose="05000000000000000000" pitchFamily="2" charset="2"/>
              <a:buChar char="§"/>
            </a:pPr>
            <a:r>
              <a:rPr lang="en-US" sz="2399" dirty="0" err="1">
                <a:solidFill>
                  <a:srgbClr val="000000"/>
                </a:solidFill>
                <a:latin typeface="Open Sauce"/>
              </a:rPr>
              <a:t>izjavu</a:t>
            </a:r>
            <a:r>
              <a:rPr lang="en-US" sz="2399" dirty="0">
                <a:solidFill>
                  <a:srgbClr val="000000"/>
                </a:solidFill>
                <a:latin typeface="Open Sauce"/>
              </a:rPr>
              <a:t> </a:t>
            </a:r>
            <a:r>
              <a:rPr lang="en-US" sz="2399" dirty="0" err="1">
                <a:solidFill>
                  <a:srgbClr val="000000"/>
                </a:solidFill>
                <a:latin typeface="Open Sauce"/>
              </a:rPr>
              <a:t>izvođača</a:t>
            </a:r>
            <a:r>
              <a:rPr lang="en-US" sz="2399" dirty="0">
                <a:solidFill>
                  <a:srgbClr val="000000"/>
                </a:solidFill>
                <a:latin typeface="Open Sauce"/>
              </a:rPr>
              <a:t> </a:t>
            </a:r>
            <a:r>
              <a:rPr lang="en-US" sz="2399" dirty="0" err="1">
                <a:solidFill>
                  <a:srgbClr val="000000"/>
                </a:solidFill>
                <a:latin typeface="Open Sauce"/>
              </a:rPr>
              <a:t>radova</a:t>
            </a:r>
            <a:r>
              <a:rPr lang="en-US" sz="2399" dirty="0">
                <a:solidFill>
                  <a:srgbClr val="000000"/>
                </a:solidFill>
                <a:latin typeface="Open Sauce"/>
              </a:rPr>
              <a:t> o </a:t>
            </a:r>
            <a:r>
              <a:rPr lang="en-US" sz="2399" dirty="0" err="1">
                <a:solidFill>
                  <a:srgbClr val="000000"/>
                </a:solidFill>
                <a:latin typeface="Open Sauce"/>
              </a:rPr>
              <a:t>prosječnom</a:t>
            </a:r>
            <a:r>
              <a:rPr lang="en-US" sz="2399" dirty="0">
                <a:solidFill>
                  <a:srgbClr val="000000"/>
                </a:solidFill>
                <a:latin typeface="Open Sauce"/>
              </a:rPr>
              <a:t> </a:t>
            </a:r>
            <a:r>
              <a:rPr lang="en-US" sz="2399" dirty="0" err="1">
                <a:solidFill>
                  <a:srgbClr val="000000"/>
                </a:solidFill>
                <a:latin typeface="Open Sauce"/>
              </a:rPr>
              <a:t>godišnjem</a:t>
            </a:r>
            <a:r>
              <a:rPr lang="en-US" sz="2399" dirty="0">
                <a:solidFill>
                  <a:srgbClr val="000000"/>
                </a:solidFill>
                <a:latin typeface="Open Sauce"/>
              </a:rPr>
              <a:t> </a:t>
            </a:r>
            <a:r>
              <a:rPr lang="en-US" sz="2399" dirty="0" err="1">
                <a:solidFill>
                  <a:srgbClr val="000000"/>
                </a:solidFill>
                <a:latin typeface="Open Sauce"/>
              </a:rPr>
              <a:t>broju</a:t>
            </a:r>
            <a:r>
              <a:rPr lang="en-US" sz="2399" dirty="0">
                <a:solidFill>
                  <a:srgbClr val="000000"/>
                </a:solidFill>
                <a:latin typeface="Open Sauce"/>
              </a:rPr>
              <a:t> </a:t>
            </a:r>
            <a:r>
              <a:rPr lang="en-US" sz="2399" dirty="0" err="1">
                <a:solidFill>
                  <a:srgbClr val="000000"/>
                </a:solidFill>
                <a:latin typeface="Open Sauce"/>
              </a:rPr>
              <a:t>zaposlenih</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broju</a:t>
            </a:r>
            <a:r>
              <a:rPr lang="en-US" sz="2399" dirty="0">
                <a:solidFill>
                  <a:srgbClr val="000000"/>
                </a:solidFill>
                <a:latin typeface="Open Sauce"/>
              </a:rPr>
              <a:t> </a:t>
            </a:r>
            <a:r>
              <a:rPr lang="en-US" sz="2399" dirty="0" err="1">
                <a:solidFill>
                  <a:srgbClr val="000000"/>
                </a:solidFill>
                <a:latin typeface="Open Sauce"/>
              </a:rPr>
              <a:t>rukovodećeg</a:t>
            </a:r>
            <a:r>
              <a:rPr lang="en-US" sz="2399" dirty="0">
                <a:solidFill>
                  <a:srgbClr val="000000"/>
                </a:solidFill>
                <a:latin typeface="Open Sauce"/>
              </a:rPr>
              <a:t> </a:t>
            </a:r>
            <a:r>
              <a:rPr lang="en-US" sz="2399" dirty="0" err="1">
                <a:solidFill>
                  <a:srgbClr val="000000"/>
                </a:solidFill>
                <a:latin typeface="Open Sauce"/>
              </a:rPr>
              <a:t>osoblja</a:t>
            </a:r>
            <a:r>
              <a:rPr lang="en-US" sz="2399" dirty="0">
                <a:solidFill>
                  <a:srgbClr val="000000"/>
                </a:solidFill>
                <a:latin typeface="Open Sauce"/>
              </a:rPr>
              <a:t> u </a:t>
            </a:r>
            <a:r>
              <a:rPr lang="en-US" sz="2399" dirty="0" err="1">
                <a:solidFill>
                  <a:srgbClr val="000000"/>
                </a:solidFill>
                <a:latin typeface="Open Sauce"/>
              </a:rPr>
              <a:t>posljednje</a:t>
            </a:r>
            <a:r>
              <a:rPr lang="en-US" sz="2399" dirty="0">
                <a:solidFill>
                  <a:srgbClr val="000000"/>
                </a:solidFill>
                <a:latin typeface="Open Sauce"/>
              </a:rPr>
              <a:t> tri </a:t>
            </a:r>
            <a:r>
              <a:rPr lang="en-US" sz="2399" dirty="0" err="1">
                <a:solidFill>
                  <a:srgbClr val="000000"/>
                </a:solidFill>
                <a:latin typeface="Open Sauce"/>
              </a:rPr>
              <a:t>godine</a:t>
            </a:r>
            <a:endParaRPr lang="en-US" sz="2399" dirty="0">
              <a:solidFill>
                <a:srgbClr val="000000"/>
              </a:solidFill>
              <a:latin typeface="Open Sauce"/>
            </a:endParaRPr>
          </a:p>
          <a:p>
            <a:pPr marL="518158" lvl="1" indent="-259079" algn="just">
              <a:lnSpc>
                <a:spcPts val="4319"/>
              </a:lnSpc>
              <a:buFont typeface="Arial"/>
              <a:buChar char="•"/>
            </a:pPr>
            <a:r>
              <a:rPr lang="en-US" sz="2399" dirty="0" err="1">
                <a:solidFill>
                  <a:srgbClr val="000000"/>
                </a:solidFill>
                <a:latin typeface="Open Sauce"/>
              </a:rPr>
              <a:t>potvrdu</a:t>
            </a:r>
            <a:r>
              <a:rPr lang="en-US" sz="2399" dirty="0">
                <a:solidFill>
                  <a:srgbClr val="000000"/>
                </a:solidFill>
                <a:latin typeface="Open Sauce"/>
              </a:rPr>
              <a:t> o </a:t>
            </a:r>
            <a:r>
              <a:rPr lang="en-US" sz="2399" dirty="0" err="1">
                <a:solidFill>
                  <a:srgbClr val="000000"/>
                </a:solidFill>
                <a:latin typeface="Open Sauce"/>
              </a:rPr>
              <a:t>građevinskim</a:t>
            </a:r>
            <a:r>
              <a:rPr lang="en-US" sz="2399" dirty="0">
                <a:solidFill>
                  <a:srgbClr val="000000"/>
                </a:solidFill>
                <a:latin typeface="Open Sauce"/>
              </a:rPr>
              <a:t> </a:t>
            </a:r>
            <a:r>
              <a:rPr lang="en-US" sz="2399" dirty="0" err="1">
                <a:solidFill>
                  <a:srgbClr val="000000"/>
                </a:solidFill>
                <a:latin typeface="Open Sauce"/>
              </a:rPr>
              <a:t>mašinama</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tehničkoj</a:t>
            </a:r>
            <a:r>
              <a:rPr lang="en-US" sz="2399" dirty="0">
                <a:solidFill>
                  <a:srgbClr val="000000"/>
                </a:solidFill>
                <a:latin typeface="Open Sauce"/>
              </a:rPr>
              <a:t> </a:t>
            </a:r>
            <a:r>
              <a:rPr lang="en-US" sz="2399" dirty="0" err="1">
                <a:solidFill>
                  <a:srgbClr val="000000"/>
                </a:solidFill>
                <a:latin typeface="Open Sauce"/>
              </a:rPr>
              <a:t>opremi</a:t>
            </a:r>
            <a:r>
              <a:rPr lang="en-US" sz="2399" dirty="0">
                <a:solidFill>
                  <a:srgbClr val="000000"/>
                </a:solidFill>
                <a:latin typeface="Open Sauce"/>
              </a:rPr>
              <a:t> </a:t>
            </a:r>
          </a:p>
          <a:p>
            <a:pPr marL="601979" lvl="1" indent="-342900" algn="just">
              <a:lnSpc>
                <a:spcPts val="4319"/>
              </a:lnSpc>
              <a:buFont typeface="Wingdings" panose="05000000000000000000" pitchFamily="2" charset="2"/>
              <a:buChar char="§"/>
            </a:pPr>
            <a:r>
              <a:rPr lang="en-US" sz="2399" dirty="0" err="1">
                <a:solidFill>
                  <a:srgbClr val="000000"/>
                </a:solidFill>
                <a:latin typeface="Open Sauce"/>
              </a:rPr>
              <a:t>izjavu</a:t>
            </a:r>
            <a:r>
              <a:rPr lang="en-US" sz="2399" dirty="0">
                <a:solidFill>
                  <a:srgbClr val="000000"/>
                </a:solidFill>
                <a:latin typeface="Open Sauce"/>
              </a:rPr>
              <a:t> </a:t>
            </a:r>
            <a:r>
              <a:rPr lang="en-US" sz="2399" dirty="0" err="1">
                <a:solidFill>
                  <a:srgbClr val="000000"/>
                </a:solidFill>
                <a:latin typeface="Open Sauce"/>
              </a:rPr>
              <a:t>ponuđača</a:t>
            </a:r>
            <a:r>
              <a:rPr lang="en-US" sz="2399" dirty="0">
                <a:solidFill>
                  <a:srgbClr val="000000"/>
                </a:solidFill>
                <a:latin typeface="Open Sauce"/>
              </a:rPr>
              <a:t> da </a:t>
            </a:r>
            <a:r>
              <a:rPr lang="en-US" sz="2399" dirty="0" err="1">
                <a:solidFill>
                  <a:srgbClr val="000000"/>
                </a:solidFill>
                <a:latin typeface="Open Sauce"/>
              </a:rPr>
              <a:t>prihvata</a:t>
            </a:r>
            <a:r>
              <a:rPr lang="en-US" sz="2399" dirty="0">
                <a:solidFill>
                  <a:srgbClr val="000000"/>
                </a:solidFill>
                <a:latin typeface="Open Sauce"/>
              </a:rPr>
              <a:t> </a:t>
            </a:r>
            <a:r>
              <a:rPr lang="en-US" sz="2399" dirty="0" err="1">
                <a:solidFill>
                  <a:srgbClr val="000000"/>
                </a:solidFill>
                <a:latin typeface="Open Sauce"/>
              </a:rPr>
              <a:t>preduzimanje</a:t>
            </a:r>
            <a:r>
              <a:rPr lang="en-US" sz="2399" dirty="0">
                <a:solidFill>
                  <a:srgbClr val="000000"/>
                </a:solidFill>
                <a:latin typeface="Open Sauce"/>
              </a:rPr>
              <a:t> </a:t>
            </a:r>
            <a:r>
              <a:rPr lang="en-US" sz="2399" dirty="0" err="1">
                <a:solidFill>
                  <a:srgbClr val="000000"/>
                </a:solidFill>
                <a:latin typeface="Open Sauce"/>
              </a:rPr>
              <a:t>mjera</a:t>
            </a:r>
            <a:r>
              <a:rPr lang="en-US" sz="2399" dirty="0">
                <a:solidFill>
                  <a:srgbClr val="000000"/>
                </a:solidFill>
                <a:latin typeface="Open Sauce"/>
              </a:rPr>
              <a:t> </a:t>
            </a:r>
            <a:r>
              <a:rPr lang="en-US" sz="2399" dirty="0" err="1">
                <a:solidFill>
                  <a:srgbClr val="000000"/>
                </a:solidFill>
                <a:latin typeface="Open Sauce"/>
              </a:rPr>
              <a:t>upravljanja</a:t>
            </a:r>
            <a:r>
              <a:rPr lang="en-US" sz="2399" dirty="0">
                <a:solidFill>
                  <a:srgbClr val="000000"/>
                </a:solidFill>
                <a:latin typeface="Open Sauce"/>
              </a:rPr>
              <a:t> </a:t>
            </a:r>
            <a:r>
              <a:rPr lang="en-US" sz="2399" dirty="0" err="1">
                <a:solidFill>
                  <a:srgbClr val="000000"/>
                </a:solidFill>
                <a:latin typeface="Open Sauce"/>
              </a:rPr>
              <a:t>zaštitom</a:t>
            </a:r>
            <a:r>
              <a:rPr lang="en-US" sz="2399" dirty="0">
                <a:solidFill>
                  <a:srgbClr val="000000"/>
                </a:solidFill>
                <a:latin typeface="Open Sauce"/>
              </a:rPr>
              <a:t> </a:t>
            </a:r>
            <a:r>
              <a:rPr lang="en-US" sz="2399" dirty="0" err="1">
                <a:solidFill>
                  <a:srgbClr val="000000"/>
                </a:solidFill>
                <a:latin typeface="Open Sauce"/>
              </a:rPr>
              <a:t>okoline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mjera</a:t>
            </a:r>
            <a:r>
              <a:rPr lang="en-US" sz="2399" dirty="0">
                <a:solidFill>
                  <a:srgbClr val="000000"/>
                </a:solidFill>
                <a:latin typeface="Open Sauce"/>
              </a:rPr>
              <a:t> </a:t>
            </a:r>
            <a:r>
              <a:rPr lang="en-US" sz="2399" dirty="0" err="1">
                <a:solidFill>
                  <a:srgbClr val="000000"/>
                </a:solidFill>
                <a:latin typeface="Open Sauce"/>
              </a:rPr>
              <a:t>energetske</a:t>
            </a:r>
            <a:r>
              <a:rPr lang="en-US" sz="2399" dirty="0">
                <a:solidFill>
                  <a:srgbClr val="000000"/>
                </a:solidFill>
                <a:latin typeface="Open Sauce"/>
              </a:rPr>
              <a:t> </a:t>
            </a:r>
            <a:r>
              <a:rPr lang="en-US" sz="2399" dirty="0" err="1">
                <a:solidFill>
                  <a:srgbClr val="000000"/>
                </a:solidFill>
                <a:latin typeface="Open Sauce"/>
              </a:rPr>
              <a:t>efikasnosti</a:t>
            </a:r>
            <a:r>
              <a:rPr lang="en-US" sz="2399" dirty="0">
                <a:solidFill>
                  <a:srgbClr val="000000"/>
                </a:solidFill>
                <a:latin typeface="Open Sauce"/>
              </a:rPr>
              <a:t> </a:t>
            </a:r>
          </a:p>
        </p:txBody>
      </p:sp>
      <p:sp>
        <p:nvSpPr>
          <p:cNvPr id="5" name="TextBox 5"/>
          <p:cNvSpPr txBox="1"/>
          <p:nvPr/>
        </p:nvSpPr>
        <p:spPr>
          <a:xfrm>
            <a:off x="1117044" y="1320771"/>
            <a:ext cx="16053912" cy="712469"/>
          </a:xfrm>
          <a:prstGeom prst="rect">
            <a:avLst/>
          </a:prstGeom>
        </p:spPr>
        <p:txBody>
          <a:bodyPr lIns="0" tIns="0" rIns="0" bIns="0" rtlCol="0" anchor="t">
            <a:spAutoFit/>
          </a:bodyPr>
          <a:lstStyle/>
          <a:p>
            <a:pPr algn="ctr">
              <a:lnSpc>
                <a:spcPts val="5880"/>
              </a:lnSpc>
            </a:pPr>
            <a:r>
              <a:rPr lang="en-US" sz="4200">
                <a:solidFill>
                  <a:srgbClr val="1C5739"/>
                </a:solidFill>
                <a:latin typeface="Open Sans Bold"/>
              </a:rPr>
              <a:t>Tehnička i profesionalna sposobnost (član 48. do 51. Zakona)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4811919" y="756797"/>
            <a:ext cx="8337590"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USLOVI ZA KVALIFIKACIJU</a:t>
            </a:r>
          </a:p>
        </p:txBody>
      </p:sp>
      <p:sp>
        <p:nvSpPr>
          <p:cNvPr id="3" name="TextBox 3"/>
          <p:cNvSpPr txBox="1"/>
          <p:nvPr/>
        </p:nvSpPr>
        <p:spPr>
          <a:xfrm>
            <a:off x="2446953" y="3047961"/>
            <a:ext cx="14812347" cy="5447197"/>
          </a:xfrm>
          <a:prstGeom prst="rect">
            <a:avLst/>
          </a:prstGeom>
        </p:spPr>
        <p:txBody>
          <a:bodyPr lIns="0" tIns="0" rIns="0" bIns="0" rtlCol="0" anchor="t">
            <a:spAutoFit/>
          </a:bodyPr>
          <a:lstStyle/>
          <a:p>
            <a:pPr marL="518158" lvl="1" indent="-259079">
              <a:lnSpc>
                <a:spcPts val="4319"/>
              </a:lnSpc>
              <a:buFont typeface="Arial"/>
              <a:buChar char="•"/>
            </a:pPr>
            <a:r>
              <a:rPr lang="en-US" sz="2399" dirty="0" err="1">
                <a:solidFill>
                  <a:srgbClr val="000000"/>
                </a:solidFill>
                <a:latin typeface="Open Sauce"/>
              </a:rPr>
              <a:t>Uslove</a:t>
            </a:r>
            <a:r>
              <a:rPr lang="en-US" sz="2399" dirty="0">
                <a:solidFill>
                  <a:srgbClr val="000000"/>
                </a:solidFill>
                <a:latin typeface="Open Sauce"/>
              </a:rPr>
              <a:t> </a:t>
            </a:r>
            <a:r>
              <a:rPr lang="en-US" sz="2399" dirty="0" err="1">
                <a:solidFill>
                  <a:srgbClr val="000000"/>
                </a:solidFill>
                <a:latin typeface="Open Sauce"/>
              </a:rPr>
              <a:t>definisati</a:t>
            </a:r>
            <a:r>
              <a:rPr lang="en-US" sz="2399" dirty="0">
                <a:solidFill>
                  <a:srgbClr val="000000"/>
                </a:solidFill>
                <a:latin typeface="Open Sauce"/>
              </a:rPr>
              <a:t> </a:t>
            </a:r>
            <a:r>
              <a:rPr lang="en-US" sz="2399" dirty="0" err="1">
                <a:solidFill>
                  <a:srgbClr val="000000"/>
                </a:solidFill>
                <a:latin typeface="Open Sauce"/>
              </a:rPr>
              <a:t>na</a:t>
            </a:r>
            <a:r>
              <a:rPr lang="en-US" sz="2399" dirty="0">
                <a:solidFill>
                  <a:srgbClr val="000000"/>
                </a:solidFill>
                <a:latin typeface="Open Sauce"/>
              </a:rPr>
              <a:t> </a:t>
            </a:r>
            <a:r>
              <a:rPr lang="en-US" sz="2399" dirty="0" err="1">
                <a:solidFill>
                  <a:srgbClr val="000000"/>
                </a:solidFill>
                <a:latin typeface="Open Sauce"/>
              </a:rPr>
              <a:t>način</a:t>
            </a:r>
            <a:r>
              <a:rPr lang="en-US" sz="2399" dirty="0">
                <a:solidFill>
                  <a:srgbClr val="000000"/>
                </a:solidFill>
                <a:latin typeface="Open Sauce"/>
              </a:rPr>
              <a:t> </a:t>
            </a:r>
            <a:r>
              <a:rPr lang="en-US" sz="2399" dirty="0" err="1">
                <a:solidFill>
                  <a:srgbClr val="000000"/>
                </a:solidFill>
                <a:latin typeface="Open Sauce"/>
              </a:rPr>
              <a:t>kako</a:t>
            </a:r>
            <a:r>
              <a:rPr lang="en-US" sz="2399" dirty="0">
                <a:solidFill>
                  <a:srgbClr val="000000"/>
                </a:solidFill>
                <a:latin typeface="Open Sauce"/>
              </a:rPr>
              <a:t> </a:t>
            </a:r>
            <a:r>
              <a:rPr lang="en-US" sz="2399" dirty="0" err="1">
                <a:solidFill>
                  <a:srgbClr val="000000"/>
                </a:solidFill>
                <a:latin typeface="Open Sauce"/>
              </a:rPr>
              <a:t>su</a:t>
            </a:r>
            <a:r>
              <a:rPr lang="en-US" sz="2399" dirty="0">
                <a:solidFill>
                  <a:srgbClr val="000000"/>
                </a:solidFill>
                <a:latin typeface="Open Sauce"/>
              </a:rPr>
              <a:t> </a:t>
            </a:r>
            <a:r>
              <a:rPr lang="en-US" sz="2399" dirty="0" err="1">
                <a:solidFill>
                  <a:srgbClr val="000000"/>
                </a:solidFill>
                <a:latin typeface="Open Sauce"/>
              </a:rPr>
              <a:t>određeni</a:t>
            </a:r>
            <a:r>
              <a:rPr lang="en-US" sz="2399" dirty="0">
                <a:solidFill>
                  <a:srgbClr val="000000"/>
                </a:solidFill>
                <a:latin typeface="Open Sauce"/>
              </a:rPr>
              <a:t> </a:t>
            </a:r>
            <a:r>
              <a:rPr lang="en-US" sz="2399" dirty="0" err="1">
                <a:solidFill>
                  <a:srgbClr val="000000"/>
                </a:solidFill>
                <a:latin typeface="Open Sauce"/>
              </a:rPr>
              <a:t>Zakonom</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Uputstvom</a:t>
            </a:r>
            <a:endParaRPr lang="en-US" sz="2399" dirty="0">
              <a:solidFill>
                <a:srgbClr val="000000"/>
              </a:solidFill>
              <a:latin typeface="Open Sauce"/>
            </a:endParaRPr>
          </a:p>
          <a:p>
            <a:pPr>
              <a:lnSpc>
                <a:spcPts val="4319"/>
              </a:lnSpc>
            </a:pPr>
            <a:endParaRPr lang="en-US" sz="2399" dirty="0">
              <a:solidFill>
                <a:srgbClr val="000000"/>
              </a:solidFill>
              <a:latin typeface="Open Sauce"/>
            </a:endParaRPr>
          </a:p>
          <a:p>
            <a:pPr marL="518158" lvl="1" indent="-259079">
              <a:lnSpc>
                <a:spcPts val="4319"/>
              </a:lnSpc>
              <a:buFont typeface="Arial"/>
              <a:buChar char="•"/>
            </a:pPr>
            <a:r>
              <a:rPr lang="en-US" sz="2399" dirty="0" err="1">
                <a:solidFill>
                  <a:srgbClr val="000000"/>
                </a:solidFill>
                <a:latin typeface="Open Sauce"/>
              </a:rPr>
              <a:t>Jasno</a:t>
            </a:r>
            <a:r>
              <a:rPr lang="en-US" sz="2399" dirty="0">
                <a:solidFill>
                  <a:srgbClr val="000000"/>
                </a:solidFill>
                <a:latin typeface="Open Sauce"/>
              </a:rPr>
              <a:t> </a:t>
            </a:r>
            <a:r>
              <a:rPr lang="en-US" sz="2399" dirty="0" err="1">
                <a:solidFill>
                  <a:srgbClr val="000000"/>
                </a:solidFill>
                <a:latin typeface="Open Sauce"/>
              </a:rPr>
              <a:t>razgraničiti</a:t>
            </a:r>
            <a:r>
              <a:rPr lang="en-US" sz="2399" dirty="0">
                <a:solidFill>
                  <a:srgbClr val="000000"/>
                </a:solidFill>
                <a:latin typeface="Open Sauce"/>
              </a:rPr>
              <a:t> </a:t>
            </a:r>
            <a:r>
              <a:rPr lang="en-US" sz="2399" dirty="0" err="1">
                <a:solidFill>
                  <a:srgbClr val="000000"/>
                </a:solidFill>
                <a:latin typeface="Open Sauce"/>
              </a:rPr>
              <a:t>uslove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dokaze</a:t>
            </a:r>
            <a:r>
              <a:rPr lang="en-US" sz="2399" dirty="0">
                <a:solidFill>
                  <a:srgbClr val="000000"/>
                </a:solidFill>
                <a:latin typeface="Open Sauce"/>
              </a:rPr>
              <a:t>/</a:t>
            </a:r>
            <a:r>
              <a:rPr lang="en-US" sz="2399" dirty="0" err="1">
                <a:solidFill>
                  <a:srgbClr val="000000"/>
                </a:solidFill>
                <a:latin typeface="Open Sauce"/>
              </a:rPr>
              <a:t>dokumente</a:t>
            </a:r>
            <a:endParaRPr lang="en-US" sz="2399" dirty="0">
              <a:solidFill>
                <a:srgbClr val="000000"/>
              </a:solidFill>
              <a:latin typeface="Open Sauce"/>
            </a:endParaRPr>
          </a:p>
          <a:p>
            <a:pPr>
              <a:lnSpc>
                <a:spcPts val="4319"/>
              </a:lnSpc>
            </a:pPr>
            <a:endParaRPr lang="en-US" sz="2399" dirty="0">
              <a:solidFill>
                <a:srgbClr val="000000"/>
              </a:solidFill>
              <a:latin typeface="Open Sauce"/>
            </a:endParaRPr>
          </a:p>
          <a:p>
            <a:pPr marL="518158" lvl="1" indent="-259079">
              <a:lnSpc>
                <a:spcPts val="4319"/>
              </a:lnSpc>
              <a:buFont typeface="Arial"/>
              <a:buChar char="•"/>
            </a:pPr>
            <a:r>
              <a:rPr lang="en-US" sz="2399" dirty="0">
                <a:solidFill>
                  <a:srgbClr val="000000"/>
                </a:solidFill>
                <a:latin typeface="Open Sauce"/>
              </a:rPr>
              <a:t>U </a:t>
            </a:r>
            <a:r>
              <a:rPr lang="en-US" sz="2399" dirty="0" err="1">
                <a:solidFill>
                  <a:srgbClr val="000000"/>
                </a:solidFill>
                <a:latin typeface="Open Sauce"/>
              </a:rPr>
              <a:t>vezi</a:t>
            </a:r>
            <a:r>
              <a:rPr lang="en-US" sz="2399" dirty="0">
                <a:solidFill>
                  <a:srgbClr val="000000"/>
                </a:solidFill>
                <a:latin typeface="Open Sauce"/>
              </a:rPr>
              <a:t> </a:t>
            </a:r>
            <a:r>
              <a:rPr lang="en-US" sz="2399" dirty="0" err="1">
                <a:solidFill>
                  <a:srgbClr val="000000"/>
                </a:solidFill>
                <a:latin typeface="Open Sauce"/>
              </a:rPr>
              <a:t>sa</a:t>
            </a:r>
            <a:r>
              <a:rPr lang="en-US" sz="2399" dirty="0">
                <a:solidFill>
                  <a:srgbClr val="000000"/>
                </a:solidFill>
                <a:latin typeface="Open Sauce"/>
              </a:rPr>
              <a:t> </a:t>
            </a:r>
            <a:r>
              <a:rPr lang="en-US" sz="2399" dirty="0" err="1">
                <a:solidFill>
                  <a:srgbClr val="000000"/>
                </a:solidFill>
                <a:latin typeface="Open Sauce"/>
              </a:rPr>
              <a:t>predmetom</a:t>
            </a:r>
            <a:r>
              <a:rPr lang="en-US" sz="2399" dirty="0">
                <a:solidFill>
                  <a:srgbClr val="000000"/>
                </a:solidFill>
                <a:latin typeface="Open Sauce"/>
              </a:rPr>
              <a:t> </a:t>
            </a:r>
            <a:r>
              <a:rPr lang="en-US" sz="2399" dirty="0" err="1">
                <a:solidFill>
                  <a:srgbClr val="000000"/>
                </a:solidFill>
                <a:latin typeface="Open Sauce"/>
              </a:rPr>
              <a:t>nabavke</a:t>
            </a:r>
            <a:endParaRPr lang="en-US" sz="2399" dirty="0">
              <a:solidFill>
                <a:srgbClr val="000000"/>
              </a:solidFill>
              <a:latin typeface="Open Sauce"/>
            </a:endParaRPr>
          </a:p>
          <a:p>
            <a:pPr>
              <a:lnSpc>
                <a:spcPts val="4319"/>
              </a:lnSpc>
            </a:pPr>
            <a:endParaRPr lang="en-US" sz="2399" dirty="0">
              <a:solidFill>
                <a:srgbClr val="000000"/>
              </a:solidFill>
              <a:latin typeface="Open Sauce"/>
            </a:endParaRPr>
          </a:p>
          <a:p>
            <a:pPr marL="518158" lvl="1" indent="-259079">
              <a:lnSpc>
                <a:spcPts val="4319"/>
              </a:lnSpc>
              <a:buFont typeface="Arial"/>
              <a:buChar char="•"/>
            </a:pPr>
            <a:r>
              <a:rPr lang="en-US" sz="2399" dirty="0" err="1">
                <a:solidFill>
                  <a:srgbClr val="000000"/>
                </a:solidFill>
                <a:latin typeface="Open Sauce"/>
              </a:rPr>
              <a:t>Srazmjernost</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proporcionalnost</a:t>
            </a:r>
            <a:r>
              <a:rPr lang="en-US" sz="2399" dirty="0">
                <a:solidFill>
                  <a:srgbClr val="000000"/>
                </a:solidFill>
                <a:latin typeface="Open Sauce"/>
              </a:rPr>
              <a:t> </a:t>
            </a:r>
            <a:r>
              <a:rPr lang="en-US" sz="2399" dirty="0" err="1">
                <a:solidFill>
                  <a:srgbClr val="000000"/>
                </a:solidFill>
                <a:latin typeface="Open Sauce"/>
              </a:rPr>
              <a:t>sa</a:t>
            </a:r>
            <a:r>
              <a:rPr lang="en-US" sz="2399" dirty="0">
                <a:solidFill>
                  <a:srgbClr val="000000"/>
                </a:solidFill>
                <a:latin typeface="Open Sauce"/>
              </a:rPr>
              <a:t> </a:t>
            </a:r>
            <a:r>
              <a:rPr lang="en-US" sz="2399" dirty="0" err="1">
                <a:solidFill>
                  <a:srgbClr val="000000"/>
                </a:solidFill>
                <a:latin typeface="Open Sauce"/>
              </a:rPr>
              <a:t>predmetom</a:t>
            </a:r>
            <a:r>
              <a:rPr lang="en-US" sz="2399" dirty="0">
                <a:solidFill>
                  <a:srgbClr val="000000"/>
                </a:solidFill>
                <a:latin typeface="Open Sauce"/>
              </a:rPr>
              <a:t> </a:t>
            </a:r>
            <a:r>
              <a:rPr lang="en-US" sz="2399" dirty="0" err="1">
                <a:solidFill>
                  <a:srgbClr val="000000"/>
                </a:solidFill>
                <a:latin typeface="Open Sauce"/>
              </a:rPr>
              <a:t>nabavke</a:t>
            </a:r>
            <a:endParaRPr lang="en-US" sz="2399" dirty="0">
              <a:solidFill>
                <a:srgbClr val="000000"/>
              </a:solidFill>
              <a:latin typeface="Open Sauce"/>
            </a:endParaRPr>
          </a:p>
          <a:p>
            <a:pPr>
              <a:lnSpc>
                <a:spcPts val="4319"/>
              </a:lnSpc>
            </a:pPr>
            <a:endParaRPr lang="en-US" sz="2399" dirty="0">
              <a:solidFill>
                <a:srgbClr val="000000"/>
              </a:solidFill>
              <a:latin typeface="Open Sauce"/>
            </a:endParaRPr>
          </a:p>
          <a:p>
            <a:pPr marL="518158" lvl="1" indent="-259079" algn="l">
              <a:lnSpc>
                <a:spcPts val="4319"/>
              </a:lnSpc>
              <a:buFont typeface="Arial"/>
              <a:buChar char="•"/>
            </a:pPr>
            <a:r>
              <a:rPr lang="en-US" sz="2399" dirty="0" err="1">
                <a:solidFill>
                  <a:srgbClr val="000000"/>
                </a:solidFill>
                <a:latin typeface="Open Sauce"/>
              </a:rPr>
              <a:t>Odrediti</a:t>
            </a:r>
            <a:r>
              <a:rPr lang="en-US" sz="2399" dirty="0">
                <a:solidFill>
                  <a:srgbClr val="000000"/>
                </a:solidFill>
                <a:latin typeface="Open Sauce"/>
              </a:rPr>
              <a:t> </a:t>
            </a:r>
            <a:r>
              <a:rPr lang="en-US" sz="2399" dirty="0" err="1">
                <a:solidFill>
                  <a:srgbClr val="000000"/>
                </a:solidFill>
                <a:latin typeface="Open Sauce"/>
              </a:rPr>
              <a:t>na</a:t>
            </a:r>
            <a:r>
              <a:rPr lang="en-US" sz="2399" dirty="0">
                <a:solidFill>
                  <a:srgbClr val="000000"/>
                </a:solidFill>
                <a:latin typeface="Open Sauce"/>
              </a:rPr>
              <a:t> koji </a:t>
            </a:r>
            <a:r>
              <a:rPr lang="en-US" sz="2399" dirty="0" err="1">
                <a:solidFill>
                  <a:srgbClr val="000000"/>
                </a:solidFill>
                <a:latin typeface="Open Sauce"/>
              </a:rPr>
              <a:t>način</a:t>
            </a:r>
            <a:r>
              <a:rPr lang="en-US" sz="2399" dirty="0">
                <a:solidFill>
                  <a:srgbClr val="000000"/>
                </a:solidFill>
                <a:latin typeface="Open Sauce"/>
              </a:rPr>
              <a:t> </a:t>
            </a:r>
            <a:r>
              <a:rPr lang="en-US" sz="2399" dirty="0" err="1">
                <a:solidFill>
                  <a:srgbClr val="000000"/>
                </a:solidFill>
                <a:latin typeface="Open Sauce"/>
              </a:rPr>
              <a:t>uslove</a:t>
            </a:r>
            <a:r>
              <a:rPr lang="en-US" sz="2399" dirty="0">
                <a:solidFill>
                  <a:srgbClr val="000000"/>
                </a:solidFill>
                <a:latin typeface="Open Sauce"/>
              </a:rPr>
              <a:t> </a:t>
            </a:r>
            <a:r>
              <a:rPr lang="en-US" sz="2399" dirty="0" err="1">
                <a:solidFill>
                  <a:srgbClr val="000000"/>
                </a:solidFill>
                <a:latin typeface="Open Sauce"/>
              </a:rPr>
              <a:t>dokazuje</a:t>
            </a:r>
            <a:r>
              <a:rPr lang="en-US" sz="2399" dirty="0">
                <a:solidFill>
                  <a:srgbClr val="000000"/>
                </a:solidFill>
                <a:latin typeface="Open Sauce"/>
              </a:rPr>
              <a:t> </a:t>
            </a:r>
            <a:r>
              <a:rPr lang="en-US" sz="2399" dirty="0" err="1">
                <a:solidFill>
                  <a:srgbClr val="000000"/>
                </a:solidFill>
                <a:latin typeface="Open Sauce"/>
              </a:rPr>
              <a:t>grupa</a:t>
            </a:r>
            <a:r>
              <a:rPr lang="en-US" sz="2399" dirty="0">
                <a:solidFill>
                  <a:srgbClr val="000000"/>
                </a:solidFill>
                <a:latin typeface="Open Sauce"/>
              </a:rPr>
              <a:t> </a:t>
            </a:r>
            <a:r>
              <a:rPr lang="en-US" sz="2399" dirty="0" err="1">
                <a:solidFill>
                  <a:srgbClr val="000000"/>
                </a:solidFill>
                <a:latin typeface="Open Sauce"/>
              </a:rPr>
              <a:t>ponuđača</a:t>
            </a:r>
            <a:r>
              <a:rPr lang="en-US" sz="2399" dirty="0">
                <a:solidFill>
                  <a:srgbClr val="000000"/>
                </a:solidFill>
                <a:latin typeface="Open Sauce"/>
              </a:rPr>
              <a:t> /</a:t>
            </a:r>
            <a:r>
              <a:rPr lang="en-US" sz="2399" dirty="0" err="1">
                <a:solidFill>
                  <a:srgbClr val="000000"/>
                </a:solidFill>
                <a:latin typeface="Open Sauce"/>
              </a:rPr>
              <a:t>član</a:t>
            </a:r>
            <a:r>
              <a:rPr lang="en-US" sz="2399" dirty="0">
                <a:solidFill>
                  <a:srgbClr val="000000"/>
                </a:solidFill>
                <a:latin typeface="Open Sauce"/>
              </a:rPr>
              <a:t> 45. </a:t>
            </a:r>
            <a:r>
              <a:rPr lang="en-US" sz="2399" dirty="0" err="1">
                <a:solidFill>
                  <a:srgbClr val="000000"/>
                </a:solidFill>
                <a:latin typeface="Open Sauce"/>
              </a:rPr>
              <a:t>i</a:t>
            </a:r>
            <a:r>
              <a:rPr lang="en-US" sz="2399" dirty="0">
                <a:solidFill>
                  <a:srgbClr val="000000"/>
                </a:solidFill>
                <a:latin typeface="Open Sauce"/>
              </a:rPr>
              <a:t> 46</a:t>
            </a:r>
            <a:r>
              <a:rPr lang="bs-Latn-BA" sz="2399" dirty="0">
                <a:solidFill>
                  <a:srgbClr val="000000"/>
                </a:solidFill>
                <a:latin typeface="Open Sauce"/>
              </a:rPr>
              <a:t>.</a:t>
            </a:r>
            <a:r>
              <a:rPr lang="en-US" sz="2399" dirty="0">
                <a:solidFill>
                  <a:srgbClr val="000000"/>
                </a:solidFill>
                <a:latin typeface="Open Sauce"/>
              </a:rPr>
              <a:t> </a:t>
            </a:r>
            <a:r>
              <a:rPr lang="en-US" sz="2399" dirty="0" err="1">
                <a:solidFill>
                  <a:srgbClr val="000000"/>
                </a:solidFill>
                <a:latin typeface="Open Sauce"/>
              </a:rPr>
              <a:t>svaki</a:t>
            </a:r>
            <a:r>
              <a:rPr lang="en-US" sz="2399" dirty="0">
                <a:solidFill>
                  <a:srgbClr val="000000"/>
                </a:solidFill>
                <a:latin typeface="Open Sauce"/>
              </a:rPr>
              <a:t> </a:t>
            </a:r>
            <a:r>
              <a:rPr lang="en-US" sz="2399" dirty="0" err="1">
                <a:solidFill>
                  <a:srgbClr val="000000"/>
                </a:solidFill>
                <a:latin typeface="Open Sauce"/>
              </a:rPr>
              <a:t>član</a:t>
            </a:r>
            <a:r>
              <a:rPr lang="en-US" sz="2399" dirty="0">
                <a:solidFill>
                  <a:srgbClr val="000000"/>
                </a:solidFill>
                <a:latin typeface="Open Sauce"/>
              </a:rPr>
              <a:t> </a:t>
            </a:r>
            <a:r>
              <a:rPr lang="en-US" sz="2399" dirty="0" err="1">
                <a:solidFill>
                  <a:srgbClr val="000000"/>
                </a:solidFill>
                <a:latin typeface="Open Sauce"/>
              </a:rPr>
              <a:t>grupe</a:t>
            </a:r>
            <a:r>
              <a:rPr lang="en-US" sz="2399" dirty="0">
                <a:solidFill>
                  <a:srgbClr val="000000"/>
                </a:solidFill>
                <a:latin typeface="Open Sauce"/>
              </a:rPr>
              <a:t>/ od </a:t>
            </a:r>
            <a:r>
              <a:rPr lang="en-US" sz="2399" dirty="0" err="1">
                <a:solidFill>
                  <a:srgbClr val="000000"/>
                </a:solidFill>
                <a:latin typeface="Open Sauce"/>
              </a:rPr>
              <a:t>člana</a:t>
            </a:r>
            <a:r>
              <a:rPr lang="en-US" sz="2399" dirty="0">
                <a:solidFill>
                  <a:srgbClr val="000000"/>
                </a:solidFill>
                <a:latin typeface="Open Sauce"/>
              </a:rPr>
              <a:t> 48. do 51. </a:t>
            </a:r>
            <a:r>
              <a:rPr lang="en-US" sz="2399" dirty="0" err="1">
                <a:solidFill>
                  <a:srgbClr val="000000"/>
                </a:solidFill>
                <a:latin typeface="Open Sauce"/>
              </a:rPr>
              <a:t>grupa</a:t>
            </a:r>
            <a:r>
              <a:rPr lang="en-US" sz="2399" dirty="0">
                <a:solidFill>
                  <a:srgbClr val="000000"/>
                </a:solidFill>
                <a:latin typeface="Open Sauce"/>
              </a:rPr>
              <a:t> </a:t>
            </a:r>
            <a:r>
              <a:rPr lang="en-US" sz="2399" dirty="0" err="1">
                <a:solidFill>
                  <a:srgbClr val="000000"/>
                </a:solidFill>
                <a:latin typeface="Open Sauce"/>
              </a:rPr>
              <a:t>kao</a:t>
            </a:r>
            <a:r>
              <a:rPr lang="en-US" sz="2399" dirty="0">
                <a:solidFill>
                  <a:srgbClr val="000000"/>
                </a:solidFill>
                <a:latin typeface="Open Sauce"/>
              </a:rPr>
              <a:t> </a:t>
            </a:r>
            <a:r>
              <a:rPr lang="en-US" sz="2399" dirty="0" err="1">
                <a:solidFill>
                  <a:srgbClr val="000000"/>
                </a:solidFill>
                <a:latin typeface="Open Sauce"/>
              </a:rPr>
              <a:t>cjelina</a:t>
            </a:r>
            <a:r>
              <a:rPr lang="en-US" sz="2399" dirty="0">
                <a:solidFill>
                  <a:srgbClr val="000000"/>
                </a:solidFill>
                <a:latin typeface="Open Sauce"/>
              </a:rPr>
              <a:t>/</a:t>
            </a: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4811919" y="756797"/>
            <a:ext cx="8337590"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USLOVI ZA KVALIFIKACIJU</a:t>
            </a:r>
          </a:p>
        </p:txBody>
      </p:sp>
      <p:sp>
        <p:nvSpPr>
          <p:cNvPr id="3" name="TextBox 3"/>
          <p:cNvSpPr txBox="1"/>
          <p:nvPr/>
        </p:nvSpPr>
        <p:spPr>
          <a:xfrm>
            <a:off x="2312711" y="3411522"/>
            <a:ext cx="14462449" cy="3217546"/>
          </a:xfrm>
          <a:prstGeom prst="rect">
            <a:avLst/>
          </a:prstGeom>
        </p:spPr>
        <p:txBody>
          <a:bodyPr lIns="0" tIns="0" rIns="0" bIns="0" rtlCol="0" anchor="t">
            <a:spAutoFit/>
          </a:bodyPr>
          <a:lstStyle/>
          <a:p>
            <a:pPr>
              <a:lnSpc>
                <a:spcPts val="4319"/>
              </a:lnSpc>
            </a:pPr>
            <a:r>
              <a:rPr lang="en-US" sz="2399">
                <a:solidFill>
                  <a:srgbClr val="000000"/>
                </a:solidFill>
                <a:latin typeface="Open Sauce"/>
              </a:rPr>
              <a:t>Ugovorni organ određuje uslove finansijske i/ili tehničke i profesionalne sposobnosti u slučaju kada je ispunjenje istih neophodno za ocjenu sposobnosti kandidata/ponuđača za izvršenje određenog ugovora.</a:t>
            </a:r>
          </a:p>
          <a:p>
            <a:pPr>
              <a:lnSpc>
                <a:spcPts val="4319"/>
              </a:lnSpc>
            </a:pPr>
            <a:endParaRPr lang="en-US" sz="2399">
              <a:solidFill>
                <a:srgbClr val="000000"/>
              </a:solidFill>
              <a:latin typeface="Open Sauce"/>
            </a:endParaRPr>
          </a:p>
          <a:p>
            <a:pPr>
              <a:lnSpc>
                <a:spcPts val="4319"/>
              </a:lnSpc>
            </a:pPr>
            <a:r>
              <a:rPr lang="en-US" sz="2399">
                <a:solidFill>
                  <a:srgbClr val="000000"/>
                </a:solidFill>
                <a:latin typeface="Open Sauce"/>
              </a:rPr>
              <a:t>Koristiti mogućnost traženja pismenog pojašnjenja dostavljenih referenci.</a:t>
            </a:r>
          </a:p>
          <a:p>
            <a:pPr algn="l">
              <a:lnSpc>
                <a:spcPts val="4319"/>
              </a:lnSpc>
            </a:pPr>
            <a:endParaRPr lang="en-US" sz="2399">
              <a:solidFill>
                <a:srgbClr val="000000"/>
              </a:solidFill>
              <a:latin typeface="Open Sauce"/>
            </a:endParaRPr>
          </a:p>
        </p:txBody>
      </p:sp>
      <p:sp>
        <p:nvSpPr>
          <p:cNvPr id="4" name="Freeform 4"/>
          <p:cNvSpPr/>
          <p:nvPr/>
        </p:nvSpPr>
        <p:spPr>
          <a:xfrm>
            <a:off x="9543936" y="7775069"/>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bs-Latn-BA"/>
          </a:p>
        </p:txBody>
      </p:sp>
      <p:sp>
        <p:nvSpPr>
          <p:cNvPr id="5" name="Freeform 5"/>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4"/>
            <a:stretch>
              <a:fillRect/>
            </a:stretch>
          </a:blipFill>
        </p:spPr>
        <p:txBody>
          <a:bodyPr/>
          <a:lstStyle/>
          <a:p>
            <a:endParaRPr lang="bs-Latn-B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4157671" y="756797"/>
            <a:ext cx="9646087"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TENDERSKA DOKUMENTACIJA</a:t>
            </a:r>
          </a:p>
        </p:txBody>
      </p:sp>
      <p:sp>
        <p:nvSpPr>
          <p:cNvPr id="3" name="TextBox 3"/>
          <p:cNvSpPr txBox="1"/>
          <p:nvPr/>
        </p:nvSpPr>
        <p:spPr>
          <a:xfrm>
            <a:off x="2983463" y="2860141"/>
            <a:ext cx="14812347" cy="5932171"/>
          </a:xfrm>
          <a:prstGeom prst="rect">
            <a:avLst/>
          </a:prstGeom>
        </p:spPr>
        <p:txBody>
          <a:bodyPr lIns="0" tIns="0" rIns="0" bIns="0" rtlCol="0" anchor="t">
            <a:spAutoFit/>
          </a:bodyPr>
          <a:lstStyle/>
          <a:p>
            <a:pPr>
              <a:lnSpc>
                <a:spcPts val="4319"/>
              </a:lnSpc>
            </a:pPr>
            <a:r>
              <a:rPr lang="en-US" sz="2399">
                <a:solidFill>
                  <a:srgbClr val="000000"/>
                </a:solidFill>
                <a:latin typeface="Open Sauce"/>
              </a:rPr>
              <a:t>Obim podataka sadržanih u tenderskoj dokumentaciji zavisi od:</a:t>
            </a:r>
          </a:p>
          <a:p>
            <a:pPr>
              <a:lnSpc>
                <a:spcPts val="4319"/>
              </a:lnSpc>
            </a:pPr>
            <a:endParaRPr lang="en-US" sz="2399">
              <a:solidFill>
                <a:srgbClr val="000000"/>
              </a:solidFill>
              <a:latin typeface="Open Sauce"/>
            </a:endParaRPr>
          </a:p>
          <a:p>
            <a:pPr marL="518158" lvl="1" indent="-259079">
              <a:lnSpc>
                <a:spcPts val="4319"/>
              </a:lnSpc>
              <a:buFont typeface="Arial"/>
              <a:buChar char="•"/>
            </a:pPr>
            <a:r>
              <a:rPr lang="en-US" sz="2399">
                <a:solidFill>
                  <a:srgbClr val="000000"/>
                </a:solidFill>
                <a:latin typeface="Open Sauce"/>
              </a:rPr>
              <a:t>vrste postupka javne nabavke</a:t>
            </a:r>
          </a:p>
          <a:p>
            <a:pPr>
              <a:lnSpc>
                <a:spcPts val="4319"/>
              </a:lnSpc>
            </a:pPr>
            <a:endParaRPr lang="en-US" sz="2399">
              <a:solidFill>
                <a:srgbClr val="000000"/>
              </a:solidFill>
              <a:latin typeface="Open Sauce"/>
            </a:endParaRPr>
          </a:p>
          <a:p>
            <a:pPr marL="518158" lvl="1" indent="-259079">
              <a:lnSpc>
                <a:spcPts val="4319"/>
              </a:lnSpc>
              <a:buFont typeface="Arial"/>
              <a:buChar char="•"/>
            </a:pPr>
            <a:r>
              <a:rPr lang="en-US" sz="2399">
                <a:solidFill>
                  <a:srgbClr val="000000"/>
                </a:solidFill>
                <a:latin typeface="Open Sauce"/>
              </a:rPr>
              <a:t>vrste i složenosti predmeta nabavke</a:t>
            </a:r>
          </a:p>
          <a:p>
            <a:pPr>
              <a:lnSpc>
                <a:spcPts val="4319"/>
              </a:lnSpc>
            </a:pPr>
            <a:endParaRPr lang="en-US" sz="2399">
              <a:solidFill>
                <a:srgbClr val="000000"/>
              </a:solidFill>
              <a:latin typeface="Open Sauce"/>
            </a:endParaRPr>
          </a:p>
          <a:p>
            <a:pPr marL="518158" lvl="1" indent="-259079">
              <a:lnSpc>
                <a:spcPts val="4319"/>
              </a:lnSpc>
              <a:buFont typeface="Arial"/>
              <a:buChar char="•"/>
            </a:pPr>
            <a:r>
              <a:rPr lang="en-US" sz="2399">
                <a:solidFill>
                  <a:srgbClr val="000000"/>
                </a:solidFill>
                <a:latin typeface="Open Sauce"/>
              </a:rPr>
              <a:t>kriterija izbora</a:t>
            </a:r>
          </a:p>
          <a:p>
            <a:pPr>
              <a:lnSpc>
                <a:spcPts val="4319"/>
              </a:lnSpc>
            </a:pPr>
            <a:endParaRPr lang="en-US" sz="2399">
              <a:solidFill>
                <a:srgbClr val="000000"/>
              </a:solidFill>
              <a:latin typeface="Open Sauce"/>
            </a:endParaRPr>
          </a:p>
          <a:p>
            <a:pPr marL="518158" lvl="1" indent="-259079">
              <a:lnSpc>
                <a:spcPts val="4319"/>
              </a:lnSpc>
              <a:buFont typeface="Arial"/>
              <a:buChar char="•"/>
            </a:pPr>
            <a:r>
              <a:rPr lang="en-US" sz="2399">
                <a:solidFill>
                  <a:srgbClr val="000000"/>
                </a:solidFill>
                <a:latin typeface="Open Sauce"/>
              </a:rPr>
              <a:t>okolnosti zaključuje li se okvirni sporazum ili ne</a:t>
            </a:r>
          </a:p>
          <a:p>
            <a:pPr>
              <a:lnSpc>
                <a:spcPts val="4319"/>
              </a:lnSpc>
            </a:pPr>
            <a:endParaRPr lang="en-US" sz="2399">
              <a:solidFill>
                <a:srgbClr val="000000"/>
              </a:solidFill>
              <a:latin typeface="Open Sauce"/>
            </a:endParaRPr>
          </a:p>
          <a:p>
            <a:pPr marL="518158" lvl="1" indent="-259079" algn="l">
              <a:lnSpc>
                <a:spcPts val="4319"/>
              </a:lnSpc>
              <a:buFont typeface="Arial"/>
              <a:buChar char="•"/>
            </a:pPr>
            <a:r>
              <a:rPr lang="en-US" sz="2399">
                <a:solidFill>
                  <a:srgbClr val="000000"/>
                </a:solidFill>
                <a:latin typeface="Open Sauce"/>
              </a:rPr>
              <a:t>ostalih promjenjivih podataka zavisno od konkretnog slučaja</a:t>
            </a: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4157671" y="756797"/>
            <a:ext cx="9646087"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TENDERSKA DOKUMENTACIJA</a:t>
            </a:r>
          </a:p>
        </p:txBody>
      </p:sp>
      <p:sp>
        <p:nvSpPr>
          <p:cNvPr id="3" name="TextBox 3"/>
          <p:cNvSpPr txBox="1"/>
          <p:nvPr/>
        </p:nvSpPr>
        <p:spPr>
          <a:xfrm>
            <a:off x="2983463" y="2860141"/>
            <a:ext cx="14812347" cy="4846321"/>
          </a:xfrm>
          <a:prstGeom prst="rect">
            <a:avLst/>
          </a:prstGeom>
        </p:spPr>
        <p:txBody>
          <a:bodyPr lIns="0" tIns="0" rIns="0" bIns="0" rtlCol="0" anchor="t">
            <a:spAutoFit/>
          </a:bodyPr>
          <a:lstStyle/>
          <a:p>
            <a:pPr>
              <a:lnSpc>
                <a:spcPts val="4319"/>
              </a:lnSpc>
            </a:pPr>
            <a:r>
              <a:rPr lang="en-US" sz="2399">
                <a:solidFill>
                  <a:srgbClr val="000000"/>
                </a:solidFill>
                <a:latin typeface="Open Sauce"/>
              </a:rPr>
              <a:t>Tenderska dokumentacija može sadržavati dodatnu dokumentaciju npr. skice, nacrti, planovi, projekti, studije i slični dokumenti, na osnovu kojih se mogu pripremiti ponude ili projektni zadaci</a:t>
            </a:r>
          </a:p>
          <a:p>
            <a:pPr>
              <a:lnSpc>
                <a:spcPts val="4319"/>
              </a:lnSpc>
            </a:pPr>
            <a:endParaRPr lang="en-US" sz="2399">
              <a:solidFill>
                <a:srgbClr val="000000"/>
              </a:solidFill>
              <a:latin typeface="Open Sauce"/>
            </a:endParaRPr>
          </a:p>
          <a:p>
            <a:pPr>
              <a:lnSpc>
                <a:spcPts val="4319"/>
              </a:lnSpc>
            </a:pPr>
            <a:r>
              <a:rPr lang="en-US" sz="2399">
                <a:solidFill>
                  <a:srgbClr val="000000"/>
                </a:solidFill>
                <a:latin typeface="Open Sauce"/>
              </a:rPr>
              <a:t>Primjer</a:t>
            </a:r>
          </a:p>
          <a:p>
            <a:pPr algn="l">
              <a:lnSpc>
                <a:spcPts val="4319"/>
              </a:lnSpc>
            </a:pPr>
            <a:r>
              <a:rPr lang="en-US" sz="2399">
                <a:solidFill>
                  <a:srgbClr val="000000"/>
                </a:solidFill>
                <a:latin typeface="Open Sauce"/>
              </a:rPr>
              <a:t>Ugovorni organ u postupku Izrade glavnog projekta rekonstrukcije nacionalnog spomenika u TD je dao je Tehničku specifikaciju kao Prilog u Obrascu za cijenu ponude Aneks 2 koja se se sastoji od specifikacije Arhitektonskog snimka postojećeg stanja: opisa Izrade glavnog projekta konzervacije i prezentacije; opisa Izrade projekta vanjskog uređenja. Navedena tehnička specifikacija sadrži opis svih radnje koje dobavljač treba uraditi kao sastavni dio glavnog projekta.</a:t>
            </a: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2890157" y="1782747"/>
            <a:ext cx="14812347" cy="6475096"/>
          </a:xfrm>
          <a:prstGeom prst="rect">
            <a:avLst/>
          </a:prstGeom>
        </p:spPr>
        <p:txBody>
          <a:bodyPr lIns="0" tIns="0" rIns="0" bIns="0" rtlCol="0" anchor="t">
            <a:spAutoFit/>
          </a:bodyPr>
          <a:lstStyle/>
          <a:p>
            <a:pPr>
              <a:lnSpc>
                <a:spcPts val="4319"/>
              </a:lnSpc>
            </a:pPr>
            <a:r>
              <a:rPr lang="en-US" sz="2399" dirty="0">
                <a:solidFill>
                  <a:srgbClr val="000000"/>
                </a:solidFill>
                <a:latin typeface="Open Sauce"/>
              </a:rPr>
              <a:t>„.....</a:t>
            </a:r>
            <a:r>
              <a:rPr lang="en-US" sz="2399" dirty="0" err="1">
                <a:solidFill>
                  <a:srgbClr val="000000"/>
                </a:solidFill>
                <a:latin typeface="Open Sauce"/>
              </a:rPr>
              <a:t>Žalitelj</a:t>
            </a:r>
            <a:r>
              <a:rPr lang="en-US" sz="2399" dirty="0">
                <a:solidFill>
                  <a:srgbClr val="000000"/>
                </a:solidFill>
                <a:latin typeface="Open Sauce"/>
              </a:rPr>
              <a:t> se </a:t>
            </a:r>
            <a:r>
              <a:rPr lang="en-US" sz="2399" dirty="0" err="1">
                <a:solidFill>
                  <a:srgbClr val="000000"/>
                </a:solidFill>
                <a:latin typeface="Open Sauce"/>
              </a:rPr>
              <a:t>poziva</a:t>
            </a:r>
            <a:r>
              <a:rPr lang="en-US" sz="2399" dirty="0">
                <a:solidFill>
                  <a:srgbClr val="000000"/>
                </a:solidFill>
                <a:latin typeface="Open Sauce"/>
              </a:rPr>
              <a:t> </a:t>
            </a:r>
            <a:r>
              <a:rPr lang="en-US" sz="2399" dirty="0" err="1">
                <a:solidFill>
                  <a:srgbClr val="000000"/>
                </a:solidFill>
                <a:latin typeface="Open Sauce"/>
              </a:rPr>
              <a:t>na</a:t>
            </a:r>
            <a:r>
              <a:rPr lang="en-US" sz="2399" dirty="0">
                <a:solidFill>
                  <a:srgbClr val="000000"/>
                </a:solidFill>
                <a:latin typeface="Open Sauce"/>
              </a:rPr>
              <a:t> </a:t>
            </a:r>
            <a:r>
              <a:rPr lang="en-US" sz="2399" dirty="0" err="1">
                <a:solidFill>
                  <a:srgbClr val="000000"/>
                </a:solidFill>
                <a:latin typeface="Open Sauce"/>
              </a:rPr>
              <a:t>član</a:t>
            </a:r>
            <a:r>
              <a:rPr lang="en-US" sz="2399" dirty="0">
                <a:solidFill>
                  <a:srgbClr val="000000"/>
                </a:solidFill>
                <a:latin typeface="Open Sauce"/>
              </a:rPr>
              <a:t> 2 </a:t>
            </a:r>
            <a:r>
              <a:rPr lang="en-US" sz="2399" dirty="0" err="1">
                <a:solidFill>
                  <a:srgbClr val="000000"/>
                </a:solidFill>
                <a:latin typeface="Open Sauce"/>
              </a:rPr>
              <a:t>stav</a:t>
            </a:r>
            <a:r>
              <a:rPr lang="en-US" sz="2399" dirty="0">
                <a:solidFill>
                  <a:srgbClr val="000000"/>
                </a:solidFill>
                <a:latin typeface="Open Sauce"/>
              </a:rPr>
              <a:t> (3) </a:t>
            </a:r>
            <a:r>
              <a:rPr lang="en-US" sz="2399" dirty="0" err="1">
                <a:solidFill>
                  <a:srgbClr val="000000"/>
                </a:solidFill>
                <a:latin typeface="Open Sauce"/>
              </a:rPr>
              <a:t>Pravilnika</a:t>
            </a:r>
            <a:r>
              <a:rPr lang="en-US" sz="2399" dirty="0">
                <a:solidFill>
                  <a:srgbClr val="000000"/>
                </a:solidFill>
                <a:latin typeface="Open Sauce"/>
              </a:rPr>
              <a:t> o </a:t>
            </a:r>
            <a:r>
              <a:rPr lang="en-US" sz="2399" dirty="0" err="1">
                <a:solidFill>
                  <a:srgbClr val="000000"/>
                </a:solidFill>
                <a:latin typeface="Open Sauce"/>
              </a:rPr>
              <a:t>uslovima</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načinu</a:t>
            </a:r>
            <a:r>
              <a:rPr lang="en-US" sz="2399" dirty="0">
                <a:solidFill>
                  <a:srgbClr val="000000"/>
                </a:solidFill>
                <a:latin typeface="Open Sauce"/>
              </a:rPr>
              <a:t> </a:t>
            </a:r>
            <a:r>
              <a:rPr lang="en-US" sz="2399" dirty="0" err="1">
                <a:solidFill>
                  <a:srgbClr val="000000"/>
                </a:solidFill>
                <a:latin typeface="Open Sauce"/>
              </a:rPr>
              <a:t>korištenja</a:t>
            </a:r>
            <a:r>
              <a:rPr lang="en-US" sz="2399" dirty="0">
                <a:solidFill>
                  <a:srgbClr val="000000"/>
                </a:solidFill>
                <a:latin typeface="Open Sauce"/>
              </a:rPr>
              <a:t> e-</a:t>
            </a:r>
            <a:r>
              <a:rPr lang="en-US" sz="2399" dirty="0" err="1">
                <a:solidFill>
                  <a:srgbClr val="000000"/>
                </a:solidFill>
                <a:latin typeface="Open Sauce"/>
              </a:rPr>
              <a:t>aukcije</a:t>
            </a:r>
            <a:r>
              <a:rPr lang="en-US" sz="2399" dirty="0">
                <a:solidFill>
                  <a:srgbClr val="000000"/>
                </a:solidFill>
                <a:latin typeface="Open Sauce"/>
              </a:rPr>
              <a:t> („</a:t>
            </a:r>
            <a:r>
              <a:rPr lang="en-US" sz="2399" dirty="0" err="1">
                <a:solidFill>
                  <a:srgbClr val="000000"/>
                </a:solidFill>
                <a:latin typeface="Open Sauce"/>
              </a:rPr>
              <a:t>Službeni</a:t>
            </a:r>
            <a:r>
              <a:rPr lang="en-US" sz="2399" dirty="0">
                <a:solidFill>
                  <a:srgbClr val="000000"/>
                </a:solidFill>
                <a:latin typeface="Open Sauce"/>
              </a:rPr>
              <a:t> </a:t>
            </a:r>
            <a:r>
              <a:rPr lang="en-US" sz="2399" dirty="0" err="1">
                <a:solidFill>
                  <a:srgbClr val="000000"/>
                </a:solidFill>
                <a:latin typeface="Open Sauce"/>
              </a:rPr>
              <a:t>glasnik</a:t>
            </a:r>
            <a:r>
              <a:rPr lang="en-US" sz="2399" dirty="0">
                <a:solidFill>
                  <a:srgbClr val="000000"/>
                </a:solidFill>
                <a:latin typeface="Open Sauce"/>
              </a:rPr>
              <a:t> BiH“ </a:t>
            </a:r>
            <a:r>
              <a:rPr lang="en-US" sz="2399" dirty="0" err="1">
                <a:solidFill>
                  <a:srgbClr val="000000"/>
                </a:solidFill>
                <a:latin typeface="Open Sauce"/>
              </a:rPr>
              <a:t>broj</a:t>
            </a:r>
            <a:r>
              <a:rPr lang="en-US" sz="2399" dirty="0">
                <a:solidFill>
                  <a:srgbClr val="000000"/>
                </a:solidFill>
                <a:latin typeface="Open Sauce"/>
              </a:rPr>
              <a:t> 66/16) </a:t>
            </a:r>
            <a:r>
              <a:rPr lang="en-US" sz="2399" dirty="0" err="1">
                <a:solidFill>
                  <a:srgbClr val="000000"/>
                </a:solidFill>
                <a:latin typeface="Open Sauce"/>
              </a:rPr>
              <a:t>kojim</a:t>
            </a:r>
            <a:r>
              <a:rPr lang="en-US" sz="2399" dirty="0">
                <a:solidFill>
                  <a:srgbClr val="000000"/>
                </a:solidFill>
                <a:latin typeface="Open Sauce"/>
              </a:rPr>
              <a:t> je </a:t>
            </a:r>
            <a:r>
              <a:rPr lang="en-US" sz="2399" dirty="0" err="1">
                <a:solidFill>
                  <a:srgbClr val="000000"/>
                </a:solidFill>
                <a:latin typeface="Open Sauce"/>
              </a:rPr>
              <a:t>propisano</a:t>
            </a:r>
            <a:r>
              <a:rPr lang="en-US" sz="2399" dirty="0">
                <a:solidFill>
                  <a:srgbClr val="000000"/>
                </a:solidFill>
                <a:latin typeface="Open Sauce"/>
              </a:rPr>
              <a:t> da E-</a:t>
            </a:r>
            <a:r>
              <a:rPr lang="en-US" sz="2399" dirty="0" err="1">
                <a:solidFill>
                  <a:srgbClr val="000000"/>
                </a:solidFill>
                <a:latin typeface="Open Sauce"/>
              </a:rPr>
              <a:t>aukcija</a:t>
            </a:r>
            <a:r>
              <a:rPr lang="en-US" sz="2399" dirty="0">
                <a:solidFill>
                  <a:srgbClr val="000000"/>
                </a:solidFill>
                <a:latin typeface="Open Sauce"/>
              </a:rPr>
              <a:t> </a:t>
            </a:r>
            <a:r>
              <a:rPr lang="en-US" sz="2399" dirty="0" err="1">
                <a:solidFill>
                  <a:srgbClr val="000000"/>
                </a:solidFill>
                <a:latin typeface="Open Sauce"/>
              </a:rPr>
              <a:t>nije</a:t>
            </a:r>
            <a:r>
              <a:rPr lang="en-US" sz="2399" dirty="0">
                <a:solidFill>
                  <a:srgbClr val="000000"/>
                </a:solidFill>
                <a:latin typeface="Open Sauce"/>
              </a:rPr>
              <a:t> </a:t>
            </a:r>
            <a:r>
              <a:rPr lang="en-US" sz="2399" dirty="0" err="1">
                <a:solidFill>
                  <a:srgbClr val="000000"/>
                </a:solidFill>
                <a:latin typeface="Open Sauce"/>
              </a:rPr>
              <a:t>moguća</a:t>
            </a:r>
            <a:r>
              <a:rPr lang="en-US" sz="2399" dirty="0">
                <a:solidFill>
                  <a:srgbClr val="000000"/>
                </a:solidFill>
                <a:latin typeface="Open Sauce"/>
              </a:rPr>
              <a:t> </a:t>
            </a:r>
            <a:r>
              <a:rPr lang="en-US" sz="2399" dirty="0" err="1">
                <a:solidFill>
                  <a:srgbClr val="000000"/>
                </a:solidFill>
                <a:latin typeface="Open Sauce"/>
              </a:rPr>
              <a:t>ukoliko</a:t>
            </a:r>
            <a:r>
              <a:rPr lang="en-US" sz="2399" dirty="0">
                <a:solidFill>
                  <a:srgbClr val="000000"/>
                </a:solidFill>
                <a:latin typeface="Open Sauce"/>
              </a:rPr>
              <a:t> </a:t>
            </a:r>
            <a:r>
              <a:rPr lang="en-US" sz="2399" dirty="0" err="1">
                <a:solidFill>
                  <a:srgbClr val="000000"/>
                </a:solidFill>
                <a:latin typeface="Open Sauce"/>
              </a:rPr>
              <a:t>su</a:t>
            </a:r>
            <a:r>
              <a:rPr lang="en-US" sz="2399" dirty="0">
                <a:solidFill>
                  <a:srgbClr val="000000"/>
                </a:solidFill>
                <a:latin typeface="Open Sauce"/>
              </a:rPr>
              <a:t> </a:t>
            </a:r>
            <a:r>
              <a:rPr lang="en-US" sz="2399" dirty="0" err="1">
                <a:solidFill>
                  <a:srgbClr val="000000"/>
                </a:solidFill>
                <a:latin typeface="Open Sauce"/>
              </a:rPr>
              <a:t>predmet</a:t>
            </a:r>
            <a:r>
              <a:rPr lang="en-US" sz="2399" dirty="0">
                <a:solidFill>
                  <a:srgbClr val="000000"/>
                </a:solidFill>
                <a:latin typeface="Open Sauce"/>
              </a:rPr>
              <a:t> </a:t>
            </a:r>
            <a:r>
              <a:rPr lang="en-US" sz="2399" dirty="0" err="1">
                <a:solidFill>
                  <a:srgbClr val="000000"/>
                </a:solidFill>
                <a:latin typeface="Open Sauce"/>
              </a:rPr>
              <a:t>nabavke</a:t>
            </a:r>
            <a:r>
              <a:rPr lang="en-US" sz="2399" dirty="0">
                <a:solidFill>
                  <a:srgbClr val="000000"/>
                </a:solidFill>
                <a:latin typeface="Open Sauce"/>
              </a:rPr>
              <a:t> </a:t>
            </a:r>
            <a:r>
              <a:rPr lang="en-US" sz="2399" dirty="0" err="1">
                <a:solidFill>
                  <a:srgbClr val="000000"/>
                </a:solidFill>
                <a:latin typeface="Open Sauce"/>
              </a:rPr>
              <a:t>ugovori</a:t>
            </a:r>
            <a:r>
              <a:rPr lang="en-US" sz="2399" dirty="0">
                <a:solidFill>
                  <a:srgbClr val="000000"/>
                </a:solidFill>
                <a:latin typeface="Open Sauce"/>
              </a:rPr>
              <a:t> o </a:t>
            </a:r>
            <a:r>
              <a:rPr lang="en-US" sz="2399" dirty="0" err="1">
                <a:solidFill>
                  <a:srgbClr val="000000"/>
                </a:solidFill>
                <a:latin typeface="Open Sauce"/>
              </a:rPr>
              <a:t>uslugama</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ugovori</a:t>
            </a:r>
            <a:r>
              <a:rPr lang="en-US" sz="2399" dirty="0">
                <a:solidFill>
                  <a:srgbClr val="000000"/>
                </a:solidFill>
                <a:latin typeface="Open Sauce"/>
              </a:rPr>
              <a:t> o </a:t>
            </a:r>
            <a:r>
              <a:rPr lang="en-US" sz="2399" dirty="0" err="1">
                <a:solidFill>
                  <a:srgbClr val="000000"/>
                </a:solidFill>
                <a:latin typeface="Open Sauce"/>
              </a:rPr>
              <a:t>radovima</a:t>
            </a:r>
            <a:r>
              <a:rPr lang="en-US" sz="2399" dirty="0">
                <a:solidFill>
                  <a:srgbClr val="000000"/>
                </a:solidFill>
                <a:latin typeface="Open Sauce"/>
              </a:rPr>
              <a:t> </a:t>
            </a:r>
            <a:r>
              <a:rPr lang="en-US" sz="2399" dirty="0" err="1">
                <a:solidFill>
                  <a:srgbClr val="000000"/>
                </a:solidFill>
                <a:latin typeface="Open Sauce"/>
              </a:rPr>
              <a:t>čiji</a:t>
            </a:r>
            <a:r>
              <a:rPr lang="en-US" sz="2399" dirty="0">
                <a:solidFill>
                  <a:srgbClr val="000000"/>
                </a:solidFill>
                <a:latin typeface="Open Sauce"/>
              </a:rPr>
              <a:t> je </a:t>
            </a:r>
            <a:r>
              <a:rPr lang="en-US" sz="2399" dirty="0" err="1">
                <a:solidFill>
                  <a:srgbClr val="000000"/>
                </a:solidFill>
                <a:latin typeface="Open Sauce"/>
              </a:rPr>
              <a:t>predmet</a:t>
            </a:r>
            <a:r>
              <a:rPr lang="en-US" sz="2399" dirty="0">
                <a:solidFill>
                  <a:srgbClr val="000000"/>
                </a:solidFill>
                <a:latin typeface="Open Sauce"/>
              </a:rPr>
              <a:t> </a:t>
            </a:r>
            <a:r>
              <a:rPr lang="en-US" sz="2399" dirty="0" err="1">
                <a:solidFill>
                  <a:srgbClr val="000000"/>
                </a:solidFill>
                <a:latin typeface="Open Sauce"/>
              </a:rPr>
              <a:t>intelektualni</a:t>
            </a:r>
            <a:r>
              <a:rPr lang="en-US" sz="2399" dirty="0">
                <a:solidFill>
                  <a:srgbClr val="000000"/>
                </a:solidFill>
                <a:latin typeface="Open Sauce"/>
              </a:rPr>
              <a:t> rad, </a:t>
            </a:r>
            <a:r>
              <a:rPr lang="en-US" sz="2399" dirty="0" err="1">
                <a:solidFill>
                  <a:srgbClr val="000000"/>
                </a:solidFill>
                <a:latin typeface="Open Sauce"/>
              </a:rPr>
              <a:t>kao</a:t>
            </a:r>
            <a:r>
              <a:rPr lang="en-US" sz="2399" dirty="0">
                <a:solidFill>
                  <a:srgbClr val="000000"/>
                </a:solidFill>
                <a:latin typeface="Open Sauce"/>
              </a:rPr>
              <a:t> </a:t>
            </a:r>
            <a:r>
              <a:rPr lang="en-US" sz="2399" dirty="0" err="1">
                <a:solidFill>
                  <a:srgbClr val="000000"/>
                </a:solidFill>
                <a:latin typeface="Open Sauce"/>
              </a:rPr>
              <a:t>što</a:t>
            </a:r>
            <a:r>
              <a:rPr lang="en-US" sz="2399" dirty="0">
                <a:solidFill>
                  <a:srgbClr val="000000"/>
                </a:solidFill>
                <a:latin typeface="Open Sauce"/>
              </a:rPr>
              <a:t> je </a:t>
            </a:r>
            <a:r>
              <a:rPr lang="en-US" sz="2399" dirty="0" err="1">
                <a:solidFill>
                  <a:srgbClr val="000000"/>
                </a:solidFill>
                <a:latin typeface="Open Sauce"/>
              </a:rPr>
              <a:t>projektovanje</a:t>
            </a:r>
            <a:r>
              <a:rPr lang="en-US" sz="2399" dirty="0">
                <a:solidFill>
                  <a:srgbClr val="000000"/>
                </a:solidFill>
                <a:latin typeface="Open Sauce"/>
              </a:rPr>
              <a:t> </a:t>
            </a:r>
            <a:r>
              <a:rPr lang="en-US" sz="2399" dirty="0" err="1">
                <a:solidFill>
                  <a:srgbClr val="000000"/>
                </a:solidFill>
                <a:latin typeface="Open Sauce"/>
              </a:rPr>
              <a:t>radova</a:t>
            </a:r>
            <a:r>
              <a:rPr lang="en-US" sz="2399" dirty="0">
                <a:solidFill>
                  <a:srgbClr val="000000"/>
                </a:solidFill>
                <a:latin typeface="Open Sauce"/>
              </a:rPr>
              <a:t>, </a:t>
            </a:r>
            <a:r>
              <a:rPr lang="en-US" sz="2399" dirty="0" err="1">
                <a:solidFill>
                  <a:srgbClr val="000000"/>
                </a:solidFill>
                <a:latin typeface="Open Sauce"/>
              </a:rPr>
              <a:t>jer</a:t>
            </a:r>
            <a:r>
              <a:rPr lang="en-US" sz="2399" dirty="0">
                <a:solidFill>
                  <a:srgbClr val="000000"/>
                </a:solidFill>
                <a:latin typeface="Open Sauce"/>
              </a:rPr>
              <a:t> se </a:t>
            </a:r>
            <a:r>
              <a:rPr lang="en-US" sz="2399" dirty="0" err="1">
                <a:solidFill>
                  <a:srgbClr val="000000"/>
                </a:solidFill>
                <a:latin typeface="Open Sauce"/>
              </a:rPr>
              <a:t>takve</a:t>
            </a:r>
            <a:r>
              <a:rPr lang="en-US" sz="2399" dirty="0">
                <a:solidFill>
                  <a:srgbClr val="000000"/>
                </a:solidFill>
                <a:latin typeface="Open Sauce"/>
              </a:rPr>
              <a:t> </a:t>
            </a:r>
            <a:r>
              <a:rPr lang="en-US" sz="2399" dirty="0" err="1">
                <a:solidFill>
                  <a:srgbClr val="000000"/>
                </a:solidFill>
                <a:latin typeface="Open Sauce"/>
              </a:rPr>
              <a:t>ponude</a:t>
            </a:r>
            <a:r>
              <a:rPr lang="en-US" sz="2399" dirty="0">
                <a:solidFill>
                  <a:srgbClr val="000000"/>
                </a:solidFill>
                <a:latin typeface="Open Sauce"/>
              </a:rPr>
              <a:t> ne </a:t>
            </a:r>
            <a:r>
              <a:rPr lang="en-US" sz="2399" dirty="0" err="1">
                <a:solidFill>
                  <a:srgbClr val="000000"/>
                </a:solidFill>
                <a:latin typeface="Open Sauce"/>
              </a:rPr>
              <a:t>mogu</a:t>
            </a:r>
            <a:r>
              <a:rPr lang="en-US" sz="2399" dirty="0">
                <a:solidFill>
                  <a:srgbClr val="000000"/>
                </a:solidFill>
                <a:latin typeface="Open Sauce"/>
              </a:rPr>
              <a:t> </a:t>
            </a:r>
            <a:r>
              <a:rPr lang="en-US" sz="2399" dirty="0" err="1">
                <a:solidFill>
                  <a:srgbClr val="000000"/>
                </a:solidFill>
                <a:latin typeface="Open Sauce"/>
              </a:rPr>
              <a:t>rangirati</a:t>
            </a:r>
            <a:r>
              <a:rPr lang="en-US" sz="2399" dirty="0">
                <a:solidFill>
                  <a:srgbClr val="000000"/>
                </a:solidFill>
                <a:latin typeface="Open Sauce"/>
              </a:rPr>
              <a:t> </a:t>
            </a:r>
            <a:r>
              <a:rPr lang="en-US" sz="2399" dirty="0" err="1">
                <a:solidFill>
                  <a:srgbClr val="000000"/>
                </a:solidFill>
                <a:latin typeface="Open Sauce"/>
              </a:rPr>
              <a:t>primjenom</a:t>
            </a:r>
            <a:r>
              <a:rPr lang="en-US" sz="2399" dirty="0">
                <a:solidFill>
                  <a:srgbClr val="000000"/>
                </a:solidFill>
                <a:latin typeface="Open Sauce"/>
              </a:rPr>
              <a:t> </a:t>
            </a:r>
            <a:r>
              <a:rPr lang="en-US" sz="2399" dirty="0" err="1">
                <a:solidFill>
                  <a:srgbClr val="000000"/>
                </a:solidFill>
                <a:latin typeface="Open Sauce"/>
              </a:rPr>
              <a:t>metoda</a:t>
            </a:r>
            <a:r>
              <a:rPr lang="en-US" sz="2399" dirty="0">
                <a:solidFill>
                  <a:srgbClr val="000000"/>
                </a:solidFill>
                <a:latin typeface="Open Sauce"/>
              </a:rPr>
              <a:t> </a:t>
            </a:r>
            <a:r>
              <a:rPr lang="en-US" sz="2399" dirty="0" err="1">
                <a:solidFill>
                  <a:srgbClr val="000000"/>
                </a:solidFill>
                <a:latin typeface="Open Sauce"/>
              </a:rPr>
              <a:t>automatskog</a:t>
            </a:r>
            <a:r>
              <a:rPr lang="en-US" sz="2399" dirty="0">
                <a:solidFill>
                  <a:srgbClr val="000000"/>
                </a:solidFill>
                <a:latin typeface="Open Sauce"/>
              </a:rPr>
              <a:t> </a:t>
            </a:r>
            <a:r>
              <a:rPr lang="en-US" sz="2399" dirty="0" err="1">
                <a:solidFill>
                  <a:srgbClr val="000000"/>
                </a:solidFill>
                <a:latin typeface="Open Sauce"/>
              </a:rPr>
              <a:t>elektronskog</a:t>
            </a:r>
            <a:r>
              <a:rPr lang="en-US" sz="2399" dirty="0">
                <a:solidFill>
                  <a:srgbClr val="000000"/>
                </a:solidFill>
                <a:latin typeface="Open Sauce"/>
              </a:rPr>
              <a:t> </a:t>
            </a:r>
            <a:r>
              <a:rPr lang="en-US" sz="2399" dirty="0" err="1">
                <a:solidFill>
                  <a:srgbClr val="000000"/>
                </a:solidFill>
                <a:latin typeface="Open Sauce"/>
              </a:rPr>
              <a:t>ocjenjivanja</a:t>
            </a:r>
            <a:r>
              <a:rPr lang="en-US" sz="2399" dirty="0">
                <a:solidFill>
                  <a:srgbClr val="000000"/>
                </a:solidFill>
                <a:latin typeface="Open Sauce"/>
              </a:rPr>
              <a:t>......”</a:t>
            </a:r>
          </a:p>
          <a:p>
            <a:pPr>
              <a:lnSpc>
                <a:spcPts val="4319"/>
              </a:lnSpc>
            </a:pPr>
            <a:endParaRPr lang="en-US" sz="2399" dirty="0">
              <a:solidFill>
                <a:srgbClr val="000000"/>
              </a:solidFill>
              <a:latin typeface="Open Sauce"/>
            </a:endParaRPr>
          </a:p>
          <a:p>
            <a:pPr>
              <a:lnSpc>
                <a:spcPts val="4319"/>
              </a:lnSpc>
            </a:pPr>
            <a:r>
              <a:rPr lang="en-US" sz="2399" dirty="0">
                <a:solidFill>
                  <a:srgbClr val="000000"/>
                </a:solidFill>
                <a:latin typeface="Open Sauce"/>
              </a:rPr>
              <a:t>„....</a:t>
            </a:r>
            <a:r>
              <a:rPr lang="en-US" sz="2399" dirty="0" err="1">
                <a:solidFill>
                  <a:srgbClr val="000000"/>
                </a:solidFill>
                <a:latin typeface="Open Sauce"/>
              </a:rPr>
              <a:t>Ugovorni</a:t>
            </a:r>
            <a:r>
              <a:rPr lang="en-US" sz="2399" dirty="0">
                <a:solidFill>
                  <a:srgbClr val="000000"/>
                </a:solidFill>
                <a:latin typeface="Open Sauce"/>
              </a:rPr>
              <a:t> organ je </a:t>
            </a:r>
            <a:r>
              <a:rPr lang="en-US" sz="2399" dirty="0" err="1">
                <a:solidFill>
                  <a:srgbClr val="000000"/>
                </a:solidFill>
                <a:latin typeface="Open Sauce"/>
              </a:rPr>
              <a:t>stava</a:t>
            </a:r>
            <a:r>
              <a:rPr lang="en-US" sz="2399" dirty="0">
                <a:solidFill>
                  <a:srgbClr val="000000"/>
                </a:solidFill>
                <a:latin typeface="Open Sauce"/>
              </a:rPr>
              <a:t> da </a:t>
            </a:r>
            <a:r>
              <a:rPr lang="en-US" sz="2399" dirty="0" err="1">
                <a:solidFill>
                  <a:srgbClr val="000000"/>
                </a:solidFill>
                <a:latin typeface="Open Sauce"/>
              </a:rPr>
              <a:t>izrada</a:t>
            </a:r>
            <a:r>
              <a:rPr lang="en-US" sz="2399" dirty="0">
                <a:solidFill>
                  <a:srgbClr val="000000"/>
                </a:solidFill>
                <a:latin typeface="Open Sauce"/>
              </a:rPr>
              <a:t> </a:t>
            </a:r>
            <a:r>
              <a:rPr lang="en-US" sz="2399" dirty="0" err="1">
                <a:solidFill>
                  <a:srgbClr val="000000"/>
                </a:solidFill>
                <a:latin typeface="Open Sauce"/>
              </a:rPr>
              <a:t>glavnog</a:t>
            </a:r>
            <a:r>
              <a:rPr lang="en-US" sz="2399" dirty="0">
                <a:solidFill>
                  <a:srgbClr val="000000"/>
                </a:solidFill>
                <a:latin typeface="Open Sauce"/>
              </a:rPr>
              <a:t> </a:t>
            </a:r>
            <a:r>
              <a:rPr lang="en-US" sz="2399" dirty="0" err="1">
                <a:solidFill>
                  <a:srgbClr val="000000"/>
                </a:solidFill>
                <a:latin typeface="Open Sauce"/>
              </a:rPr>
              <a:t>projekta</a:t>
            </a:r>
            <a:r>
              <a:rPr lang="en-US" sz="2399" dirty="0">
                <a:solidFill>
                  <a:srgbClr val="000000"/>
                </a:solidFill>
                <a:latin typeface="Open Sauce"/>
              </a:rPr>
              <a:t> ne </a:t>
            </a:r>
            <a:r>
              <a:rPr lang="en-US" sz="2399" dirty="0" err="1">
                <a:solidFill>
                  <a:srgbClr val="000000"/>
                </a:solidFill>
                <a:latin typeface="Open Sauce"/>
              </a:rPr>
              <a:t>može</a:t>
            </a:r>
            <a:r>
              <a:rPr lang="en-US" sz="2399" dirty="0">
                <a:solidFill>
                  <a:srgbClr val="000000"/>
                </a:solidFill>
                <a:latin typeface="Open Sauce"/>
              </a:rPr>
              <a:t> </a:t>
            </a:r>
            <a:r>
              <a:rPr lang="en-US" sz="2399" dirty="0" err="1">
                <a:solidFill>
                  <a:srgbClr val="000000"/>
                </a:solidFill>
                <a:latin typeface="Open Sauce"/>
              </a:rPr>
              <a:t>biti</a:t>
            </a:r>
            <a:r>
              <a:rPr lang="en-US" sz="2399" dirty="0">
                <a:solidFill>
                  <a:srgbClr val="000000"/>
                </a:solidFill>
                <a:latin typeface="Open Sauce"/>
              </a:rPr>
              <a:t> </a:t>
            </a:r>
            <a:r>
              <a:rPr lang="en-US" sz="2399" dirty="0" err="1">
                <a:solidFill>
                  <a:srgbClr val="000000"/>
                </a:solidFill>
                <a:latin typeface="Open Sauce"/>
              </a:rPr>
              <a:t>intelektualni</a:t>
            </a:r>
            <a:r>
              <a:rPr lang="en-US" sz="2399" dirty="0">
                <a:solidFill>
                  <a:srgbClr val="000000"/>
                </a:solidFill>
                <a:latin typeface="Open Sauce"/>
              </a:rPr>
              <a:t> rad </a:t>
            </a:r>
            <a:r>
              <a:rPr lang="en-US" sz="2399" dirty="0" err="1">
                <a:solidFill>
                  <a:srgbClr val="000000"/>
                </a:solidFill>
                <a:latin typeface="Open Sauce"/>
              </a:rPr>
              <a:t>jer</a:t>
            </a:r>
            <a:r>
              <a:rPr lang="en-US" sz="2399" dirty="0">
                <a:solidFill>
                  <a:srgbClr val="000000"/>
                </a:solidFill>
                <a:latin typeface="Open Sauce"/>
              </a:rPr>
              <a:t> </a:t>
            </a:r>
            <a:r>
              <a:rPr lang="en-US" sz="2399" dirty="0" err="1">
                <a:solidFill>
                  <a:srgbClr val="000000"/>
                </a:solidFill>
                <a:latin typeface="Open Sauce"/>
              </a:rPr>
              <a:t>osobe</a:t>
            </a:r>
            <a:r>
              <a:rPr lang="en-US" sz="2399" dirty="0">
                <a:solidFill>
                  <a:srgbClr val="000000"/>
                </a:solidFill>
                <a:latin typeface="Open Sauce"/>
              </a:rPr>
              <a:t> </a:t>
            </a:r>
            <a:r>
              <a:rPr lang="en-US" sz="2399" dirty="0" err="1">
                <a:solidFill>
                  <a:srgbClr val="000000"/>
                </a:solidFill>
                <a:latin typeface="Open Sauce"/>
              </a:rPr>
              <a:t>koje</a:t>
            </a:r>
            <a:r>
              <a:rPr lang="en-US" sz="2399" dirty="0">
                <a:solidFill>
                  <a:srgbClr val="000000"/>
                </a:solidFill>
                <a:latin typeface="Open Sauce"/>
              </a:rPr>
              <a:t> </a:t>
            </a:r>
            <a:r>
              <a:rPr lang="en-US" sz="2399" dirty="0" err="1">
                <a:solidFill>
                  <a:srgbClr val="000000"/>
                </a:solidFill>
                <a:latin typeface="Open Sauce"/>
              </a:rPr>
              <a:t>budu</a:t>
            </a:r>
            <a:r>
              <a:rPr lang="en-US" sz="2399" dirty="0">
                <a:solidFill>
                  <a:srgbClr val="000000"/>
                </a:solidFill>
                <a:latin typeface="Open Sauce"/>
              </a:rPr>
              <a:t> </a:t>
            </a:r>
            <a:r>
              <a:rPr lang="en-US" sz="2399" dirty="0" err="1">
                <a:solidFill>
                  <a:srgbClr val="000000"/>
                </a:solidFill>
                <a:latin typeface="Open Sauce"/>
              </a:rPr>
              <a:t>uključene</a:t>
            </a:r>
            <a:r>
              <a:rPr lang="en-US" sz="2399" dirty="0">
                <a:solidFill>
                  <a:srgbClr val="000000"/>
                </a:solidFill>
                <a:latin typeface="Open Sauce"/>
              </a:rPr>
              <a:t> u </a:t>
            </a:r>
            <a:r>
              <a:rPr lang="en-US" sz="2399" dirty="0" err="1">
                <a:solidFill>
                  <a:srgbClr val="000000"/>
                </a:solidFill>
                <a:latin typeface="Open Sauce"/>
              </a:rPr>
              <a:t>izradu</a:t>
            </a:r>
            <a:r>
              <a:rPr lang="en-US" sz="2399" dirty="0">
                <a:solidFill>
                  <a:srgbClr val="000000"/>
                </a:solidFill>
                <a:latin typeface="Open Sauce"/>
              </a:rPr>
              <a:t> </a:t>
            </a:r>
            <a:r>
              <a:rPr lang="en-US" sz="2399" dirty="0" err="1">
                <a:solidFill>
                  <a:srgbClr val="000000"/>
                </a:solidFill>
                <a:latin typeface="Open Sauce"/>
              </a:rPr>
              <a:t>glavnog</a:t>
            </a:r>
            <a:r>
              <a:rPr lang="en-US" sz="2399" dirty="0">
                <a:solidFill>
                  <a:srgbClr val="000000"/>
                </a:solidFill>
                <a:latin typeface="Open Sauce"/>
              </a:rPr>
              <a:t> </a:t>
            </a:r>
            <a:r>
              <a:rPr lang="en-US" sz="2399" dirty="0" err="1">
                <a:solidFill>
                  <a:srgbClr val="000000"/>
                </a:solidFill>
                <a:latin typeface="Open Sauce"/>
              </a:rPr>
              <a:t>projekta</a:t>
            </a:r>
            <a:r>
              <a:rPr lang="en-US" sz="2399" dirty="0">
                <a:solidFill>
                  <a:srgbClr val="000000"/>
                </a:solidFill>
                <a:latin typeface="Open Sauce"/>
              </a:rPr>
              <a:t> ne </a:t>
            </a:r>
            <a:r>
              <a:rPr lang="en-US" sz="2399" dirty="0" err="1">
                <a:solidFill>
                  <a:srgbClr val="000000"/>
                </a:solidFill>
                <a:latin typeface="Open Sauce"/>
              </a:rPr>
              <a:t>provode</a:t>
            </a:r>
            <a:r>
              <a:rPr lang="en-US" sz="2399" dirty="0">
                <a:solidFill>
                  <a:srgbClr val="000000"/>
                </a:solidFill>
                <a:latin typeface="Open Sauce"/>
              </a:rPr>
              <a:t> </a:t>
            </a:r>
            <a:r>
              <a:rPr lang="en-US" sz="2399" dirty="0" err="1">
                <a:solidFill>
                  <a:srgbClr val="000000"/>
                </a:solidFill>
                <a:latin typeface="Open Sauce"/>
              </a:rPr>
              <a:t>svoje</a:t>
            </a:r>
            <a:r>
              <a:rPr lang="en-US" sz="2399" dirty="0">
                <a:solidFill>
                  <a:srgbClr val="000000"/>
                </a:solidFill>
                <a:latin typeface="Open Sauce"/>
              </a:rPr>
              <a:t> </a:t>
            </a:r>
            <a:r>
              <a:rPr lang="en-US" sz="2399" dirty="0" err="1">
                <a:solidFill>
                  <a:srgbClr val="000000"/>
                </a:solidFill>
                <a:latin typeface="Open Sauce"/>
              </a:rPr>
              <a:t>vlastite</a:t>
            </a:r>
            <a:r>
              <a:rPr lang="en-US" sz="2399" dirty="0">
                <a:solidFill>
                  <a:srgbClr val="000000"/>
                </a:solidFill>
                <a:latin typeface="Open Sauce"/>
              </a:rPr>
              <a:t> </a:t>
            </a:r>
            <a:r>
              <a:rPr lang="en-US" sz="2399" dirty="0" err="1">
                <a:solidFill>
                  <a:srgbClr val="000000"/>
                </a:solidFill>
                <a:latin typeface="Open Sauce"/>
              </a:rPr>
              <a:t>zamisli</a:t>
            </a:r>
            <a:r>
              <a:rPr lang="en-US" sz="2399" dirty="0">
                <a:solidFill>
                  <a:srgbClr val="000000"/>
                </a:solidFill>
                <a:latin typeface="Open Sauce"/>
              </a:rPr>
              <a:t> </a:t>
            </a:r>
            <a:r>
              <a:rPr lang="en-US" sz="2399" dirty="0" err="1">
                <a:solidFill>
                  <a:srgbClr val="000000"/>
                </a:solidFill>
                <a:latin typeface="Open Sauce"/>
              </a:rPr>
              <a:t>koje</a:t>
            </a:r>
            <a:r>
              <a:rPr lang="en-US" sz="2399" dirty="0">
                <a:solidFill>
                  <a:srgbClr val="000000"/>
                </a:solidFill>
                <a:latin typeface="Open Sauce"/>
              </a:rPr>
              <a:t> </a:t>
            </a:r>
            <a:r>
              <a:rPr lang="en-US" sz="2399" dirty="0" err="1">
                <a:solidFill>
                  <a:srgbClr val="000000"/>
                </a:solidFill>
                <a:latin typeface="Open Sauce"/>
              </a:rPr>
              <a:t>su</a:t>
            </a:r>
            <a:r>
              <a:rPr lang="en-US" sz="2399" dirty="0">
                <a:solidFill>
                  <a:srgbClr val="000000"/>
                </a:solidFill>
                <a:latin typeface="Open Sauce"/>
              </a:rPr>
              <a:t> </a:t>
            </a:r>
            <a:r>
              <a:rPr lang="en-US" sz="2399" dirty="0" err="1">
                <a:solidFill>
                  <a:srgbClr val="000000"/>
                </a:solidFill>
                <a:latin typeface="Open Sauce"/>
              </a:rPr>
              <a:t>rezultat</a:t>
            </a:r>
            <a:r>
              <a:rPr lang="en-US" sz="2399" dirty="0">
                <a:solidFill>
                  <a:srgbClr val="000000"/>
                </a:solidFill>
                <a:latin typeface="Open Sauce"/>
              </a:rPr>
              <a:t> </a:t>
            </a:r>
            <a:r>
              <a:rPr lang="en-US" sz="2399" dirty="0" err="1">
                <a:solidFill>
                  <a:srgbClr val="000000"/>
                </a:solidFill>
                <a:latin typeface="Open Sauce"/>
              </a:rPr>
              <a:t>njihovih</a:t>
            </a:r>
            <a:r>
              <a:rPr lang="en-US" sz="2399" dirty="0">
                <a:solidFill>
                  <a:srgbClr val="000000"/>
                </a:solidFill>
                <a:latin typeface="Open Sauce"/>
              </a:rPr>
              <a:t> </a:t>
            </a:r>
            <a:r>
              <a:rPr lang="en-US" sz="2399" dirty="0" err="1">
                <a:solidFill>
                  <a:srgbClr val="000000"/>
                </a:solidFill>
                <a:latin typeface="Open Sauce"/>
              </a:rPr>
              <a:t>umnih</a:t>
            </a:r>
            <a:r>
              <a:rPr lang="en-US" sz="2399" dirty="0">
                <a:solidFill>
                  <a:srgbClr val="000000"/>
                </a:solidFill>
                <a:latin typeface="Open Sauce"/>
              </a:rPr>
              <a:t> </a:t>
            </a:r>
            <a:r>
              <a:rPr lang="en-US" sz="2399" dirty="0" err="1">
                <a:solidFill>
                  <a:srgbClr val="000000"/>
                </a:solidFill>
                <a:latin typeface="Open Sauce"/>
              </a:rPr>
              <a:t>sposobnosti</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kreativnosti</a:t>
            </a:r>
            <a:r>
              <a:rPr lang="en-US" sz="2399" dirty="0">
                <a:solidFill>
                  <a:srgbClr val="000000"/>
                </a:solidFill>
                <a:latin typeface="Open Sauce"/>
              </a:rPr>
              <a:t>, </a:t>
            </a:r>
            <a:r>
              <a:rPr lang="en-US" sz="2399" dirty="0" err="1">
                <a:solidFill>
                  <a:srgbClr val="000000"/>
                </a:solidFill>
                <a:latin typeface="Open Sauce"/>
              </a:rPr>
              <a:t>nego</a:t>
            </a:r>
            <a:r>
              <a:rPr lang="en-US" sz="2399" dirty="0">
                <a:solidFill>
                  <a:srgbClr val="000000"/>
                </a:solidFill>
                <a:latin typeface="Open Sauce"/>
              </a:rPr>
              <a:t> </a:t>
            </a:r>
            <a:r>
              <a:rPr lang="en-US" sz="2399" dirty="0" err="1">
                <a:solidFill>
                  <a:srgbClr val="000000"/>
                </a:solidFill>
                <a:latin typeface="Open Sauce"/>
              </a:rPr>
              <a:t>znanja</a:t>
            </a:r>
            <a:r>
              <a:rPr lang="en-US" sz="2399" dirty="0">
                <a:solidFill>
                  <a:srgbClr val="000000"/>
                </a:solidFill>
                <a:latin typeface="Open Sauce"/>
              </a:rPr>
              <a:t> </a:t>
            </a:r>
            <a:r>
              <a:rPr lang="en-US" sz="2399" dirty="0" err="1">
                <a:solidFill>
                  <a:srgbClr val="000000"/>
                </a:solidFill>
                <a:latin typeface="Open Sauce"/>
              </a:rPr>
              <a:t>vještine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kompetencije</a:t>
            </a:r>
            <a:r>
              <a:rPr lang="en-US" sz="2399" dirty="0">
                <a:solidFill>
                  <a:srgbClr val="000000"/>
                </a:solidFill>
                <a:latin typeface="Open Sauce"/>
              </a:rPr>
              <a:t> </a:t>
            </a:r>
            <a:r>
              <a:rPr lang="en-US" sz="2399" dirty="0" err="1">
                <a:solidFill>
                  <a:srgbClr val="000000"/>
                </a:solidFill>
                <a:latin typeface="Open Sauce"/>
              </a:rPr>
              <a:t>stečene</a:t>
            </a:r>
            <a:r>
              <a:rPr lang="en-US" sz="2399" dirty="0">
                <a:solidFill>
                  <a:srgbClr val="000000"/>
                </a:solidFill>
                <a:latin typeface="Open Sauce"/>
              </a:rPr>
              <a:t> </a:t>
            </a:r>
            <a:r>
              <a:rPr lang="en-US" sz="2399" dirty="0" err="1">
                <a:solidFill>
                  <a:srgbClr val="000000"/>
                </a:solidFill>
                <a:latin typeface="Open Sauce"/>
              </a:rPr>
              <a:t>svojim</a:t>
            </a:r>
            <a:r>
              <a:rPr lang="en-US" sz="2399" dirty="0">
                <a:solidFill>
                  <a:srgbClr val="000000"/>
                </a:solidFill>
                <a:latin typeface="Open Sauce"/>
              </a:rPr>
              <a:t> </a:t>
            </a:r>
            <a:r>
              <a:rPr lang="en-US" sz="2399" dirty="0" err="1">
                <a:solidFill>
                  <a:srgbClr val="000000"/>
                </a:solidFill>
                <a:latin typeface="Open Sauce"/>
              </a:rPr>
              <a:t>učenjem</a:t>
            </a:r>
            <a:r>
              <a:rPr lang="en-US" sz="2399" dirty="0">
                <a:solidFill>
                  <a:srgbClr val="000000"/>
                </a:solidFill>
                <a:latin typeface="Open Sauce"/>
              </a:rPr>
              <a:t>.....” </a:t>
            </a:r>
          </a:p>
          <a:p>
            <a:pPr>
              <a:lnSpc>
                <a:spcPts val="4319"/>
              </a:lnSpc>
            </a:pPr>
            <a:endParaRPr lang="en-US" sz="2399" dirty="0">
              <a:solidFill>
                <a:srgbClr val="000000"/>
              </a:solidFill>
              <a:latin typeface="Open Sauce"/>
            </a:endParaRPr>
          </a:p>
          <a:p>
            <a:pPr>
              <a:lnSpc>
                <a:spcPts val="4319"/>
              </a:lnSpc>
            </a:pPr>
            <a:r>
              <a:rPr lang="en-US" sz="2399" dirty="0" err="1">
                <a:solidFill>
                  <a:srgbClr val="000000"/>
                </a:solidFill>
                <a:latin typeface="Open Sauce"/>
              </a:rPr>
              <a:t>Zaključkom</a:t>
            </a:r>
            <a:r>
              <a:rPr lang="en-US" sz="2399" dirty="0">
                <a:solidFill>
                  <a:srgbClr val="000000"/>
                </a:solidFill>
                <a:latin typeface="Open Sauce"/>
              </a:rPr>
              <a:t> </a:t>
            </a:r>
            <a:r>
              <a:rPr lang="en-US" sz="2399" dirty="0" err="1">
                <a:solidFill>
                  <a:srgbClr val="000000"/>
                </a:solidFill>
                <a:latin typeface="Open Sauce"/>
              </a:rPr>
              <a:t>Ureda</a:t>
            </a:r>
            <a:r>
              <a:rPr lang="en-US" sz="2399" dirty="0">
                <a:solidFill>
                  <a:srgbClr val="000000"/>
                </a:solidFill>
                <a:latin typeface="Open Sauce"/>
              </a:rPr>
              <a:t> </a:t>
            </a:r>
            <a:r>
              <a:rPr lang="en-US" sz="2399" dirty="0" err="1">
                <a:solidFill>
                  <a:srgbClr val="000000"/>
                </a:solidFill>
                <a:latin typeface="Open Sauce"/>
              </a:rPr>
              <a:t>odbacuje</a:t>
            </a:r>
            <a:r>
              <a:rPr lang="en-US" sz="2399" dirty="0">
                <a:solidFill>
                  <a:srgbClr val="000000"/>
                </a:solidFill>
                <a:latin typeface="Open Sauce"/>
              </a:rPr>
              <a:t> se </a:t>
            </a:r>
            <a:r>
              <a:rPr lang="en-US" sz="2399" dirty="0" err="1">
                <a:solidFill>
                  <a:srgbClr val="000000"/>
                </a:solidFill>
                <a:latin typeface="Open Sauce"/>
              </a:rPr>
              <a:t>žalba</a:t>
            </a:r>
            <a:r>
              <a:rPr lang="en-US" sz="2399" dirty="0">
                <a:solidFill>
                  <a:srgbClr val="000000"/>
                </a:solidFill>
                <a:latin typeface="Open Sauce"/>
              </a:rPr>
              <a:t> </a:t>
            </a:r>
            <a:r>
              <a:rPr lang="en-US" sz="2399" dirty="0" err="1">
                <a:solidFill>
                  <a:srgbClr val="000000"/>
                </a:solidFill>
                <a:latin typeface="Open Sauce"/>
              </a:rPr>
              <a:t>kao</a:t>
            </a:r>
            <a:r>
              <a:rPr lang="en-US" sz="2399" dirty="0">
                <a:solidFill>
                  <a:srgbClr val="000000"/>
                </a:solidFill>
                <a:latin typeface="Open Sauce"/>
              </a:rPr>
              <a:t> </a:t>
            </a:r>
            <a:r>
              <a:rPr lang="en-US" sz="2399" dirty="0" err="1">
                <a:solidFill>
                  <a:srgbClr val="000000"/>
                </a:solidFill>
                <a:latin typeface="Open Sauce"/>
              </a:rPr>
              <a:t>neuredna</a:t>
            </a:r>
            <a:endParaRPr lang="en-US" sz="2399" dirty="0">
              <a:solidFill>
                <a:srgbClr val="000000"/>
              </a:solidFill>
              <a:latin typeface="Open Sauce"/>
            </a:endParaRPr>
          </a:p>
          <a:p>
            <a:pPr algn="l">
              <a:lnSpc>
                <a:spcPts val="4319"/>
              </a:lnSpc>
            </a:pPr>
            <a:endParaRPr lang="en-US" sz="2399" dirty="0">
              <a:solidFill>
                <a:srgbClr val="000000"/>
              </a:solidFill>
              <a:latin typeface="Open Sauce"/>
            </a:endParaRPr>
          </a:p>
        </p:txBody>
      </p:sp>
      <p:sp>
        <p:nvSpPr>
          <p:cNvPr id="3" name="Freeform 3"/>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4157671" y="756797"/>
            <a:ext cx="9646087" cy="887095"/>
          </a:xfrm>
          <a:prstGeom prst="rect">
            <a:avLst/>
          </a:prstGeom>
        </p:spPr>
        <p:txBody>
          <a:bodyPr lIns="0" tIns="0" rIns="0" bIns="0" rtlCol="0" anchor="t">
            <a:spAutoFit/>
          </a:bodyPr>
          <a:lstStyle/>
          <a:p>
            <a:pPr algn="ctr">
              <a:lnSpc>
                <a:spcPts val="7279"/>
              </a:lnSpc>
            </a:pPr>
            <a:r>
              <a:rPr lang="en-US" sz="5199" dirty="0">
                <a:solidFill>
                  <a:srgbClr val="1C5739"/>
                </a:solidFill>
                <a:latin typeface="Open Sans Bold"/>
              </a:rPr>
              <a:t>TENDERSKA DOKUMENTACIJA</a:t>
            </a:r>
          </a:p>
        </p:txBody>
      </p:sp>
      <p:sp>
        <p:nvSpPr>
          <p:cNvPr id="3" name="TextBox 3"/>
          <p:cNvSpPr txBox="1"/>
          <p:nvPr/>
        </p:nvSpPr>
        <p:spPr>
          <a:xfrm>
            <a:off x="2726871" y="3191827"/>
            <a:ext cx="14812347" cy="3760471"/>
          </a:xfrm>
          <a:prstGeom prst="rect">
            <a:avLst/>
          </a:prstGeom>
        </p:spPr>
        <p:txBody>
          <a:bodyPr lIns="0" tIns="0" rIns="0" bIns="0" rtlCol="0" anchor="t">
            <a:spAutoFit/>
          </a:bodyPr>
          <a:lstStyle/>
          <a:p>
            <a:pPr>
              <a:lnSpc>
                <a:spcPts val="4319"/>
              </a:lnSpc>
            </a:pPr>
            <a:r>
              <a:rPr lang="en-US" sz="2399" dirty="0" err="1">
                <a:solidFill>
                  <a:srgbClr val="000000"/>
                </a:solidFill>
                <a:latin typeface="Open Sauce"/>
              </a:rPr>
              <a:t>Cijena</a:t>
            </a:r>
            <a:r>
              <a:rPr lang="en-US" sz="2399" dirty="0">
                <a:solidFill>
                  <a:srgbClr val="000000"/>
                </a:solidFill>
                <a:latin typeface="Open Sauce"/>
              </a:rPr>
              <a:t> mora </a:t>
            </a:r>
            <a:r>
              <a:rPr lang="en-US" sz="2399" dirty="0" err="1">
                <a:solidFill>
                  <a:srgbClr val="000000"/>
                </a:solidFill>
                <a:latin typeface="Open Sauce"/>
              </a:rPr>
              <a:t>uvijek</a:t>
            </a:r>
            <a:r>
              <a:rPr lang="en-US" sz="2399" dirty="0">
                <a:solidFill>
                  <a:srgbClr val="000000"/>
                </a:solidFill>
                <a:latin typeface="Open Sauce"/>
              </a:rPr>
              <a:t> </a:t>
            </a:r>
            <a:r>
              <a:rPr lang="en-US" sz="2399" dirty="0" err="1">
                <a:solidFill>
                  <a:srgbClr val="000000"/>
                </a:solidFill>
                <a:latin typeface="Open Sauce"/>
              </a:rPr>
              <a:t>biti</a:t>
            </a:r>
            <a:r>
              <a:rPr lang="en-US" sz="2399" dirty="0">
                <a:solidFill>
                  <a:srgbClr val="000000"/>
                </a:solidFill>
                <a:latin typeface="Open Sauce"/>
              </a:rPr>
              <a:t> </a:t>
            </a:r>
            <a:r>
              <a:rPr lang="en-US" sz="2399" dirty="0" err="1">
                <a:solidFill>
                  <a:srgbClr val="000000"/>
                </a:solidFill>
                <a:latin typeface="Open Sauce"/>
              </a:rPr>
              <a:t>jedan</a:t>
            </a:r>
            <a:r>
              <a:rPr lang="en-US" sz="2399" dirty="0">
                <a:solidFill>
                  <a:srgbClr val="000000"/>
                </a:solidFill>
                <a:latin typeface="Open Sauce"/>
              </a:rPr>
              <a:t> od </a:t>
            </a:r>
            <a:r>
              <a:rPr lang="en-US" sz="2399" dirty="0" err="1">
                <a:solidFill>
                  <a:srgbClr val="000000"/>
                </a:solidFill>
                <a:latin typeface="Open Sauce"/>
              </a:rPr>
              <a:t>kriterija</a:t>
            </a:r>
            <a:r>
              <a:rPr lang="en-US" sz="2399" dirty="0">
                <a:solidFill>
                  <a:srgbClr val="000000"/>
                </a:solidFill>
                <a:latin typeface="Open Sauce"/>
              </a:rPr>
              <a:t> za </a:t>
            </a:r>
            <a:r>
              <a:rPr lang="en-US" sz="2399" dirty="0" err="1">
                <a:solidFill>
                  <a:srgbClr val="000000"/>
                </a:solidFill>
                <a:latin typeface="Open Sauce"/>
              </a:rPr>
              <a:t>izbor</a:t>
            </a:r>
            <a:r>
              <a:rPr lang="en-US" sz="2399" dirty="0">
                <a:solidFill>
                  <a:srgbClr val="000000"/>
                </a:solidFill>
                <a:latin typeface="Open Sauce"/>
              </a:rPr>
              <a:t> </a:t>
            </a:r>
            <a:r>
              <a:rPr lang="en-US" sz="2399" dirty="0" err="1">
                <a:solidFill>
                  <a:srgbClr val="000000"/>
                </a:solidFill>
                <a:latin typeface="Open Sauce"/>
              </a:rPr>
              <a:t>ponude</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kao</a:t>
            </a:r>
            <a:r>
              <a:rPr lang="en-US" sz="2399" dirty="0">
                <a:solidFill>
                  <a:srgbClr val="000000"/>
                </a:solidFill>
                <a:latin typeface="Open Sauce"/>
              </a:rPr>
              <a:t> </a:t>
            </a:r>
            <a:r>
              <a:rPr lang="en-US" sz="2399" dirty="0" err="1">
                <a:solidFill>
                  <a:srgbClr val="000000"/>
                </a:solidFill>
                <a:latin typeface="Open Sauce"/>
              </a:rPr>
              <a:t>kriterij</a:t>
            </a:r>
            <a:r>
              <a:rPr lang="en-US" sz="2399" dirty="0">
                <a:solidFill>
                  <a:srgbClr val="000000"/>
                </a:solidFill>
                <a:latin typeface="Open Sauce"/>
              </a:rPr>
              <a:t> </a:t>
            </a:r>
            <a:r>
              <a:rPr lang="en-US" sz="2399" dirty="0" err="1">
                <a:solidFill>
                  <a:srgbClr val="000000"/>
                </a:solidFill>
                <a:latin typeface="Open Sauce"/>
              </a:rPr>
              <a:t>najniže</a:t>
            </a:r>
            <a:r>
              <a:rPr lang="en-US" sz="2399" dirty="0">
                <a:solidFill>
                  <a:srgbClr val="000000"/>
                </a:solidFill>
                <a:latin typeface="Open Sauce"/>
              </a:rPr>
              <a:t> </a:t>
            </a:r>
            <a:r>
              <a:rPr lang="en-US" sz="2399" dirty="0" err="1">
                <a:solidFill>
                  <a:srgbClr val="000000"/>
                </a:solidFill>
                <a:latin typeface="Open Sauce"/>
              </a:rPr>
              <a:t>cijene</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kao</a:t>
            </a:r>
            <a:r>
              <a:rPr lang="en-US" sz="2399" dirty="0">
                <a:solidFill>
                  <a:srgbClr val="000000"/>
                </a:solidFill>
                <a:latin typeface="Open Sauce"/>
              </a:rPr>
              <a:t> </a:t>
            </a:r>
            <a:r>
              <a:rPr lang="en-US" sz="2399" dirty="0" err="1">
                <a:solidFill>
                  <a:srgbClr val="000000"/>
                </a:solidFill>
                <a:latin typeface="Open Sauce"/>
              </a:rPr>
              <a:t>jedan</a:t>
            </a:r>
            <a:r>
              <a:rPr lang="en-US" sz="2399" dirty="0">
                <a:solidFill>
                  <a:srgbClr val="000000"/>
                </a:solidFill>
                <a:latin typeface="Open Sauce"/>
              </a:rPr>
              <a:t> od </a:t>
            </a:r>
            <a:r>
              <a:rPr lang="en-US" sz="2399" dirty="0" err="1">
                <a:solidFill>
                  <a:srgbClr val="000000"/>
                </a:solidFill>
                <a:latin typeface="Open Sauce"/>
              </a:rPr>
              <a:t>podkriterija</a:t>
            </a:r>
            <a:r>
              <a:rPr lang="en-US" sz="2399" dirty="0">
                <a:solidFill>
                  <a:srgbClr val="000000"/>
                </a:solidFill>
                <a:latin typeface="Open Sauce"/>
              </a:rPr>
              <a:t> za </a:t>
            </a:r>
            <a:r>
              <a:rPr lang="en-US" sz="2399" dirty="0" err="1">
                <a:solidFill>
                  <a:srgbClr val="000000"/>
                </a:solidFill>
                <a:latin typeface="Open Sauce"/>
              </a:rPr>
              <a:t>izbor</a:t>
            </a:r>
            <a:r>
              <a:rPr lang="en-US" sz="2399" dirty="0">
                <a:solidFill>
                  <a:srgbClr val="000000"/>
                </a:solidFill>
                <a:latin typeface="Open Sauce"/>
              </a:rPr>
              <a:t> </a:t>
            </a:r>
            <a:r>
              <a:rPr lang="en-US" sz="2399" dirty="0" err="1">
                <a:solidFill>
                  <a:srgbClr val="000000"/>
                </a:solidFill>
                <a:latin typeface="Open Sauce"/>
              </a:rPr>
              <a:t>ekonomski</a:t>
            </a:r>
            <a:r>
              <a:rPr lang="en-US" sz="2399" dirty="0">
                <a:solidFill>
                  <a:srgbClr val="000000"/>
                </a:solidFill>
                <a:latin typeface="Open Sauce"/>
              </a:rPr>
              <a:t> </a:t>
            </a:r>
            <a:r>
              <a:rPr lang="en-US" sz="2399" dirty="0" err="1">
                <a:solidFill>
                  <a:srgbClr val="000000"/>
                </a:solidFill>
                <a:latin typeface="Open Sauce"/>
              </a:rPr>
              <a:t>najpovoljnije</a:t>
            </a:r>
            <a:r>
              <a:rPr lang="en-US" sz="2399" dirty="0">
                <a:solidFill>
                  <a:srgbClr val="000000"/>
                </a:solidFill>
                <a:latin typeface="Open Sauce"/>
              </a:rPr>
              <a:t> </a:t>
            </a:r>
            <a:r>
              <a:rPr lang="en-US" sz="2399" dirty="0" err="1">
                <a:solidFill>
                  <a:srgbClr val="000000"/>
                </a:solidFill>
                <a:latin typeface="Open Sauce"/>
              </a:rPr>
              <a:t>ponude</a:t>
            </a:r>
            <a:r>
              <a:rPr lang="en-US" sz="2399" dirty="0">
                <a:solidFill>
                  <a:srgbClr val="000000"/>
                </a:solidFill>
                <a:latin typeface="Open Sauce"/>
              </a:rPr>
              <a:t>.</a:t>
            </a:r>
          </a:p>
          <a:p>
            <a:pPr>
              <a:lnSpc>
                <a:spcPts val="4319"/>
              </a:lnSpc>
            </a:pPr>
            <a:endParaRPr lang="en-US" sz="2399" dirty="0">
              <a:solidFill>
                <a:srgbClr val="000000"/>
              </a:solidFill>
              <a:latin typeface="Open Sauce"/>
            </a:endParaRPr>
          </a:p>
          <a:p>
            <a:pPr>
              <a:lnSpc>
                <a:spcPts val="4319"/>
              </a:lnSpc>
            </a:pPr>
            <a:r>
              <a:rPr lang="en-US" sz="2399" dirty="0" err="1">
                <a:solidFill>
                  <a:srgbClr val="000000"/>
                </a:solidFill>
                <a:latin typeface="Open Sauce"/>
              </a:rPr>
              <a:t>Izuzetno</a:t>
            </a:r>
            <a:r>
              <a:rPr lang="en-US" sz="2399" dirty="0">
                <a:solidFill>
                  <a:srgbClr val="000000"/>
                </a:solidFill>
                <a:latin typeface="Open Sauce"/>
              </a:rPr>
              <a:t>, u </a:t>
            </a:r>
            <a:r>
              <a:rPr lang="en-US" sz="2399" dirty="0" err="1">
                <a:solidFill>
                  <a:srgbClr val="000000"/>
                </a:solidFill>
                <a:latin typeface="Open Sauce"/>
              </a:rPr>
              <a:t>slučaju</a:t>
            </a:r>
            <a:r>
              <a:rPr lang="en-US" sz="2399" dirty="0">
                <a:solidFill>
                  <a:srgbClr val="000000"/>
                </a:solidFill>
                <a:latin typeface="Open Sauce"/>
              </a:rPr>
              <a:t> </a:t>
            </a:r>
            <a:r>
              <a:rPr lang="en-US" sz="2399" dirty="0" err="1">
                <a:solidFill>
                  <a:srgbClr val="000000"/>
                </a:solidFill>
                <a:latin typeface="Open Sauce"/>
              </a:rPr>
              <a:t>okvirnog</a:t>
            </a:r>
            <a:r>
              <a:rPr lang="en-US" sz="2399" dirty="0">
                <a:solidFill>
                  <a:srgbClr val="000000"/>
                </a:solidFill>
                <a:latin typeface="Open Sauce"/>
              </a:rPr>
              <a:t> </a:t>
            </a:r>
            <a:r>
              <a:rPr lang="en-US" sz="2399" dirty="0" err="1">
                <a:solidFill>
                  <a:srgbClr val="000000"/>
                </a:solidFill>
                <a:latin typeface="Open Sauce"/>
              </a:rPr>
              <a:t>sporazuma</a:t>
            </a:r>
            <a:r>
              <a:rPr lang="en-US" sz="2399" dirty="0">
                <a:solidFill>
                  <a:srgbClr val="000000"/>
                </a:solidFill>
                <a:latin typeface="Open Sauce"/>
              </a:rPr>
              <a:t> s </a:t>
            </a:r>
            <a:r>
              <a:rPr lang="en-US" sz="2399" dirty="0" err="1">
                <a:solidFill>
                  <a:srgbClr val="000000"/>
                </a:solidFill>
                <a:latin typeface="Open Sauce"/>
              </a:rPr>
              <a:t>više</a:t>
            </a:r>
            <a:r>
              <a:rPr lang="en-US" sz="2399" dirty="0">
                <a:solidFill>
                  <a:srgbClr val="000000"/>
                </a:solidFill>
                <a:latin typeface="Open Sauce"/>
              </a:rPr>
              <a:t> </a:t>
            </a:r>
            <a:r>
              <a:rPr lang="en-US" sz="2399" dirty="0" err="1">
                <a:solidFill>
                  <a:srgbClr val="000000"/>
                </a:solidFill>
                <a:latin typeface="Open Sauce"/>
              </a:rPr>
              <a:t>privrednih</a:t>
            </a:r>
            <a:r>
              <a:rPr lang="en-US" sz="2399" dirty="0">
                <a:solidFill>
                  <a:srgbClr val="000000"/>
                </a:solidFill>
                <a:latin typeface="Open Sauce"/>
              </a:rPr>
              <a:t> </a:t>
            </a:r>
            <a:r>
              <a:rPr lang="en-US" sz="2399" dirty="0" err="1">
                <a:solidFill>
                  <a:srgbClr val="000000"/>
                </a:solidFill>
                <a:latin typeface="Open Sauce"/>
              </a:rPr>
              <a:t>subjekata</a:t>
            </a:r>
            <a:r>
              <a:rPr lang="en-US" sz="2399" dirty="0">
                <a:solidFill>
                  <a:srgbClr val="000000"/>
                </a:solidFill>
                <a:latin typeface="Open Sauce"/>
              </a:rPr>
              <a:t> u </a:t>
            </a:r>
            <a:r>
              <a:rPr lang="en-US" sz="2399" dirty="0" err="1">
                <a:solidFill>
                  <a:srgbClr val="000000"/>
                </a:solidFill>
                <a:latin typeface="Open Sauce"/>
              </a:rPr>
              <a:t>kojemu</a:t>
            </a:r>
            <a:r>
              <a:rPr lang="en-US" sz="2399" dirty="0">
                <a:solidFill>
                  <a:srgbClr val="000000"/>
                </a:solidFill>
                <a:latin typeface="Open Sauce"/>
              </a:rPr>
              <a:t> </a:t>
            </a:r>
            <a:r>
              <a:rPr lang="en-US" sz="2399" dirty="0" err="1">
                <a:solidFill>
                  <a:srgbClr val="000000"/>
                </a:solidFill>
                <a:latin typeface="Open Sauce"/>
              </a:rPr>
              <a:t>nisu</a:t>
            </a:r>
            <a:r>
              <a:rPr lang="en-US" sz="2399" dirty="0">
                <a:solidFill>
                  <a:srgbClr val="000000"/>
                </a:solidFill>
                <a:latin typeface="Open Sauce"/>
              </a:rPr>
              <a:t> </a:t>
            </a:r>
            <a:r>
              <a:rPr lang="en-US" sz="2399" dirty="0" err="1">
                <a:solidFill>
                  <a:srgbClr val="000000"/>
                </a:solidFill>
                <a:latin typeface="Open Sauce"/>
              </a:rPr>
              <a:t>određeni</a:t>
            </a:r>
            <a:r>
              <a:rPr lang="en-US" sz="2399" dirty="0">
                <a:solidFill>
                  <a:srgbClr val="000000"/>
                </a:solidFill>
                <a:latin typeface="Open Sauce"/>
              </a:rPr>
              <a:t> </a:t>
            </a:r>
            <a:r>
              <a:rPr lang="en-US" sz="2399" dirty="0" err="1">
                <a:solidFill>
                  <a:srgbClr val="000000"/>
                </a:solidFill>
                <a:latin typeface="Open Sauce"/>
              </a:rPr>
              <a:t>svi</a:t>
            </a:r>
            <a:r>
              <a:rPr lang="en-US" sz="2399" dirty="0">
                <a:solidFill>
                  <a:srgbClr val="000000"/>
                </a:solidFill>
                <a:latin typeface="Open Sauce"/>
              </a:rPr>
              <a:t> </a:t>
            </a:r>
            <a:r>
              <a:rPr lang="en-US" sz="2399" dirty="0" err="1">
                <a:solidFill>
                  <a:srgbClr val="000000"/>
                </a:solidFill>
                <a:latin typeface="Open Sauce"/>
              </a:rPr>
              <a:t>uslovi</a:t>
            </a:r>
            <a:r>
              <a:rPr lang="en-US" sz="2399" dirty="0">
                <a:solidFill>
                  <a:srgbClr val="000000"/>
                </a:solidFill>
                <a:latin typeface="Open Sauce"/>
              </a:rPr>
              <a:t> za </a:t>
            </a:r>
            <a:r>
              <a:rPr lang="en-US" sz="2399" dirty="0" err="1">
                <a:solidFill>
                  <a:srgbClr val="000000"/>
                </a:solidFill>
                <a:latin typeface="Open Sauce"/>
              </a:rPr>
              <a:t>zaključivanje</a:t>
            </a:r>
            <a:r>
              <a:rPr lang="en-US" sz="2399" dirty="0">
                <a:solidFill>
                  <a:srgbClr val="000000"/>
                </a:solidFill>
                <a:latin typeface="Open Sauce"/>
              </a:rPr>
              <a:t> </a:t>
            </a:r>
            <a:r>
              <a:rPr lang="en-US" sz="2399" dirty="0" err="1">
                <a:solidFill>
                  <a:srgbClr val="000000"/>
                </a:solidFill>
                <a:latin typeface="Open Sauce"/>
              </a:rPr>
              <a:t>ugovora</a:t>
            </a:r>
            <a:r>
              <a:rPr lang="en-US" sz="2399" dirty="0">
                <a:solidFill>
                  <a:srgbClr val="000000"/>
                </a:solidFill>
                <a:latin typeface="Open Sauce"/>
              </a:rPr>
              <a:t> o </a:t>
            </a:r>
            <a:r>
              <a:rPr lang="en-US" sz="2399" dirty="0" err="1">
                <a:solidFill>
                  <a:srgbClr val="000000"/>
                </a:solidFill>
                <a:latin typeface="Open Sauce"/>
              </a:rPr>
              <a:t>javnoj</a:t>
            </a:r>
            <a:r>
              <a:rPr lang="en-US" sz="2399" dirty="0">
                <a:solidFill>
                  <a:srgbClr val="000000"/>
                </a:solidFill>
                <a:latin typeface="Open Sauce"/>
              </a:rPr>
              <a:t> </a:t>
            </a:r>
            <a:r>
              <a:rPr lang="en-US" sz="2399" dirty="0" err="1">
                <a:solidFill>
                  <a:srgbClr val="000000"/>
                </a:solidFill>
                <a:latin typeface="Open Sauce"/>
              </a:rPr>
              <a:t>nabavci</a:t>
            </a:r>
            <a:r>
              <a:rPr lang="en-US" sz="2399" dirty="0">
                <a:solidFill>
                  <a:srgbClr val="000000"/>
                </a:solidFill>
                <a:latin typeface="Open Sauce"/>
              </a:rPr>
              <a:t>, </a:t>
            </a:r>
            <a:r>
              <a:rPr lang="en-US" sz="2399" dirty="0" err="1">
                <a:solidFill>
                  <a:srgbClr val="000000"/>
                </a:solidFill>
                <a:latin typeface="Open Sauce"/>
              </a:rPr>
              <a:t>cijena</a:t>
            </a:r>
            <a:r>
              <a:rPr lang="en-US" sz="2399" dirty="0">
                <a:solidFill>
                  <a:srgbClr val="000000"/>
                </a:solidFill>
                <a:latin typeface="Open Sauce"/>
              </a:rPr>
              <a:t> ne mora </a:t>
            </a:r>
            <a:r>
              <a:rPr lang="en-US" sz="2399" dirty="0" err="1">
                <a:solidFill>
                  <a:srgbClr val="000000"/>
                </a:solidFill>
                <a:latin typeface="Open Sauce"/>
              </a:rPr>
              <a:t>biti</a:t>
            </a:r>
            <a:r>
              <a:rPr lang="en-US" sz="2399" dirty="0">
                <a:solidFill>
                  <a:srgbClr val="000000"/>
                </a:solidFill>
                <a:latin typeface="Open Sauce"/>
              </a:rPr>
              <a:t> </a:t>
            </a:r>
            <a:r>
              <a:rPr lang="en-US" sz="2399" dirty="0" err="1">
                <a:solidFill>
                  <a:srgbClr val="000000"/>
                </a:solidFill>
                <a:latin typeface="Open Sauce"/>
              </a:rPr>
              <a:t>jedan</a:t>
            </a:r>
            <a:r>
              <a:rPr lang="en-US" sz="2399" dirty="0">
                <a:solidFill>
                  <a:srgbClr val="000000"/>
                </a:solidFill>
                <a:latin typeface="Open Sauce"/>
              </a:rPr>
              <a:t> od </a:t>
            </a:r>
            <a:r>
              <a:rPr lang="en-US" sz="2399" dirty="0" err="1">
                <a:solidFill>
                  <a:srgbClr val="000000"/>
                </a:solidFill>
                <a:latin typeface="Open Sauce"/>
              </a:rPr>
              <a:t>podkriterija</a:t>
            </a:r>
            <a:r>
              <a:rPr lang="en-US" sz="2399" dirty="0">
                <a:solidFill>
                  <a:srgbClr val="000000"/>
                </a:solidFill>
                <a:latin typeface="Open Sauce"/>
              </a:rPr>
              <a:t> </a:t>
            </a:r>
            <a:r>
              <a:rPr lang="en-US" sz="2399" dirty="0" err="1">
                <a:solidFill>
                  <a:srgbClr val="000000"/>
                </a:solidFill>
                <a:latin typeface="Open Sauce"/>
              </a:rPr>
              <a:t>ekonomski</a:t>
            </a:r>
            <a:r>
              <a:rPr lang="en-US" sz="2399" dirty="0">
                <a:solidFill>
                  <a:srgbClr val="000000"/>
                </a:solidFill>
                <a:latin typeface="Open Sauce"/>
              </a:rPr>
              <a:t> </a:t>
            </a:r>
            <a:r>
              <a:rPr lang="en-US" sz="2399" dirty="0" err="1">
                <a:solidFill>
                  <a:srgbClr val="000000"/>
                </a:solidFill>
                <a:latin typeface="Open Sauce"/>
              </a:rPr>
              <a:t>najpovoljnije</a:t>
            </a:r>
            <a:r>
              <a:rPr lang="en-US" sz="2399" dirty="0">
                <a:solidFill>
                  <a:srgbClr val="000000"/>
                </a:solidFill>
                <a:latin typeface="Open Sauce"/>
              </a:rPr>
              <a:t> </a:t>
            </a:r>
            <a:r>
              <a:rPr lang="en-US" sz="2399" dirty="0" err="1">
                <a:solidFill>
                  <a:srgbClr val="000000"/>
                </a:solidFill>
                <a:latin typeface="Open Sauce"/>
              </a:rPr>
              <a:t>ponude</a:t>
            </a:r>
            <a:r>
              <a:rPr lang="en-US" sz="2399" dirty="0">
                <a:solidFill>
                  <a:srgbClr val="000000"/>
                </a:solidFill>
                <a:latin typeface="Open Sauce"/>
              </a:rPr>
              <a:t> za </a:t>
            </a:r>
            <a:r>
              <a:rPr lang="en-US" sz="2399" dirty="0" err="1">
                <a:solidFill>
                  <a:srgbClr val="000000"/>
                </a:solidFill>
                <a:latin typeface="Open Sauce"/>
              </a:rPr>
              <a:t>izbor</a:t>
            </a:r>
            <a:r>
              <a:rPr lang="en-US" sz="2399" dirty="0">
                <a:solidFill>
                  <a:srgbClr val="000000"/>
                </a:solidFill>
                <a:latin typeface="Open Sauce"/>
              </a:rPr>
              <a:t> </a:t>
            </a:r>
            <a:r>
              <a:rPr lang="en-US" sz="2399" dirty="0" err="1">
                <a:solidFill>
                  <a:srgbClr val="000000"/>
                </a:solidFill>
                <a:latin typeface="Open Sauce"/>
              </a:rPr>
              <a:t>privrednih</a:t>
            </a:r>
            <a:r>
              <a:rPr lang="en-US" sz="2399" dirty="0">
                <a:solidFill>
                  <a:srgbClr val="000000"/>
                </a:solidFill>
                <a:latin typeface="Open Sauce"/>
              </a:rPr>
              <a:t> </a:t>
            </a:r>
            <a:r>
              <a:rPr lang="en-US" sz="2399" dirty="0" err="1">
                <a:solidFill>
                  <a:srgbClr val="000000"/>
                </a:solidFill>
                <a:latin typeface="Open Sauce"/>
              </a:rPr>
              <a:t>subjekata</a:t>
            </a:r>
            <a:r>
              <a:rPr lang="en-US" sz="2399" dirty="0">
                <a:solidFill>
                  <a:srgbClr val="000000"/>
                </a:solidFill>
                <a:latin typeface="Open Sauce"/>
              </a:rPr>
              <a:t> koji </a:t>
            </a:r>
            <a:r>
              <a:rPr lang="en-US" sz="2399" dirty="0" err="1">
                <a:solidFill>
                  <a:srgbClr val="000000"/>
                </a:solidFill>
                <a:latin typeface="Open Sauce"/>
              </a:rPr>
              <a:t>će</a:t>
            </a:r>
            <a:r>
              <a:rPr lang="en-US" sz="2399" dirty="0">
                <a:solidFill>
                  <a:srgbClr val="000000"/>
                </a:solidFill>
                <a:latin typeface="Open Sauce"/>
              </a:rPr>
              <a:t> </a:t>
            </a:r>
            <a:r>
              <a:rPr lang="en-US" sz="2399" dirty="0" err="1">
                <a:solidFill>
                  <a:srgbClr val="000000"/>
                </a:solidFill>
                <a:latin typeface="Open Sauce"/>
              </a:rPr>
              <a:t>biti</a:t>
            </a:r>
            <a:r>
              <a:rPr lang="en-US" sz="2399" dirty="0">
                <a:solidFill>
                  <a:srgbClr val="000000"/>
                </a:solidFill>
                <a:latin typeface="Open Sauce"/>
              </a:rPr>
              <a:t> </a:t>
            </a:r>
            <a:r>
              <a:rPr lang="en-US" sz="2399" dirty="0" err="1">
                <a:solidFill>
                  <a:srgbClr val="000000"/>
                </a:solidFill>
                <a:latin typeface="Open Sauce"/>
              </a:rPr>
              <a:t>strane</a:t>
            </a:r>
            <a:r>
              <a:rPr lang="en-US" sz="2399" dirty="0">
                <a:solidFill>
                  <a:srgbClr val="000000"/>
                </a:solidFill>
                <a:latin typeface="Open Sauce"/>
              </a:rPr>
              <a:t> </a:t>
            </a:r>
            <a:r>
              <a:rPr lang="en-US" sz="2399" dirty="0" err="1">
                <a:solidFill>
                  <a:srgbClr val="000000"/>
                </a:solidFill>
                <a:latin typeface="Open Sauce"/>
              </a:rPr>
              <a:t>okvirnog</a:t>
            </a:r>
            <a:r>
              <a:rPr lang="en-US" sz="2399" dirty="0">
                <a:solidFill>
                  <a:srgbClr val="000000"/>
                </a:solidFill>
                <a:latin typeface="Open Sauce"/>
              </a:rPr>
              <a:t> </a:t>
            </a:r>
            <a:r>
              <a:rPr lang="en-US" sz="2399" dirty="0" err="1">
                <a:solidFill>
                  <a:srgbClr val="000000"/>
                </a:solidFill>
                <a:latin typeface="Open Sauce"/>
              </a:rPr>
              <a:t>sporazuma</a:t>
            </a:r>
            <a:r>
              <a:rPr lang="en-US" sz="2399" dirty="0">
                <a:solidFill>
                  <a:srgbClr val="000000"/>
                </a:solidFill>
                <a:latin typeface="Open Sauce"/>
              </a:rPr>
              <a:t>.</a:t>
            </a:r>
          </a:p>
          <a:p>
            <a:pPr algn="l">
              <a:lnSpc>
                <a:spcPts val="4319"/>
              </a:lnSpc>
            </a:pPr>
            <a:endParaRPr lang="en-US" sz="2399" dirty="0">
              <a:solidFill>
                <a:srgbClr val="000000"/>
              </a:solidFill>
              <a:latin typeface="Open Sauce"/>
            </a:endParaRP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57671" y="756797"/>
            <a:ext cx="9646087" cy="887095"/>
          </a:xfrm>
          <a:prstGeom prst="rect">
            <a:avLst/>
          </a:prstGeom>
        </p:spPr>
        <p:txBody>
          <a:bodyPr lIns="0" tIns="0" rIns="0" bIns="0" rtlCol="0" anchor="t">
            <a:spAutoFit/>
          </a:bodyPr>
          <a:lstStyle/>
          <a:p>
            <a:pPr algn="ctr">
              <a:lnSpc>
                <a:spcPts val="7279"/>
              </a:lnSpc>
            </a:pPr>
            <a:r>
              <a:rPr lang="en-US" sz="5199" dirty="0">
                <a:solidFill>
                  <a:srgbClr val="1C5739"/>
                </a:solidFill>
                <a:latin typeface="Open Sans Bold"/>
              </a:rPr>
              <a:t>TE</a:t>
            </a:r>
            <a:r>
              <a:rPr lang="bs-Latn-BA" sz="5199" dirty="0">
                <a:solidFill>
                  <a:srgbClr val="1C5739"/>
                </a:solidFill>
                <a:latin typeface="Open Sans Bold"/>
              </a:rPr>
              <a:t>HNIČKE SPECIFIKACIJE</a:t>
            </a:r>
            <a:endParaRPr lang="en-US" sz="5199" dirty="0">
              <a:solidFill>
                <a:srgbClr val="1C5739"/>
              </a:solidFill>
              <a:latin typeface="Open Sans Bold"/>
            </a:endParaRP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
        <p:nvSpPr>
          <p:cNvPr id="6" name="TextBox 5">
            <a:extLst>
              <a:ext uri="{FF2B5EF4-FFF2-40B4-BE49-F238E27FC236}">
                <a16:creationId xmlns:a16="http://schemas.microsoft.com/office/drawing/2014/main" id="{E5F9C862-09DF-5CFD-A975-E4F3D78D1FC9}"/>
              </a:ext>
            </a:extLst>
          </p:cNvPr>
          <p:cNvSpPr txBox="1"/>
          <p:nvPr/>
        </p:nvSpPr>
        <p:spPr>
          <a:xfrm>
            <a:off x="2133600" y="1943100"/>
            <a:ext cx="15087600" cy="7078861"/>
          </a:xfrm>
          <a:prstGeom prst="rect">
            <a:avLst/>
          </a:prstGeom>
          <a:noFill/>
        </p:spPr>
        <p:txBody>
          <a:bodyPr wrap="square">
            <a:spAutoFit/>
          </a:bodyPr>
          <a:lstStyle/>
          <a:p>
            <a:pPr>
              <a:lnSpc>
                <a:spcPts val="4319"/>
              </a:lnSpc>
            </a:pPr>
            <a:r>
              <a:rPr lang="bs-Latn-BA" sz="2400" dirty="0">
                <a:latin typeface="Open Sauce" panose="020B0604020202020204" charset="0"/>
              </a:rPr>
              <a:t>Član 54. Zakona</a:t>
            </a:r>
          </a:p>
          <a:p>
            <a:pPr>
              <a:lnSpc>
                <a:spcPts val="4319"/>
              </a:lnSpc>
            </a:pPr>
            <a:endParaRPr lang="bs-Latn-BA" sz="2400" dirty="0">
              <a:latin typeface="Open Sauce" panose="020B0604020202020204" charset="0"/>
            </a:endParaRPr>
          </a:p>
          <a:p>
            <a:pPr>
              <a:lnSpc>
                <a:spcPts val="4319"/>
              </a:lnSpc>
            </a:pPr>
            <a:r>
              <a:rPr lang="bs-Latn-BA" sz="2400" dirty="0">
                <a:latin typeface="Open Sauce" panose="020B0604020202020204" charset="0"/>
              </a:rPr>
              <a:t>Tehničke specifikacije moraju svim kandidatima/ponuđačima </a:t>
            </a:r>
            <a:r>
              <a:rPr lang="bs-Latn-BA" sz="2400" dirty="0" err="1">
                <a:latin typeface="Open Sauce" panose="020B0604020202020204" charset="0"/>
              </a:rPr>
              <a:t>omogućiti</a:t>
            </a:r>
            <a:r>
              <a:rPr lang="bs-Latn-BA" sz="2400" dirty="0">
                <a:latin typeface="Open Sauce" panose="020B0604020202020204" charset="0"/>
              </a:rPr>
              <a:t> jednak i </a:t>
            </a:r>
            <a:r>
              <a:rPr lang="bs-Latn-BA" sz="2400" dirty="0" err="1">
                <a:latin typeface="Open Sauce" panose="020B0604020202020204" charset="0"/>
              </a:rPr>
              <a:t>nediskriminirajući</a:t>
            </a:r>
            <a:r>
              <a:rPr lang="bs-Latn-BA" sz="2400" dirty="0">
                <a:latin typeface="Open Sauce" panose="020B0604020202020204" charset="0"/>
              </a:rPr>
              <a:t> pristup nadmetanju</a:t>
            </a:r>
          </a:p>
          <a:p>
            <a:pPr>
              <a:lnSpc>
                <a:spcPts val="4319"/>
              </a:lnSpc>
            </a:pPr>
            <a:endParaRPr lang="bs-Latn-BA" sz="2400" dirty="0">
              <a:latin typeface="Open Sauce" panose="020B0604020202020204" charset="0"/>
            </a:endParaRPr>
          </a:p>
          <a:p>
            <a:pPr algn="just">
              <a:lnSpc>
                <a:spcPts val="4319"/>
              </a:lnSpc>
            </a:pPr>
            <a:r>
              <a:rPr lang="bs-Latn-BA" sz="2400" dirty="0">
                <a:latin typeface="Open Sauce" panose="020B0604020202020204" charset="0"/>
              </a:rPr>
              <a:t>Tehničke specifikacije, uz poštivanje obaveznih bosanskohercegovačkih tehničkih pravila uvažavanje sljedećeg redoslijeda, na </a:t>
            </a:r>
            <a:r>
              <a:rPr lang="bs-Latn-BA" sz="2400" u="sng" dirty="0">
                <a:latin typeface="Open Sauce" panose="020B0604020202020204" charset="0"/>
              </a:rPr>
              <a:t>bosanskohercegovačke standarde </a:t>
            </a:r>
            <a:r>
              <a:rPr lang="bs-Latn-BA" sz="2400" dirty="0">
                <a:latin typeface="Open Sauce" panose="020B0604020202020204" charset="0"/>
              </a:rPr>
              <a:t>kojima se preuzimaju evropski standardi, </a:t>
            </a:r>
            <a:r>
              <a:rPr lang="bs-Latn-BA" sz="2400" u="sng" dirty="0">
                <a:latin typeface="Open Sauce" panose="020B0604020202020204" charset="0"/>
              </a:rPr>
              <a:t>evropska tehnička odobrenja</a:t>
            </a:r>
            <a:r>
              <a:rPr lang="bs-Latn-BA" sz="2400" dirty="0">
                <a:latin typeface="Open Sauce" panose="020B0604020202020204" charset="0"/>
              </a:rPr>
              <a:t>, </a:t>
            </a:r>
            <a:r>
              <a:rPr lang="bs-Latn-BA" sz="2400" u="sng" dirty="0">
                <a:latin typeface="Open Sauce" panose="020B0604020202020204" charset="0"/>
              </a:rPr>
              <a:t>zajedničke tehničke specifikacije</a:t>
            </a:r>
            <a:r>
              <a:rPr lang="bs-Latn-BA" sz="2400" dirty="0">
                <a:latin typeface="Open Sauce" panose="020B0604020202020204" charset="0"/>
              </a:rPr>
              <a:t>, </a:t>
            </a:r>
            <a:r>
              <a:rPr lang="bs-Latn-BA" sz="2400" u="sng" dirty="0">
                <a:latin typeface="Open Sauce" panose="020B0604020202020204" charset="0"/>
              </a:rPr>
              <a:t>međunarodni standardi</a:t>
            </a:r>
            <a:r>
              <a:rPr lang="bs-Latn-BA" sz="2400" dirty="0">
                <a:latin typeface="Open Sauce" panose="020B0604020202020204" charset="0"/>
              </a:rPr>
              <a:t>, druge tehničke referentne sisteme koje su utemeljila evropska tijela za standardizaciju ili, ako oni ne postoje, na bosanskohercegovačke standarde, bosanskohercegovačka tehnička odobrenja ili bosanskohercegovačke tehničke specifikacije koje se odnose na projektovanje, izračun i </a:t>
            </a:r>
            <a:r>
              <a:rPr lang="bs-Latn-BA" sz="2400" dirty="0" err="1">
                <a:latin typeface="Open Sauce" panose="020B0604020202020204" charset="0"/>
              </a:rPr>
              <a:t>izvođenje</a:t>
            </a:r>
            <a:r>
              <a:rPr lang="bs-Latn-BA" sz="2400" dirty="0">
                <a:latin typeface="Open Sauce" panose="020B0604020202020204" charset="0"/>
              </a:rPr>
              <a:t> radova te upotrebu proizvoda, </a:t>
            </a:r>
            <a:r>
              <a:rPr lang="bs-Latn-BA" sz="2400" u="sng" dirty="0">
                <a:latin typeface="Open Sauce" panose="020B0604020202020204" charset="0"/>
              </a:rPr>
              <a:t>pri čemu se svaka uputa mora označiti riječima “ili ekvivalent”</a:t>
            </a:r>
          </a:p>
          <a:p>
            <a:endParaRPr lang="bs-Latn-BA" sz="2400" dirty="0">
              <a:latin typeface="Open Sauce" panose="020B0604020202020204" charset="0"/>
            </a:endParaRPr>
          </a:p>
        </p:txBody>
      </p:sp>
    </p:spTree>
    <p:extLst>
      <p:ext uri="{BB962C8B-B14F-4D97-AF65-F5344CB8AC3E}">
        <p14:creationId xmlns:p14="http://schemas.microsoft.com/office/powerpoint/2010/main" val="67994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2822510" y="3372802"/>
            <a:ext cx="13855959" cy="3512820"/>
          </a:xfrm>
          <a:prstGeom prst="rect">
            <a:avLst/>
          </a:prstGeom>
        </p:spPr>
        <p:txBody>
          <a:bodyPr lIns="0" tIns="0" rIns="0" bIns="0" rtlCol="0" anchor="t">
            <a:spAutoFit/>
          </a:bodyPr>
          <a:lstStyle/>
          <a:p>
            <a:pPr>
              <a:lnSpc>
                <a:spcPts val="3119"/>
              </a:lnSpc>
            </a:pPr>
            <a:r>
              <a:rPr lang="en-US" sz="2399">
                <a:solidFill>
                  <a:srgbClr val="000000"/>
                </a:solidFill>
                <a:latin typeface="Open Sauce"/>
              </a:rPr>
              <a:t>Tenderska dokumentacija izrađuje se u dva dijela ako se provodi</a:t>
            </a:r>
          </a:p>
          <a:p>
            <a:pPr>
              <a:lnSpc>
                <a:spcPts val="3119"/>
              </a:lnSpc>
            </a:pPr>
            <a:endParaRPr lang="en-US" sz="2399">
              <a:solidFill>
                <a:srgbClr val="000000"/>
              </a:solidFill>
              <a:latin typeface="Open Sauce"/>
            </a:endParaRPr>
          </a:p>
          <a:p>
            <a:pPr>
              <a:lnSpc>
                <a:spcPts val="3119"/>
              </a:lnSpc>
            </a:pPr>
            <a:r>
              <a:rPr lang="en-US" sz="2399">
                <a:solidFill>
                  <a:srgbClr val="000000"/>
                </a:solidFill>
                <a:latin typeface="Open Sauce"/>
              </a:rPr>
              <a:t>Ograničeni postupak javne nabavke/Pregovarački postupak bez objave obavještenja/Pregovarački postupak s objavom obavještenja/Takmičarski dijalog </a:t>
            </a:r>
          </a:p>
          <a:p>
            <a:pPr>
              <a:lnSpc>
                <a:spcPts val="3119"/>
              </a:lnSpc>
            </a:pPr>
            <a:endParaRPr lang="en-US" sz="2399">
              <a:solidFill>
                <a:srgbClr val="000000"/>
              </a:solidFill>
              <a:latin typeface="Open Sauce"/>
            </a:endParaRPr>
          </a:p>
          <a:p>
            <a:pPr>
              <a:lnSpc>
                <a:spcPts val="3119"/>
              </a:lnSpc>
            </a:pPr>
            <a:r>
              <a:rPr lang="en-US" sz="2399">
                <a:solidFill>
                  <a:srgbClr val="000000"/>
                </a:solidFill>
                <a:latin typeface="Open Sauce"/>
              </a:rPr>
              <a:t>Prvi dio tenderske dokumentacije je osnova za izradi zahtjeva za učešće Drugi dio tenderske dokumentacije je osnova za izradu ponuda (inicijalne i konačne)</a:t>
            </a:r>
          </a:p>
          <a:p>
            <a:pPr>
              <a:lnSpc>
                <a:spcPts val="3119"/>
              </a:lnSpc>
            </a:pPr>
            <a:endParaRPr lang="en-US" sz="2399">
              <a:solidFill>
                <a:srgbClr val="000000"/>
              </a:solidFill>
              <a:latin typeface="Open Sauce"/>
            </a:endParaRPr>
          </a:p>
          <a:p>
            <a:pPr algn="ctr">
              <a:lnSpc>
                <a:spcPts val="3119"/>
              </a:lnSpc>
              <a:spcBef>
                <a:spcPct val="0"/>
              </a:spcBef>
            </a:pPr>
            <a:endParaRPr lang="en-US" sz="2399">
              <a:solidFill>
                <a:srgbClr val="000000"/>
              </a:solidFill>
              <a:latin typeface="Open Sauce"/>
            </a:endParaRPr>
          </a:p>
        </p:txBody>
      </p:sp>
      <p:sp>
        <p:nvSpPr>
          <p:cNvPr id="3" name="TextBox 3"/>
          <p:cNvSpPr txBox="1"/>
          <p:nvPr/>
        </p:nvSpPr>
        <p:spPr>
          <a:xfrm>
            <a:off x="4071887" y="756797"/>
            <a:ext cx="9817655"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TENDERSKA DOKUMENTACIJA </a:t>
            </a: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57671" y="756797"/>
            <a:ext cx="9646087" cy="887095"/>
          </a:xfrm>
          <a:prstGeom prst="rect">
            <a:avLst/>
          </a:prstGeom>
        </p:spPr>
        <p:txBody>
          <a:bodyPr lIns="0" tIns="0" rIns="0" bIns="0" rtlCol="0" anchor="t">
            <a:spAutoFit/>
          </a:bodyPr>
          <a:lstStyle/>
          <a:p>
            <a:pPr algn="ctr">
              <a:lnSpc>
                <a:spcPts val="7279"/>
              </a:lnSpc>
            </a:pPr>
            <a:r>
              <a:rPr lang="en-US" sz="5199" dirty="0">
                <a:solidFill>
                  <a:srgbClr val="1C5739"/>
                </a:solidFill>
                <a:latin typeface="Open Sans Bold"/>
              </a:rPr>
              <a:t>TE</a:t>
            </a:r>
            <a:r>
              <a:rPr lang="bs-Latn-BA" sz="5199" dirty="0">
                <a:solidFill>
                  <a:srgbClr val="1C5739"/>
                </a:solidFill>
                <a:latin typeface="Open Sans Bold"/>
              </a:rPr>
              <a:t>HNIČKE SPECIFIKACIJE</a:t>
            </a:r>
            <a:endParaRPr lang="en-US" sz="5199" dirty="0">
              <a:solidFill>
                <a:srgbClr val="1C5739"/>
              </a:solidFill>
              <a:latin typeface="Open Sans Bold"/>
            </a:endParaRP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
        <p:nvSpPr>
          <p:cNvPr id="6" name="TextBox 5">
            <a:extLst>
              <a:ext uri="{FF2B5EF4-FFF2-40B4-BE49-F238E27FC236}">
                <a16:creationId xmlns:a16="http://schemas.microsoft.com/office/drawing/2014/main" id="{E5F9C862-09DF-5CFD-A975-E4F3D78D1FC9}"/>
              </a:ext>
            </a:extLst>
          </p:cNvPr>
          <p:cNvSpPr txBox="1"/>
          <p:nvPr/>
        </p:nvSpPr>
        <p:spPr>
          <a:xfrm>
            <a:off x="2133600" y="1943100"/>
            <a:ext cx="15087600" cy="5975995"/>
          </a:xfrm>
          <a:prstGeom prst="rect">
            <a:avLst/>
          </a:prstGeom>
          <a:noFill/>
        </p:spPr>
        <p:txBody>
          <a:bodyPr wrap="square">
            <a:spAutoFit/>
          </a:bodyPr>
          <a:lstStyle/>
          <a:p>
            <a:pPr algn="just">
              <a:lnSpc>
                <a:spcPts val="4319"/>
              </a:lnSpc>
            </a:pPr>
            <a:r>
              <a:rPr lang="bs-Latn-BA" sz="2400" dirty="0">
                <a:latin typeface="Open Sauce" panose="020B0604020202020204" charset="0"/>
              </a:rPr>
              <a:t>Osim ako nije opravdano predmetom nabavke, u tehničkoj specifikaciji ne smije se uputiti na određenog proizvođača, na porijeklo ili na poseban postupak, na marke, patente, tipove ili određeno porijeklo, ako bi se time pogodovalo ili bi se </a:t>
            </a:r>
            <a:r>
              <a:rPr lang="bs-Latn-BA" sz="2400" dirty="0" err="1">
                <a:latin typeface="Open Sauce" panose="020B0604020202020204" charset="0"/>
              </a:rPr>
              <a:t>isključili</a:t>
            </a:r>
            <a:r>
              <a:rPr lang="bs-Latn-BA" sz="2400" dirty="0">
                <a:latin typeface="Open Sauce" panose="020B0604020202020204" charset="0"/>
              </a:rPr>
              <a:t> određeni privredni subjekti ili određeni proizvodi. </a:t>
            </a:r>
          </a:p>
          <a:p>
            <a:pPr algn="just">
              <a:lnSpc>
                <a:spcPts val="4319"/>
              </a:lnSpc>
            </a:pPr>
            <a:endParaRPr lang="bs-Latn-BA" sz="2400" dirty="0">
              <a:latin typeface="Open Sauce" panose="020B0604020202020204" charset="0"/>
            </a:endParaRPr>
          </a:p>
          <a:p>
            <a:pPr algn="just">
              <a:lnSpc>
                <a:spcPts val="4319"/>
              </a:lnSpc>
            </a:pPr>
            <a:r>
              <a:rPr lang="bs-Latn-BA" sz="2400" dirty="0">
                <a:latin typeface="Open Sauce" panose="020B0604020202020204" charset="0"/>
              </a:rPr>
              <a:t>Takve napomene dopuštene su samo ako se predmet nabavke ne može dovoljno precizno i razumljivo opisati, ali se bez izuzetka moraju označiti s dodatkom “ili ekvivalent”. </a:t>
            </a:r>
          </a:p>
          <a:p>
            <a:pPr algn="just">
              <a:lnSpc>
                <a:spcPts val="4319"/>
              </a:lnSpc>
            </a:pPr>
            <a:endParaRPr lang="bs-Latn-BA" sz="2400" dirty="0">
              <a:latin typeface="Open Sauce" panose="020B0604020202020204" charset="0"/>
            </a:endParaRPr>
          </a:p>
          <a:p>
            <a:pPr algn="just">
              <a:lnSpc>
                <a:spcPts val="4319"/>
              </a:lnSpc>
            </a:pPr>
            <a:r>
              <a:rPr lang="bs-Latn-BA" sz="2400" dirty="0">
                <a:latin typeface="Open Sauce" panose="020B0604020202020204" charset="0"/>
              </a:rPr>
              <a:t>Nepoznavanje predmeta nabavke ne </a:t>
            </a:r>
            <a:r>
              <a:rPr lang="bs-Latn-BA" sz="2400" dirty="0" err="1">
                <a:latin typeface="Open Sauce" panose="020B0604020202020204" charset="0"/>
              </a:rPr>
              <a:t>oslobađa</a:t>
            </a:r>
            <a:r>
              <a:rPr lang="bs-Latn-BA" sz="2400" dirty="0">
                <a:latin typeface="Open Sauce" panose="020B0604020202020204" charset="0"/>
              </a:rPr>
              <a:t> ugovorni organ obaveze za definiranje predmeta nabavke na stvarno konkurentskoj osnovi</a:t>
            </a:r>
          </a:p>
          <a:p>
            <a:endParaRPr lang="bs-Latn-BA" sz="2400" dirty="0">
              <a:latin typeface="Open Sauce" panose="020B0604020202020204" charset="0"/>
            </a:endParaRPr>
          </a:p>
        </p:txBody>
      </p:sp>
    </p:spTree>
    <p:extLst>
      <p:ext uri="{BB962C8B-B14F-4D97-AF65-F5344CB8AC3E}">
        <p14:creationId xmlns:p14="http://schemas.microsoft.com/office/powerpoint/2010/main" val="3455323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57671" y="756797"/>
            <a:ext cx="9646087" cy="887095"/>
          </a:xfrm>
          <a:prstGeom prst="rect">
            <a:avLst/>
          </a:prstGeom>
        </p:spPr>
        <p:txBody>
          <a:bodyPr lIns="0" tIns="0" rIns="0" bIns="0" rtlCol="0" anchor="t">
            <a:spAutoFit/>
          </a:bodyPr>
          <a:lstStyle/>
          <a:p>
            <a:pPr algn="ctr">
              <a:lnSpc>
                <a:spcPts val="7279"/>
              </a:lnSpc>
            </a:pPr>
            <a:r>
              <a:rPr lang="en-US" sz="5199" dirty="0">
                <a:solidFill>
                  <a:srgbClr val="1C5739"/>
                </a:solidFill>
                <a:latin typeface="Open Sans Bold"/>
              </a:rPr>
              <a:t>TE</a:t>
            </a:r>
            <a:r>
              <a:rPr lang="bs-Latn-BA" sz="5199" dirty="0">
                <a:solidFill>
                  <a:srgbClr val="1C5739"/>
                </a:solidFill>
                <a:latin typeface="Open Sans Bold"/>
              </a:rPr>
              <a:t>HNIČKE SPECIFIKACIJE</a:t>
            </a:r>
            <a:endParaRPr lang="en-US" sz="5199" dirty="0">
              <a:solidFill>
                <a:srgbClr val="1C5739"/>
              </a:solidFill>
              <a:latin typeface="Open Sans Bold"/>
            </a:endParaRP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
        <p:nvSpPr>
          <p:cNvPr id="6" name="TextBox 5">
            <a:extLst>
              <a:ext uri="{FF2B5EF4-FFF2-40B4-BE49-F238E27FC236}">
                <a16:creationId xmlns:a16="http://schemas.microsoft.com/office/drawing/2014/main" id="{E5F9C862-09DF-5CFD-A975-E4F3D78D1FC9}"/>
              </a:ext>
            </a:extLst>
          </p:cNvPr>
          <p:cNvSpPr txBox="1"/>
          <p:nvPr/>
        </p:nvSpPr>
        <p:spPr>
          <a:xfrm>
            <a:off x="2133600" y="1943100"/>
            <a:ext cx="15087600" cy="6091026"/>
          </a:xfrm>
          <a:prstGeom prst="rect">
            <a:avLst/>
          </a:prstGeom>
          <a:noFill/>
        </p:spPr>
        <p:txBody>
          <a:bodyPr wrap="square">
            <a:spAutoFit/>
          </a:bodyPr>
          <a:lstStyle/>
          <a:p>
            <a:pPr algn="just">
              <a:lnSpc>
                <a:spcPts val="4319"/>
              </a:lnSpc>
            </a:pPr>
            <a:endParaRPr lang="bs-Latn-BA" sz="2400" dirty="0">
              <a:latin typeface="Open Sauce" panose="020B0604020202020204" charset="0"/>
            </a:endParaRPr>
          </a:p>
          <a:p>
            <a:pPr algn="just">
              <a:lnSpc>
                <a:spcPts val="4319"/>
              </a:lnSpc>
            </a:pPr>
            <a:r>
              <a:rPr lang="bs-Latn-BA" sz="2400" dirty="0">
                <a:latin typeface="Open Sauce" panose="020B0604020202020204" charset="0"/>
              </a:rPr>
              <a:t>Ako se izuzetno objavi poziv za određeni proizvod s dodatkom “ili ekvivalent”, ponuđač mora na za to predviđenim praznim mjestima, prema odgovarajućim stavkama, navesti podatke o proizvodu i tipu odgovarajućeg proizvoda koji nudi te, ako se to traži, i ostale podatke koji se odnose na taj proizvod. </a:t>
            </a:r>
          </a:p>
          <a:p>
            <a:pPr algn="just">
              <a:lnSpc>
                <a:spcPts val="4319"/>
              </a:lnSpc>
            </a:pPr>
            <a:endParaRPr lang="bs-Latn-BA" sz="2400" dirty="0">
              <a:latin typeface="Open Sauce" panose="020B0604020202020204" charset="0"/>
            </a:endParaRPr>
          </a:p>
          <a:p>
            <a:pPr algn="just">
              <a:lnSpc>
                <a:spcPts val="4319"/>
              </a:lnSpc>
            </a:pPr>
            <a:r>
              <a:rPr lang="bs-Latn-BA" sz="2400" dirty="0">
                <a:latin typeface="Open Sauce" panose="020B0604020202020204" charset="0"/>
              </a:rPr>
              <a:t>Kriteriji mjerodavni za ocjenjivanje ekvivalentnosti </a:t>
            </a:r>
            <a:r>
              <a:rPr lang="bs-Latn-BA" sz="2400" u="sng" dirty="0">
                <a:latin typeface="Open Sauce" panose="020B0604020202020204" charset="0"/>
              </a:rPr>
              <a:t>navode se u opisu predmeta nabavke</a:t>
            </a:r>
            <a:r>
              <a:rPr lang="bs-Latn-BA" sz="2400" dirty="0">
                <a:latin typeface="Open Sauce" panose="020B0604020202020204" charset="0"/>
              </a:rPr>
              <a:t>.</a:t>
            </a:r>
          </a:p>
          <a:p>
            <a:pPr algn="just">
              <a:lnSpc>
                <a:spcPts val="4319"/>
              </a:lnSpc>
            </a:pPr>
            <a:endParaRPr lang="bs-Latn-BA" sz="2400" dirty="0">
              <a:latin typeface="Open Sauce" panose="020B0604020202020204" charset="0"/>
            </a:endParaRPr>
          </a:p>
          <a:p>
            <a:pPr algn="just">
              <a:lnSpc>
                <a:spcPts val="4319"/>
              </a:lnSpc>
            </a:pPr>
            <a:endParaRPr lang="bs-Latn-BA" sz="2400" dirty="0">
              <a:latin typeface="Open Sauce" panose="020B0604020202020204" charset="0"/>
            </a:endParaRPr>
          </a:p>
          <a:p>
            <a:pPr algn="just">
              <a:lnSpc>
                <a:spcPts val="4319"/>
              </a:lnSpc>
            </a:pPr>
            <a:r>
              <a:rPr lang="bs-Latn-BA" sz="2400" dirty="0">
                <a:latin typeface="Open Sauce" panose="020B0604020202020204" charset="0"/>
              </a:rPr>
              <a:t>Ugovorni organ može utvrditi posebne uslove u vezi sa </a:t>
            </a:r>
            <a:r>
              <a:rPr lang="bs-Latn-BA" sz="2400" dirty="0" err="1">
                <a:latin typeface="Open Sauce" panose="020B0604020202020204" charset="0"/>
              </a:rPr>
              <a:t>izvršenjem</a:t>
            </a:r>
            <a:r>
              <a:rPr lang="bs-Latn-BA" sz="2400" dirty="0">
                <a:latin typeface="Open Sauce" panose="020B0604020202020204" charset="0"/>
              </a:rPr>
              <a:t> ugovora, pod uslovom da su oni u skladu s relevantnim propisima u Bosni i Hercegovini i da su navedeni u objavi ili u tehničkim specifikacijama</a:t>
            </a:r>
          </a:p>
        </p:txBody>
      </p:sp>
    </p:spTree>
    <p:extLst>
      <p:ext uri="{BB962C8B-B14F-4D97-AF65-F5344CB8AC3E}">
        <p14:creationId xmlns:p14="http://schemas.microsoft.com/office/powerpoint/2010/main" val="4143764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s-Latn-BA"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s-Latn-BA"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2286001" y="3457355"/>
            <a:ext cx="14194194" cy="3792898"/>
          </a:xfrm>
          <a:prstGeom prst="rect">
            <a:avLst/>
          </a:prstGeom>
        </p:spPr>
        <p:txBody>
          <a:bodyPr wrap="square" lIns="0" tIns="0" rIns="0" bIns="0" rtlCol="0" anchor="t">
            <a:spAutoFit/>
          </a:bodyPr>
          <a:lstStyle/>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a:p>
            <a:pPr marL="0" marR="0" lvl="0" indent="0" algn="just" defTabSz="914400" rtl="0" eaLnBrk="1" fontAlgn="auto" latinLnBrk="0" hangingPunct="1">
              <a:lnSpc>
                <a:spcPts val="4319"/>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Open Sauce"/>
                <a:ea typeface="+mn-ea"/>
                <a:cs typeface="+mn-cs"/>
              </a:rPr>
              <a:t>„.....Da je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akreditovana</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laboratorija</a:t>
            </a:r>
            <a:r>
              <a:rPr kumimoji="0" lang="en-US" sz="2399" b="0" i="0" u="none" strike="noStrike" kern="1200" cap="none" spc="0" normalizeH="0" baseline="0" noProof="0" dirty="0">
                <a:ln>
                  <a:noFill/>
                </a:ln>
                <a:solidFill>
                  <a:srgbClr val="000000"/>
                </a:solidFill>
                <a:effectLst/>
                <a:uLnTx/>
                <a:uFillTx/>
                <a:latin typeface="Open Sauce"/>
                <a:ea typeface="+mn-ea"/>
                <a:cs typeface="+mn-cs"/>
              </a:rPr>
              <a:t>, za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područje</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i</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obim</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akreditacije</a:t>
            </a:r>
            <a:r>
              <a:rPr kumimoji="0" lang="en-US" sz="2399" b="0" i="0" u="none" strike="noStrike" kern="1200" cap="none" spc="0" normalizeH="0" baseline="0" noProof="0" dirty="0">
                <a:ln>
                  <a:noFill/>
                </a:ln>
                <a:solidFill>
                  <a:srgbClr val="000000"/>
                </a:solidFill>
                <a:effectLst/>
                <a:uLnTx/>
                <a:uFillTx/>
                <a:latin typeface="Open Sauce"/>
                <a:ea typeface="+mn-ea"/>
                <a:cs typeface="+mn-cs"/>
              </a:rPr>
              <a:t> koji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odgovara</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predmetu</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nabavke</a:t>
            </a:r>
            <a:r>
              <a:rPr kumimoji="0" lang="en-US" sz="2399" b="0" i="0" u="none" strike="noStrike" kern="1200" cap="none" spc="0" normalizeH="0" baseline="0" noProof="0" dirty="0">
                <a:ln>
                  <a:noFill/>
                </a:ln>
                <a:solidFill>
                  <a:srgbClr val="000000"/>
                </a:solidFill>
                <a:effectLst/>
                <a:uLnTx/>
                <a:uFillTx/>
                <a:latin typeface="Open Sauce"/>
                <a:ea typeface="+mn-ea"/>
                <a:cs typeface="+mn-cs"/>
              </a:rPr>
              <a:t>, od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nadležnog</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akreditacijskog</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tijela</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Bosne</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i</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Hercegovine</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ili</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nadležnog</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evropskog</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akreditacijskog</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tijela</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ili</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međunarodno</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ovlaštenog</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akreditacijskog</a:t>
            </a:r>
            <a:r>
              <a:rPr kumimoji="0" lang="en-US" sz="2399" b="0" i="0" u="none" strike="noStrike" kern="1200" cap="none" spc="0" normalizeH="0" baseline="0" noProof="0" dirty="0">
                <a:ln>
                  <a:noFill/>
                </a:ln>
                <a:solidFill>
                  <a:srgbClr val="000000"/>
                </a:solidFill>
                <a:effectLst/>
                <a:uLnTx/>
                <a:uFillTx/>
                <a:latin typeface="Open Sauce"/>
                <a:ea typeface="+mn-ea"/>
                <a:cs typeface="+mn-cs"/>
              </a:rPr>
              <a:t> </a:t>
            </a:r>
            <a:r>
              <a:rPr kumimoji="0" lang="en-US" sz="2399" b="0" i="0" u="none" strike="noStrike" kern="1200" cap="none" spc="0" normalizeH="0" baseline="0" noProof="0" dirty="0" err="1">
                <a:ln>
                  <a:noFill/>
                </a:ln>
                <a:solidFill>
                  <a:srgbClr val="000000"/>
                </a:solidFill>
                <a:effectLst/>
                <a:uLnTx/>
                <a:uFillTx/>
                <a:latin typeface="Open Sauce"/>
                <a:ea typeface="+mn-ea"/>
                <a:cs typeface="+mn-cs"/>
              </a:rPr>
              <a:t>tijela</a:t>
            </a:r>
            <a:r>
              <a:rPr kumimoji="0" lang="en-US" sz="2399" b="0" i="0" u="none" strike="noStrike" kern="1200" cap="none" spc="0" normalizeH="0" baseline="0" noProof="0" dirty="0">
                <a:ln>
                  <a:noFill/>
                </a:ln>
                <a:solidFill>
                  <a:srgbClr val="000000"/>
                </a:solidFill>
                <a:effectLst/>
                <a:uLnTx/>
                <a:uFillTx/>
                <a:latin typeface="Open Sauce"/>
                <a:ea typeface="+mn-ea"/>
                <a:cs typeface="+mn-cs"/>
              </a:rPr>
              <a:t>....“</a:t>
            </a:r>
          </a:p>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p:txBody>
      </p:sp>
      <p:sp>
        <p:nvSpPr>
          <p:cNvPr id="5" name="TextBox 5"/>
          <p:cNvSpPr txBox="1"/>
          <p:nvPr/>
        </p:nvSpPr>
        <p:spPr>
          <a:xfrm>
            <a:off x="7915989" y="1301721"/>
            <a:ext cx="2456021" cy="887095"/>
          </a:xfrm>
          <a:prstGeom prst="rect">
            <a:avLst/>
          </a:prstGeom>
        </p:spPr>
        <p:txBody>
          <a:bodyPr lIns="0" tIns="0" rIns="0" bIns="0" rtlCol="0" anchor="t">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0" normalizeH="0" baseline="0" noProof="0">
                <a:ln>
                  <a:noFill/>
                </a:ln>
                <a:solidFill>
                  <a:srgbClr val="1C5739"/>
                </a:solidFill>
                <a:effectLst/>
                <a:uLnTx/>
                <a:uFillTx/>
                <a:latin typeface="Open Sans Bold"/>
                <a:ea typeface="+mn-ea"/>
                <a:cs typeface="+mn-cs"/>
              </a:rPr>
              <a:t>Primjer</a:t>
            </a:r>
          </a:p>
        </p:txBody>
      </p:sp>
    </p:spTree>
    <p:extLst>
      <p:ext uri="{BB962C8B-B14F-4D97-AF65-F5344CB8AC3E}">
        <p14:creationId xmlns:p14="http://schemas.microsoft.com/office/powerpoint/2010/main" val="2700767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s-Latn-B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s-Latn-BA"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2286001" y="3457355"/>
            <a:ext cx="14194194" cy="3792898"/>
          </a:xfrm>
          <a:prstGeom prst="rect">
            <a:avLst/>
          </a:prstGeom>
        </p:spPr>
        <p:txBody>
          <a:bodyPr wrap="square" lIns="0" tIns="0" rIns="0" bIns="0" rtlCol="0" anchor="t">
            <a:spAutoFit/>
          </a:bodyPr>
          <a:lstStyle/>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a:p>
            <a:pPr marL="0" marR="0" lvl="0" indent="0" algn="just" defTabSz="914400" rtl="0" eaLnBrk="1" fontAlgn="auto" latinLnBrk="0" hangingPunct="1">
              <a:lnSpc>
                <a:spcPts val="4319"/>
              </a:lnSpc>
              <a:spcBef>
                <a:spcPts val="0"/>
              </a:spcBef>
              <a:spcAft>
                <a:spcPts val="0"/>
              </a:spcAft>
              <a:buClrTx/>
              <a:buSzTx/>
              <a:buFontTx/>
              <a:buNone/>
              <a:tabLst/>
              <a:defRPr/>
            </a:pPr>
            <a:endParaRPr lang="bs-Latn-BA" sz="2399" dirty="0">
              <a:solidFill>
                <a:srgbClr val="000000"/>
              </a:solidFill>
              <a:latin typeface="Open Sauce"/>
            </a:endParaRPr>
          </a:p>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bs-Latn-BA" sz="2399" b="0" i="0" u="none" strike="noStrike" kern="1200" cap="none" spc="0" normalizeH="0" baseline="0" noProof="0" dirty="0">
              <a:ln>
                <a:noFill/>
              </a:ln>
              <a:solidFill>
                <a:srgbClr val="000000"/>
              </a:solidFill>
              <a:effectLst/>
              <a:uLnTx/>
              <a:uFillTx/>
              <a:latin typeface="Open Sauce"/>
              <a:ea typeface="+mn-ea"/>
              <a:cs typeface="+mn-cs"/>
            </a:endParaRPr>
          </a:p>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a:p>
            <a:pPr marL="0" marR="0" lvl="0" indent="0" algn="just" defTabSz="914400" rtl="0" eaLnBrk="1" fontAlgn="auto" latinLnBrk="0" hangingPunct="1">
              <a:lnSpc>
                <a:spcPts val="4319"/>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Open Sauce"/>
              <a:ea typeface="+mn-ea"/>
              <a:cs typeface="+mn-cs"/>
            </a:endParaRPr>
          </a:p>
        </p:txBody>
      </p:sp>
      <p:sp>
        <p:nvSpPr>
          <p:cNvPr id="5" name="TextBox 5"/>
          <p:cNvSpPr txBox="1"/>
          <p:nvPr/>
        </p:nvSpPr>
        <p:spPr>
          <a:xfrm>
            <a:off x="7915989" y="1301721"/>
            <a:ext cx="2456021" cy="887095"/>
          </a:xfrm>
          <a:prstGeom prst="rect">
            <a:avLst/>
          </a:prstGeom>
        </p:spPr>
        <p:txBody>
          <a:bodyPr lIns="0" tIns="0" rIns="0" bIns="0" rtlCol="0" anchor="t">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0" normalizeH="0" baseline="0" noProof="0">
                <a:ln>
                  <a:noFill/>
                </a:ln>
                <a:solidFill>
                  <a:srgbClr val="1C5739"/>
                </a:solidFill>
                <a:effectLst/>
                <a:uLnTx/>
                <a:uFillTx/>
                <a:latin typeface="Open Sans Bold"/>
                <a:ea typeface="+mn-ea"/>
                <a:cs typeface="+mn-cs"/>
              </a:rPr>
              <a:t>Primjer</a:t>
            </a:r>
          </a:p>
        </p:txBody>
      </p:sp>
      <p:graphicFrame>
        <p:nvGraphicFramePr>
          <p:cNvPr id="7" name="Table 6">
            <a:extLst>
              <a:ext uri="{FF2B5EF4-FFF2-40B4-BE49-F238E27FC236}">
                <a16:creationId xmlns:a16="http://schemas.microsoft.com/office/drawing/2014/main" id="{2C8F99B5-024F-DDBB-B73C-B7C68D7D63A1}"/>
              </a:ext>
            </a:extLst>
          </p:cNvPr>
          <p:cNvGraphicFramePr>
            <a:graphicFrameLocks noGrp="1"/>
          </p:cNvGraphicFramePr>
          <p:nvPr>
            <p:extLst>
              <p:ext uri="{D42A27DB-BD31-4B8C-83A1-F6EECF244321}">
                <p14:modId xmlns:p14="http://schemas.microsoft.com/office/powerpoint/2010/main" val="1087113291"/>
              </p:ext>
            </p:extLst>
          </p:nvPr>
        </p:nvGraphicFramePr>
        <p:xfrm>
          <a:off x="2286001" y="2731491"/>
          <a:ext cx="13868399" cy="4824019"/>
        </p:xfrm>
        <a:graphic>
          <a:graphicData uri="http://schemas.openxmlformats.org/drawingml/2006/table">
            <a:tbl>
              <a:tblPr firstRow="1" firstCol="1" bandRow="1"/>
              <a:tblGrid>
                <a:gridCol w="881806">
                  <a:extLst>
                    <a:ext uri="{9D8B030D-6E8A-4147-A177-3AD203B41FA5}">
                      <a16:colId xmlns:a16="http://schemas.microsoft.com/office/drawing/2014/main" val="1099078101"/>
                    </a:ext>
                  </a:extLst>
                </a:gridCol>
                <a:gridCol w="4368503">
                  <a:extLst>
                    <a:ext uri="{9D8B030D-6E8A-4147-A177-3AD203B41FA5}">
                      <a16:colId xmlns:a16="http://schemas.microsoft.com/office/drawing/2014/main" val="1980018188"/>
                    </a:ext>
                  </a:extLst>
                </a:gridCol>
                <a:gridCol w="1065984">
                  <a:extLst>
                    <a:ext uri="{9D8B030D-6E8A-4147-A177-3AD203B41FA5}">
                      <a16:colId xmlns:a16="http://schemas.microsoft.com/office/drawing/2014/main" val="3772512280"/>
                    </a:ext>
                  </a:extLst>
                </a:gridCol>
                <a:gridCol w="998906">
                  <a:extLst>
                    <a:ext uri="{9D8B030D-6E8A-4147-A177-3AD203B41FA5}">
                      <a16:colId xmlns:a16="http://schemas.microsoft.com/office/drawing/2014/main" val="181632784"/>
                    </a:ext>
                  </a:extLst>
                </a:gridCol>
                <a:gridCol w="1438274">
                  <a:extLst>
                    <a:ext uri="{9D8B030D-6E8A-4147-A177-3AD203B41FA5}">
                      <a16:colId xmlns:a16="http://schemas.microsoft.com/office/drawing/2014/main" val="3429812290"/>
                    </a:ext>
                  </a:extLst>
                </a:gridCol>
                <a:gridCol w="2130467">
                  <a:extLst>
                    <a:ext uri="{9D8B030D-6E8A-4147-A177-3AD203B41FA5}">
                      <a16:colId xmlns:a16="http://schemas.microsoft.com/office/drawing/2014/main" val="3835591491"/>
                    </a:ext>
                  </a:extLst>
                </a:gridCol>
                <a:gridCol w="2984459">
                  <a:extLst>
                    <a:ext uri="{9D8B030D-6E8A-4147-A177-3AD203B41FA5}">
                      <a16:colId xmlns:a16="http://schemas.microsoft.com/office/drawing/2014/main" val="800197733"/>
                    </a:ext>
                  </a:extLst>
                </a:gridCol>
              </a:tblGrid>
              <a:tr h="2155901">
                <a:tc>
                  <a:txBody>
                    <a:bodyPr/>
                    <a:lstStyle/>
                    <a:p>
                      <a:r>
                        <a:rPr lang="sr-Latn-BA" sz="2400" dirty="0">
                          <a:effectLst/>
                          <a:latin typeface="Open Sauce" panose="020B0604020202020204" charset="0"/>
                          <a:ea typeface="Times New Roman" panose="02020603050405020304" pitchFamily="18" charset="0"/>
                        </a:rPr>
                        <a:t>Redni broj</a:t>
                      </a:r>
                      <a:endParaRPr lang="bs-Latn-BA" sz="2400" dirty="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4319"/>
                        </a:lnSpc>
                      </a:pPr>
                      <a:r>
                        <a:rPr lang="sr-Latn-BA" sz="2400" dirty="0">
                          <a:effectLst/>
                          <a:latin typeface="Open Sauce" panose="020B0604020202020204" charset="0"/>
                          <a:ea typeface="Times New Roman" panose="02020603050405020304" pitchFamily="18" charset="0"/>
                        </a:rPr>
                        <a:t>Opis</a:t>
                      </a:r>
                      <a:endParaRPr lang="bs-Latn-BA" sz="2400" dirty="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BA" sz="2400">
                          <a:effectLst/>
                          <a:latin typeface="Open Sauce" panose="020B0604020202020204" charset="0"/>
                          <a:ea typeface="Times New Roman" panose="02020603050405020304" pitchFamily="18" charset="0"/>
                        </a:rPr>
                        <a:t>Jed. mjere</a:t>
                      </a:r>
                      <a:endParaRPr lang="bs-Latn-BA" sz="240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BA" sz="2400" dirty="0">
                          <a:effectLst/>
                          <a:latin typeface="Open Sauce" panose="020B0604020202020204" charset="0"/>
                          <a:ea typeface="Times New Roman" panose="02020603050405020304" pitchFamily="18" charset="0"/>
                        </a:rPr>
                        <a:t>Kol.</a:t>
                      </a:r>
                      <a:endParaRPr lang="bs-Latn-BA" sz="2400" dirty="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BA" sz="2400">
                          <a:effectLst/>
                          <a:latin typeface="Open Sauce" panose="020B0604020202020204" charset="0"/>
                          <a:ea typeface="Times New Roman" panose="02020603050405020304" pitchFamily="18" charset="0"/>
                        </a:rPr>
                        <a:t>Jedinična cijena</a:t>
                      </a:r>
                      <a:endParaRPr lang="bs-Latn-BA" sz="2400">
                        <a:effectLst/>
                        <a:latin typeface="Open Sauce" panose="020B0604020202020204" charset="0"/>
                        <a:ea typeface="Times New Roman" panose="02020603050405020304" pitchFamily="18" charset="0"/>
                      </a:endParaRPr>
                    </a:p>
                    <a:p>
                      <a:r>
                        <a:rPr lang="sr-Latn-BA" sz="2400">
                          <a:effectLst/>
                          <a:latin typeface="Open Sauce" panose="020B0604020202020204" charset="0"/>
                          <a:ea typeface="Times New Roman" panose="02020603050405020304" pitchFamily="18" charset="0"/>
                        </a:rPr>
                        <a:t>bez PDV-a</a:t>
                      </a:r>
                      <a:endParaRPr lang="bs-Latn-BA" sz="240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BA" sz="2400">
                          <a:effectLst/>
                          <a:latin typeface="Open Sauce" panose="020B0604020202020204" charset="0"/>
                          <a:ea typeface="Times New Roman" panose="02020603050405020304" pitchFamily="18" charset="0"/>
                        </a:rPr>
                        <a:t>Ukupno bez PDV-a (količina x jedinična cijena)</a:t>
                      </a:r>
                      <a:endParaRPr lang="bs-Latn-BA" sz="240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BA" sz="2400">
                          <a:effectLst/>
                          <a:latin typeface="Open Sauce" panose="020B0604020202020204" charset="0"/>
                          <a:ea typeface="Times New Roman" panose="02020603050405020304" pitchFamily="18" charset="0"/>
                        </a:rPr>
                        <a:t>Ekvivalent (upisuje ponuđač obavezan  je upisati ekvivalentan kvalitet u odnosu na traženo ovom specifikacijom) </a:t>
                      </a:r>
                      <a:endParaRPr lang="bs-Latn-BA" sz="240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442938"/>
                  </a:ext>
                </a:extLst>
              </a:tr>
              <a:tr h="2263699">
                <a:tc>
                  <a:txBody>
                    <a:bodyPr/>
                    <a:lstStyle/>
                    <a:p>
                      <a:r>
                        <a:rPr lang="sr-Latn-BA" sz="2400">
                          <a:effectLst/>
                          <a:latin typeface="Open Sauce" panose="020B0604020202020204" charset="0"/>
                          <a:ea typeface="Times New Roman" panose="02020603050405020304" pitchFamily="18" charset="0"/>
                        </a:rPr>
                        <a:t>1.</a:t>
                      </a:r>
                      <a:endParaRPr lang="bs-Latn-BA" sz="240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hr-BA" sz="2400">
                          <a:effectLst/>
                          <a:latin typeface="Open Sauce" panose="020B0604020202020204" charset="0"/>
                          <a:ea typeface="Times New Roman" panose="02020603050405020304" pitchFamily="18" charset="0"/>
                        </a:rPr>
                        <a:t>Nabavka monitora sljedećih karakteristika:</a:t>
                      </a:r>
                      <a:endParaRPr lang="bs-Latn-BA" sz="2400">
                        <a:effectLst/>
                        <a:latin typeface="Open Sauce" panose="020B0604020202020204" charset="0"/>
                        <a:ea typeface="Times New Roman" panose="02020603050405020304" pitchFamily="18" charset="0"/>
                      </a:endParaRPr>
                    </a:p>
                    <a:p>
                      <a:r>
                        <a:rPr lang="hr-BA" sz="2400">
                          <a:effectLst/>
                          <a:latin typeface="Open Sauce" panose="020B0604020202020204" charset="0"/>
                          <a:ea typeface="Times New Roman" panose="02020603050405020304" pitchFamily="18" charset="0"/>
                        </a:rPr>
                        <a:t>21,5'' Full HD/LED/VGA. Eye Care, kao npr. ASUS VP228DE ili ekvivalent</a:t>
                      </a:r>
                      <a:endParaRPr lang="bs-Latn-BA" sz="240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hr-BA" sz="2400" dirty="0">
                          <a:effectLst/>
                          <a:latin typeface="Open Sauce" panose="020B0604020202020204" charset="0"/>
                          <a:ea typeface="Times New Roman" panose="02020603050405020304" pitchFamily="18" charset="0"/>
                        </a:rPr>
                        <a:t> kom</a:t>
                      </a:r>
                      <a:endParaRPr lang="bs-Latn-BA" sz="2400" dirty="0">
                        <a:effectLst/>
                        <a:latin typeface="Open Sauce" panose="020B060402020202020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bs-Latn-BA" sz="2400" dirty="0">
                          <a:effectLst/>
                          <a:latin typeface="Open Sauce" panose="020B0604020202020204" charset="0"/>
                          <a:ea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BA" sz="2400" dirty="0">
                          <a:effectLst/>
                          <a:latin typeface="Open Sauce" panose="020B0604020202020204" charset="0"/>
                          <a:ea typeface="Times New Roman" panose="02020603050405020304" pitchFamily="18" charset="0"/>
                        </a:rPr>
                        <a:t> </a:t>
                      </a:r>
                      <a:endParaRPr lang="bs-Latn-BA" sz="2400" dirty="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BA" sz="2400" dirty="0">
                          <a:effectLst/>
                          <a:latin typeface="Open Sauce" panose="020B0604020202020204" charset="0"/>
                          <a:ea typeface="Times New Roman" panose="02020603050405020304" pitchFamily="18" charset="0"/>
                        </a:rPr>
                        <a:t> </a:t>
                      </a:r>
                      <a:endParaRPr lang="bs-Latn-BA" sz="2400" dirty="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r-Latn-BA" sz="2400" dirty="0">
                          <a:effectLst/>
                          <a:latin typeface="Open Sauce" panose="020B0604020202020204" charset="0"/>
                          <a:ea typeface="Times New Roman" panose="02020603050405020304" pitchFamily="18" charset="0"/>
                        </a:rPr>
                        <a:t> </a:t>
                      </a:r>
                      <a:endParaRPr lang="bs-Latn-BA" sz="2400" dirty="0">
                        <a:effectLst/>
                        <a:latin typeface="Open Sauce" panose="020B060402020202020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180275"/>
                  </a:ext>
                </a:extLst>
              </a:tr>
            </a:tbl>
          </a:graphicData>
        </a:graphic>
      </p:graphicFrame>
    </p:spTree>
    <p:extLst>
      <p:ext uri="{BB962C8B-B14F-4D97-AF65-F5344CB8AC3E}">
        <p14:creationId xmlns:p14="http://schemas.microsoft.com/office/powerpoint/2010/main" val="3698380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4157671" y="756797"/>
            <a:ext cx="9646087"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TENDERSKA DOKUMENTACIJA</a:t>
            </a:r>
          </a:p>
        </p:txBody>
      </p:sp>
      <p:sp>
        <p:nvSpPr>
          <p:cNvPr id="3" name="TextBox 3"/>
          <p:cNvSpPr txBox="1"/>
          <p:nvPr/>
        </p:nvSpPr>
        <p:spPr>
          <a:xfrm>
            <a:off x="2610239" y="2865256"/>
            <a:ext cx="14812347" cy="5932171"/>
          </a:xfrm>
          <a:prstGeom prst="rect">
            <a:avLst/>
          </a:prstGeom>
        </p:spPr>
        <p:txBody>
          <a:bodyPr lIns="0" tIns="0" rIns="0" bIns="0" rtlCol="0" anchor="t">
            <a:spAutoFit/>
          </a:bodyPr>
          <a:lstStyle/>
          <a:p>
            <a:pPr marL="518158" lvl="1" indent="-259079">
              <a:lnSpc>
                <a:spcPts val="4319"/>
              </a:lnSpc>
              <a:buFont typeface="Arial"/>
              <a:buChar char="•"/>
            </a:pPr>
            <a:r>
              <a:rPr lang="en-US" sz="2399">
                <a:solidFill>
                  <a:srgbClr val="000000"/>
                </a:solidFill>
                <a:latin typeface="Open Sauce"/>
              </a:rPr>
              <a:t>Osnovni dokument postupka javne nabavke </a:t>
            </a:r>
          </a:p>
          <a:p>
            <a:pPr>
              <a:lnSpc>
                <a:spcPts val="4319"/>
              </a:lnSpc>
            </a:pPr>
            <a:endParaRPr lang="en-US" sz="2399">
              <a:solidFill>
                <a:srgbClr val="000000"/>
              </a:solidFill>
              <a:latin typeface="Open Sauce"/>
            </a:endParaRPr>
          </a:p>
          <a:p>
            <a:pPr marL="518158" lvl="1" indent="-259079">
              <a:lnSpc>
                <a:spcPts val="4319"/>
              </a:lnSpc>
              <a:buFont typeface="Arial"/>
              <a:buChar char="•"/>
            </a:pPr>
            <a:r>
              <a:rPr lang="en-US" sz="2399">
                <a:solidFill>
                  <a:srgbClr val="000000"/>
                </a:solidFill>
                <a:latin typeface="Open Sauce"/>
              </a:rPr>
              <a:t>Sadrži neophodne, jasne i precizne informacije utemeljene na Zakonu</a:t>
            </a:r>
          </a:p>
          <a:p>
            <a:pPr>
              <a:lnSpc>
                <a:spcPts val="4319"/>
              </a:lnSpc>
            </a:pPr>
            <a:endParaRPr lang="en-US" sz="2399">
              <a:solidFill>
                <a:srgbClr val="000000"/>
              </a:solidFill>
              <a:latin typeface="Open Sauce"/>
            </a:endParaRPr>
          </a:p>
          <a:p>
            <a:pPr marL="518158" lvl="1" indent="-259079">
              <a:lnSpc>
                <a:spcPts val="4319"/>
              </a:lnSpc>
              <a:buFont typeface="Arial"/>
              <a:buChar char="•"/>
            </a:pPr>
            <a:r>
              <a:rPr lang="en-US" sz="2399">
                <a:solidFill>
                  <a:srgbClr val="000000"/>
                </a:solidFill>
                <a:latin typeface="Open Sauce"/>
              </a:rPr>
              <a:t>Minimum kvalifikacionih uslova koji trebaju biti srazmjerni i usklađeni s predmetom nabavke razumni, jasni i precizni</a:t>
            </a:r>
          </a:p>
          <a:p>
            <a:pPr>
              <a:lnSpc>
                <a:spcPts val="4319"/>
              </a:lnSpc>
            </a:pPr>
            <a:endParaRPr lang="en-US" sz="2399">
              <a:solidFill>
                <a:srgbClr val="000000"/>
              </a:solidFill>
              <a:latin typeface="Open Sauce"/>
            </a:endParaRPr>
          </a:p>
          <a:p>
            <a:pPr>
              <a:lnSpc>
                <a:spcPts val="4319"/>
              </a:lnSpc>
            </a:pPr>
            <a:endParaRPr lang="en-US" sz="2399">
              <a:solidFill>
                <a:srgbClr val="000000"/>
              </a:solidFill>
              <a:latin typeface="Open Sauce"/>
            </a:endParaRPr>
          </a:p>
          <a:p>
            <a:pPr>
              <a:lnSpc>
                <a:spcPts val="4319"/>
              </a:lnSpc>
            </a:pPr>
            <a:r>
              <a:rPr lang="en-US" sz="2399">
                <a:solidFill>
                  <a:srgbClr val="000000"/>
                </a:solidFill>
                <a:latin typeface="Open Sauce"/>
              </a:rPr>
              <a:t>Nedoumice rješavati uvijek vodeći računa o osnovnim principima Zakona</a:t>
            </a:r>
          </a:p>
          <a:p>
            <a:pPr>
              <a:lnSpc>
                <a:spcPts val="4319"/>
              </a:lnSpc>
            </a:pPr>
            <a:endParaRPr lang="en-US" sz="2399">
              <a:solidFill>
                <a:srgbClr val="000000"/>
              </a:solidFill>
              <a:latin typeface="Open Sauce"/>
            </a:endParaRPr>
          </a:p>
          <a:p>
            <a:pPr algn="l">
              <a:lnSpc>
                <a:spcPts val="4319"/>
              </a:lnSpc>
            </a:pPr>
            <a:endParaRPr lang="en-US" sz="2399">
              <a:solidFill>
                <a:srgbClr val="000000"/>
              </a:solidFill>
              <a:latin typeface="Open Sauce"/>
            </a:endParaRPr>
          </a:p>
        </p:txBody>
      </p:sp>
      <p:sp>
        <p:nvSpPr>
          <p:cNvPr id="4" name="Freeform 4"/>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5739"/>
        </a:solidFill>
        <a:effectLst/>
      </p:bgPr>
    </p:bg>
    <p:spTree>
      <p:nvGrpSpPr>
        <p:cNvPr id="1" name=""/>
        <p:cNvGrpSpPr/>
        <p:nvPr/>
      </p:nvGrpSpPr>
      <p:grpSpPr>
        <a:xfrm>
          <a:off x="0" y="0"/>
          <a:ext cx="0" cy="0"/>
          <a:chOff x="0" y="0"/>
          <a:chExt cx="0" cy="0"/>
        </a:xfrm>
      </p:grpSpPr>
      <p:sp>
        <p:nvSpPr>
          <p:cNvPr id="2" name="Freeform 2"/>
          <p:cNvSpPr/>
          <p:nvPr/>
        </p:nvSpPr>
        <p:spPr>
          <a:xfrm flipH="1" flipV="1">
            <a:off x="-6717069" y="0"/>
            <a:ext cx="7602505" cy="6745495"/>
          </a:xfrm>
          <a:custGeom>
            <a:avLst/>
            <a:gdLst/>
            <a:ahLst/>
            <a:cxnLst/>
            <a:rect l="l" t="t" r="r" b="b"/>
            <a:pathLst>
              <a:path w="7602505" h="6745495">
                <a:moveTo>
                  <a:pt x="7602505" y="6745495"/>
                </a:moveTo>
                <a:lnTo>
                  <a:pt x="0" y="6745495"/>
                </a:lnTo>
                <a:lnTo>
                  <a:pt x="0" y="0"/>
                </a:lnTo>
                <a:lnTo>
                  <a:pt x="7602505" y="0"/>
                </a:lnTo>
                <a:lnTo>
                  <a:pt x="7602505" y="674549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bs-Latn-BA"/>
          </a:p>
        </p:txBody>
      </p:sp>
      <p:sp>
        <p:nvSpPr>
          <p:cNvPr id="3" name="Freeform 3"/>
          <p:cNvSpPr/>
          <p:nvPr/>
        </p:nvSpPr>
        <p:spPr>
          <a:xfrm flipH="1">
            <a:off x="16026298" y="5143500"/>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bs-Latn-BA"/>
          </a:p>
        </p:txBody>
      </p:sp>
      <p:sp>
        <p:nvSpPr>
          <p:cNvPr id="4" name="Freeform 4"/>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l="-6250" r="-6250"/>
            </a:stretch>
          </a:blipFill>
        </p:spPr>
        <p:txBody>
          <a:bodyPr/>
          <a:lstStyle/>
          <a:p>
            <a:endParaRPr lang="bs-Latn-BA"/>
          </a:p>
        </p:txBody>
      </p:sp>
      <p:grpSp>
        <p:nvGrpSpPr>
          <p:cNvPr id="5" name="Group 5"/>
          <p:cNvGrpSpPr/>
          <p:nvPr/>
        </p:nvGrpSpPr>
        <p:grpSpPr>
          <a:xfrm>
            <a:off x="0" y="0"/>
            <a:ext cx="18288000" cy="10287000"/>
            <a:chOff x="0" y="0"/>
            <a:chExt cx="4816593" cy="2709333"/>
          </a:xfrm>
        </p:grpSpPr>
        <p:sp>
          <p:nvSpPr>
            <p:cNvPr id="6" name="Freeform 6"/>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80784"/>
              </a:srgbClr>
            </a:solidFill>
          </p:spPr>
          <p:txBody>
            <a:bodyPr/>
            <a:lstStyle/>
            <a:p>
              <a:endParaRPr lang="bs-Latn-BA"/>
            </a:p>
          </p:txBody>
        </p:sp>
        <p:sp>
          <p:nvSpPr>
            <p:cNvPr id="7" name="TextBox 7"/>
            <p:cNvSpPr txBox="1"/>
            <p:nvPr/>
          </p:nvSpPr>
          <p:spPr>
            <a:xfrm>
              <a:off x="0" y="-19050"/>
              <a:ext cx="4816593" cy="2728383"/>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3602205" y="3029848"/>
            <a:ext cx="11083591" cy="3850979"/>
          </a:xfrm>
          <a:prstGeom prst="rect">
            <a:avLst/>
          </a:prstGeom>
        </p:spPr>
        <p:txBody>
          <a:bodyPr lIns="0" tIns="0" rIns="0" bIns="0" rtlCol="0" anchor="t">
            <a:spAutoFit/>
          </a:bodyPr>
          <a:lstStyle/>
          <a:p>
            <a:pPr algn="ctr">
              <a:lnSpc>
                <a:spcPts val="14776"/>
              </a:lnSpc>
            </a:pPr>
            <a:r>
              <a:rPr lang="en-US" sz="10707" spc="1049">
                <a:solidFill>
                  <a:srgbClr val="FFFFFF"/>
                </a:solidFill>
                <a:latin typeface="Codec Pro ExtraBold Bold"/>
              </a:rPr>
              <a:t>HVALA NA PAŽNJI</a:t>
            </a:r>
          </a:p>
        </p:txBody>
      </p:sp>
      <p:sp>
        <p:nvSpPr>
          <p:cNvPr id="9" name="Freeform 9"/>
          <p:cNvSpPr/>
          <p:nvPr/>
        </p:nvSpPr>
        <p:spPr>
          <a:xfrm>
            <a:off x="14685795" y="5384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5"/>
            <a:stretch>
              <a:fillRect/>
            </a:stretch>
          </a:blipFill>
        </p:spPr>
        <p:txBody>
          <a:bodyPr/>
          <a:lstStyle/>
          <a:p>
            <a:endParaRPr lang="bs-Latn-BA"/>
          </a:p>
        </p:txBody>
      </p:sp>
      <p:sp>
        <p:nvSpPr>
          <p:cNvPr id="10" name="TextBox 10"/>
          <p:cNvSpPr txBox="1"/>
          <p:nvPr/>
        </p:nvSpPr>
        <p:spPr>
          <a:xfrm>
            <a:off x="2417787" y="8779246"/>
            <a:ext cx="13452427" cy="1507754"/>
          </a:xfrm>
          <a:prstGeom prst="rect">
            <a:avLst/>
          </a:prstGeom>
        </p:spPr>
        <p:txBody>
          <a:bodyPr lIns="0" tIns="0" rIns="0" bIns="0" rtlCol="0" anchor="t">
            <a:spAutoFit/>
          </a:bodyPr>
          <a:lstStyle/>
          <a:p>
            <a:pPr algn="ctr">
              <a:lnSpc>
                <a:spcPts val="4045"/>
              </a:lnSpc>
            </a:pPr>
            <a:r>
              <a:rPr lang="en-US" sz="2889" spc="144">
                <a:solidFill>
                  <a:srgbClr val="FDFBFB"/>
                </a:solidFill>
                <a:latin typeface="Open Sauce Bold"/>
              </a:rPr>
              <a:t>Amela Isić</a:t>
            </a:r>
            <a:r>
              <a:rPr lang="en-US" sz="2889" spc="144">
                <a:solidFill>
                  <a:srgbClr val="FDFBFB"/>
                </a:solidFill>
                <a:latin typeface="Open Sauce"/>
              </a:rPr>
              <a:t>, dipl. pravnik</a:t>
            </a:r>
          </a:p>
          <a:p>
            <a:pPr>
              <a:lnSpc>
                <a:spcPts val="4045"/>
              </a:lnSpc>
            </a:pPr>
            <a:r>
              <a:rPr lang="en-US" sz="2889" spc="144">
                <a:solidFill>
                  <a:srgbClr val="FDFBFB"/>
                </a:solidFill>
                <a:latin typeface="Open Sauce"/>
              </a:rPr>
              <a:t>Ovlašteni predavač Agencije za javne nabavke Bosne i Hercegovine                    </a:t>
            </a:r>
          </a:p>
          <a:p>
            <a:pPr algn="ctr">
              <a:lnSpc>
                <a:spcPts val="4045"/>
              </a:lnSpc>
            </a:pPr>
            <a:endParaRPr lang="en-US" sz="2889" spc="144">
              <a:solidFill>
                <a:srgbClr val="FDFBFB"/>
              </a:solidFill>
              <a:latin typeface="Open Sau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2822510" y="3372802"/>
            <a:ext cx="13855959" cy="1169670"/>
          </a:xfrm>
          <a:prstGeom prst="rect">
            <a:avLst/>
          </a:prstGeom>
        </p:spPr>
        <p:txBody>
          <a:bodyPr lIns="0" tIns="0" rIns="0" bIns="0" rtlCol="0" anchor="t">
            <a:spAutoFit/>
          </a:bodyPr>
          <a:lstStyle/>
          <a:p>
            <a:pPr>
              <a:lnSpc>
                <a:spcPts val="3119"/>
              </a:lnSpc>
            </a:pPr>
            <a:r>
              <a:rPr lang="en-US" sz="2399">
                <a:solidFill>
                  <a:srgbClr val="000000"/>
                </a:solidFill>
                <a:latin typeface="Open Sauce"/>
              </a:rPr>
              <a:t>Član 88. stav (1) Zakona</a:t>
            </a:r>
          </a:p>
          <a:p>
            <a:pPr>
              <a:lnSpc>
                <a:spcPts val="3119"/>
              </a:lnSpc>
            </a:pPr>
            <a:endParaRPr lang="en-US" sz="2399">
              <a:solidFill>
                <a:srgbClr val="000000"/>
              </a:solidFill>
              <a:latin typeface="Open Sauce"/>
            </a:endParaRPr>
          </a:p>
          <a:p>
            <a:pPr algn="l">
              <a:lnSpc>
                <a:spcPts val="3119"/>
              </a:lnSpc>
              <a:spcBef>
                <a:spcPct val="0"/>
              </a:spcBef>
            </a:pPr>
            <a:r>
              <a:rPr lang="en-US" sz="2399">
                <a:solidFill>
                  <a:srgbClr val="000000"/>
                </a:solidFill>
                <a:latin typeface="Open Sauce"/>
              </a:rPr>
              <a:t>Pojednostavljena tenderska dokumentacija koja sadrži: </a:t>
            </a:r>
          </a:p>
        </p:txBody>
      </p:sp>
      <p:sp>
        <p:nvSpPr>
          <p:cNvPr id="3" name="TextBox 3"/>
          <p:cNvSpPr txBox="1"/>
          <p:nvPr/>
        </p:nvSpPr>
        <p:spPr>
          <a:xfrm>
            <a:off x="4071887" y="756797"/>
            <a:ext cx="9817655"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TENDERSKA DOKUMENTACIJA </a:t>
            </a:r>
          </a:p>
        </p:txBody>
      </p:sp>
      <p:sp>
        <p:nvSpPr>
          <p:cNvPr id="4" name="AutoShape 4"/>
          <p:cNvSpPr/>
          <p:nvPr/>
        </p:nvSpPr>
        <p:spPr>
          <a:xfrm>
            <a:off x="2488474" y="3927430"/>
            <a:ext cx="13466893" cy="0"/>
          </a:xfrm>
          <a:prstGeom prst="line">
            <a:avLst/>
          </a:prstGeom>
          <a:ln w="38100" cap="flat">
            <a:solidFill>
              <a:srgbClr val="1C5739"/>
            </a:solidFill>
            <a:prstDash val="solid"/>
            <a:headEnd type="none" w="sm" len="sm"/>
            <a:tailEnd type="none" w="sm" len="sm"/>
          </a:ln>
        </p:spPr>
        <p:txBody>
          <a:bodyPr/>
          <a:lstStyle/>
          <a:p>
            <a:endParaRPr lang="bs-Latn-BA"/>
          </a:p>
        </p:txBody>
      </p:sp>
      <p:sp>
        <p:nvSpPr>
          <p:cNvPr id="5" name="TextBox 5"/>
          <p:cNvSpPr txBox="1"/>
          <p:nvPr/>
        </p:nvSpPr>
        <p:spPr>
          <a:xfrm>
            <a:off x="2822510" y="5170675"/>
            <a:ext cx="13855959" cy="3760471"/>
          </a:xfrm>
          <a:prstGeom prst="rect">
            <a:avLst/>
          </a:prstGeom>
        </p:spPr>
        <p:txBody>
          <a:bodyPr lIns="0" tIns="0" rIns="0" bIns="0" rtlCol="0" anchor="t">
            <a:spAutoFit/>
          </a:bodyPr>
          <a:lstStyle/>
          <a:p>
            <a:pPr>
              <a:lnSpc>
                <a:spcPts val="4319"/>
              </a:lnSpc>
            </a:pPr>
            <a:endParaRPr/>
          </a:p>
          <a:p>
            <a:pPr marL="518158" lvl="1" indent="-259079">
              <a:lnSpc>
                <a:spcPts val="4319"/>
              </a:lnSpc>
              <a:buFont typeface="Arial"/>
              <a:buChar char="•"/>
            </a:pPr>
            <a:r>
              <a:rPr lang="en-US" sz="2399">
                <a:solidFill>
                  <a:srgbClr val="000000"/>
                </a:solidFill>
                <a:latin typeface="Open Sauce"/>
              </a:rPr>
              <a:t>opis/tehničku specifikaciju predmeta nabavke </a:t>
            </a:r>
          </a:p>
          <a:p>
            <a:pPr marL="518158" lvl="1" indent="-259079">
              <a:lnSpc>
                <a:spcPts val="4319"/>
              </a:lnSpc>
              <a:buFont typeface="Arial"/>
              <a:buChar char="•"/>
            </a:pPr>
            <a:r>
              <a:rPr lang="en-US" sz="2399">
                <a:solidFill>
                  <a:srgbClr val="000000"/>
                </a:solidFill>
                <a:latin typeface="Open Sauce"/>
              </a:rPr>
              <a:t>minimum dokumenata kojim se dokazuje kvalifikovanost ponuđača (ako ih zahtijeva)</a:t>
            </a:r>
          </a:p>
          <a:p>
            <a:pPr marL="518158" lvl="1" indent="-259079">
              <a:lnSpc>
                <a:spcPts val="4319"/>
              </a:lnSpc>
              <a:buFont typeface="Arial"/>
              <a:buChar char="•"/>
            </a:pPr>
            <a:r>
              <a:rPr lang="en-US" sz="2399">
                <a:solidFill>
                  <a:srgbClr val="000000"/>
                </a:solidFill>
                <a:latin typeface="Open Sauce"/>
              </a:rPr>
              <a:t>rok za dostavljanje ponuda i način pripreme i dostavljanja ponuda</a:t>
            </a:r>
          </a:p>
          <a:p>
            <a:pPr>
              <a:lnSpc>
                <a:spcPts val="4319"/>
              </a:lnSpc>
            </a:pPr>
            <a:endParaRPr lang="en-US" sz="2399">
              <a:solidFill>
                <a:srgbClr val="000000"/>
              </a:solidFill>
              <a:latin typeface="Open Sauce"/>
            </a:endParaRPr>
          </a:p>
          <a:p>
            <a:pPr>
              <a:lnSpc>
                <a:spcPts val="4319"/>
              </a:lnSpc>
            </a:pPr>
            <a:endParaRPr lang="en-US" sz="2399">
              <a:solidFill>
                <a:srgbClr val="000000"/>
              </a:solidFill>
              <a:latin typeface="Open Sauce"/>
            </a:endParaRPr>
          </a:p>
          <a:p>
            <a:pPr algn="ctr">
              <a:lnSpc>
                <a:spcPts val="4319"/>
              </a:lnSpc>
            </a:pPr>
            <a:endParaRPr lang="en-US" sz="2399">
              <a:solidFill>
                <a:srgbClr val="000000"/>
              </a:solidFill>
              <a:latin typeface="Open Sauce"/>
            </a:endParaRPr>
          </a:p>
        </p:txBody>
      </p:sp>
      <p:sp>
        <p:nvSpPr>
          <p:cNvPr id="6" name="Freeform 6"/>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3149082" y="3445115"/>
            <a:ext cx="13855959" cy="5389246"/>
          </a:xfrm>
          <a:prstGeom prst="rect">
            <a:avLst/>
          </a:prstGeom>
        </p:spPr>
        <p:txBody>
          <a:bodyPr lIns="0" tIns="0" rIns="0" bIns="0" rtlCol="0" anchor="t">
            <a:spAutoFit/>
          </a:bodyPr>
          <a:lstStyle/>
          <a:p>
            <a:pPr marL="518158" lvl="1" indent="-259079">
              <a:lnSpc>
                <a:spcPts val="4319"/>
              </a:lnSpc>
              <a:buFont typeface="Arial"/>
              <a:buChar char="•"/>
            </a:pPr>
            <a:r>
              <a:rPr lang="en-US" sz="2399">
                <a:solidFill>
                  <a:srgbClr val="000000"/>
                </a:solidFill>
                <a:latin typeface="Open Sauce"/>
              </a:rPr>
              <a:t>Opšti podaci</a:t>
            </a:r>
          </a:p>
          <a:p>
            <a:pPr marL="518158" lvl="1" indent="-259079">
              <a:lnSpc>
                <a:spcPts val="4319"/>
              </a:lnSpc>
              <a:buFont typeface="Arial"/>
              <a:buChar char="•"/>
            </a:pPr>
            <a:r>
              <a:rPr lang="en-US" sz="2399">
                <a:solidFill>
                  <a:srgbClr val="000000"/>
                </a:solidFill>
                <a:latin typeface="Open Sauce"/>
              </a:rPr>
              <a:t>Podaci o predmetu nabavke </a:t>
            </a:r>
          </a:p>
          <a:p>
            <a:pPr marL="518158" lvl="1" indent="-259079">
              <a:lnSpc>
                <a:spcPts val="4319"/>
              </a:lnSpc>
              <a:buFont typeface="Arial"/>
              <a:buChar char="•"/>
            </a:pPr>
            <a:r>
              <a:rPr lang="en-US" sz="2399">
                <a:solidFill>
                  <a:srgbClr val="000000"/>
                </a:solidFill>
                <a:latin typeface="Open Sauce"/>
              </a:rPr>
              <a:t>Uslovi za kvalifikaciju kandidata/ponuđača</a:t>
            </a:r>
          </a:p>
          <a:p>
            <a:pPr marL="518158" lvl="1" indent="-259079">
              <a:lnSpc>
                <a:spcPts val="4319"/>
              </a:lnSpc>
              <a:buFont typeface="Arial"/>
              <a:buChar char="•"/>
            </a:pPr>
            <a:r>
              <a:rPr lang="en-US" sz="2399">
                <a:solidFill>
                  <a:srgbClr val="000000"/>
                </a:solidFill>
                <a:latin typeface="Open Sauce"/>
              </a:rPr>
              <a:t>Podaci o zahtjevu za učešće/ponudi</a:t>
            </a:r>
          </a:p>
          <a:p>
            <a:pPr marL="518158" lvl="1" indent="-259079">
              <a:lnSpc>
                <a:spcPts val="4319"/>
              </a:lnSpc>
              <a:buFont typeface="Arial"/>
              <a:buChar char="•"/>
            </a:pPr>
            <a:r>
              <a:rPr lang="en-US" sz="2399">
                <a:solidFill>
                  <a:srgbClr val="000000"/>
                </a:solidFill>
                <a:latin typeface="Open Sauce"/>
              </a:rPr>
              <a:t>Ostali podaci</a:t>
            </a:r>
          </a:p>
          <a:p>
            <a:pPr marL="518158" lvl="1" indent="-259079">
              <a:lnSpc>
                <a:spcPts val="4319"/>
              </a:lnSpc>
              <a:buFont typeface="Arial"/>
              <a:buChar char="•"/>
            </a:pPr>
            <a:r>
              <a:rPr lang="en-US" sz="2399">
                <a:solidFill>
                  <a:srgbClr val="000000"/>
                </a:solidFill>
                <a:latin typeface="Open Sauce"/>
              </a:rPr>
              <a:t>Obrasci/izjave i sl.</a:t>
            </a:r>
          </a:p>
          <a:p>
            <a:pPr marL="518158" lvl="1" indent="-259079">
              <a:lnSpc>
                <a:spcPts val="4319"/>
              </a:lnSpc>
              <a:buFont typeface="Arial"/>
              <a:buChar char="•"/>
            </a:pPr>
            <a:r>
              <a:rPr lang="en-US" sz="2399">
                <a:solidFill>
                  <a:srgbClr val="000000"/>
                </a:solidFill>
                <a:latin typeface="Open Sauce"/>
              </a:rPr>
              <a:t>Prijedlog ugovora o javnoj nabavci/okvirnog sporazuma</a:t>
            </a:r>
          </a:p>
          <a:p>
            <a:pPr>
              <a:lnSpc>
                <a:spcPts val="4319"/>
              </a:lnSpc>
            </a:pPr>
            <a:endParaRPr lang="en-US" sz="2399">
              <a:solidFill>
                <a:srgbClr val="000000"/>
              </a:solidFill>
              <a:latin typeface="Open Sauce"/>
            </a:endParaRPr>
          </a:p>
          <a:p>
            <a:pPr>
              <a:lnSpc>
                <a:spcPts val="4319"/>
              </a:lnSpc>
            </a:pPr>
            <a:endParaRPr lang="en-US" sz="2399">
              <a:solidFill>
                <a:srgbClr val="000000"/>
              </a:solidFill>
              <a:latin typeface="Open Sauce"/>
            </a:endParaRPr>
          </a:p>
          <a:p>
            <a:pPr algn="ctr">
              <a:lnSpc>
                <a:spcPts val="4319"/>
              </a:lnSpc>
            </a:pPr>
            <a:endParaRPr lang="en-US" sz="2399">
              <a:solidFill>
                <a:srgbClr val="000000"/>
              </a:solidFill>
              <a:latin typeface="Open Sauce"/>
            </a:endParaRPr>
          </a:p>
        </p:txBody>
      </p:sp>
      <p:sp>
        <p:nvSpPr>
          <p:cNvPr id="3" name="TextBox 3"/>
          <p:cNvSpPr txBox="1"/>
          <p:nvPr/>
        </p:nvSpPr>
        <p:spPr>
          <a:xfrm>
            <a:off x="2912739" y="537527"/>
            <a:ext cx="12618364"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SADRŽAJ TENDERSKE DOKUMENTACIJE </a:t>
            </a:r>
          </a:p>
        </p:txBody>
      </p:sp>
      <p:sp>
        <p:nvSpPr>
          <p:cNvPr id="4" name="AutoShape 4"/>
          <p:cNvSpPr/>
          <p:nvPr/>
        </p:nvSpPr>
        <p:spPr>
          <a:xfrm>
            <a:off x="2488474" y="2014654"/>
            <a:ext cx="13466893" cy="0"/>
          </a:xfrm>
          <a:prstGeom prst="line">
            <a:avLst/>
          </a:prstGeom>
          <a:ln w="38100" cap="flat">
            <a:solidFill>
              <a:srgbClr val="1C5739"/>
            </a:solidFill>
            <a:prstDash val="solid"/>
            <a:headEnd type="none" w="sm" len="sm"/>
            <a:tailEnd type="none" w="sm" len="sm"/>
          </a:ln>
        </p:spPr>
        <p:txBody>
          <a:bodyPr/>
          <a:lstStyle/>
          <a:p>
            <a:endParaRPr lang="bs-Latn-BA"/>
          </a:p>
        </p:txBody>
      </p:sp>
      <p:sp>
        <p:nvSpPr>
          <p:cNvPr id="5" name="Freeform 5"/>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2530929" y="3457355"/>
            <a:ext cx="13949265" cy="4846321"/>
          </a:xfrm>
          <a:prstGeom prst="rect">
            <a:avLst/>
          </a:prstGeom>
        </p:spPr>
        <p:txBody>
          <a:bodyPr lIns="0" tIns="0" rIns="0" bIns="0" rtlCol="0" anchor="t">
            <a:spAutoFit/>
          </a:bodyPr>
          <a:lstStyle/>
          <a:p>
            <a:pPr algn="just">
              <a:lnSpc>
                <a:spcPts val="4319"/>
              </a:lnSpc>
            </a:pPr>
            <a:r>
              <a:rPr lang="en-US" sz="2399">
                <a:solidFill>
                  <a:srgbClr val="000000"/>
                </a:solidFill>
                <a:latin typeface="Open Sauce"/>
              </a:rPr>
              <a:t>„.........Predmet nabavke su Laboratorijske usluge analiza na prisustvo pesticida u i na hrani biljnog i životinjskog porijekla. Prisustvo ostataka pesticida u i na hrani u Bosni i Hercegovini će se provjeriti urađenim laboratorijskim analizama uzetih uzoraka na prisustvo pesticida odnosno, određivanjem granice detekcije i kvantifikacija analita, te prikupljanjem rezultata analize kroz dostavljene laboratorijske nalaze i izvještaje laboratorija. Laboratorijskim analizama proizvoda potrebno je ustanoviti količinu ostataka pesticida u i na hrani odnosno proizvodima biljnog i životinjskog porijekla, te provjeriti odgovaraju li nacionalnim propisima usklađenim sa EU zakonodavstvom koje određuje maksimalne nivoe ostataka pesticida.........“</a:t>
            </a:r>
          </a:p>
          <a:p>
            <a:pPr algn="just">
              <a:lnSpc>
                <a:spcPts val="4319"/>
              </a:lnSpc>
            </a:pPr>
            <a:endParaRPr lang="en-US" sz="2399">
              <a:solidFill>
                <a:srgbClr val="000000"/>
              </a:solidFill>
              <a:latin typeface="Open Sauce"/>
            </a:endParaRPr>
          </a:p>
        </p:txBody>
      </p:sp>
      <p:sp>
        <p:nvSpPr>
          <p:cNvPr id="5" name="TextBox 5"/>
          <p:cNvSpPr txBox="1"/>
          <p:nvPr/>
        </p:nvSpPr>
        <p:spPr>
          <a:xfrm>
            <a:off x="7467600" y="1301721"/>
            <a:ext cx="3034546" cy="887095"/>
          </a:xfrm>
          <a:prstGeom prst="rect">
            <a:avLst/>
          </a:prstGeom>
        </p:spPr>
        <p:txBody>
          <a:bodyPr wrap="square" lIns="0" tIns="0" rIns="0" bIns="0" rtlCol="0" anchor="t">
            <a:spAutoFit/>
          </a:bodyPr>
          <a:lstStyle/>
          <a:p>
            <a:pPr algn="ctr">
              <a:lnSpc>
                <a:spcPts val="7279"/>
              </a:lnSpc>
            </a:pPr>
            <a:r>
              <a:rPr lang="en-US" sz="5199" dirty="0">
                <a:solidFill>
                  <a:srgbClr val="1C5739"/>
                </a:solidFill>
                <a:latin typeface="Open Sans Bold"/>
              </a:rPr>
              <a:t>PRIMJER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3184071" y="3504008"/>
            <a:ext cx="12969551" cy="3760471"/>
          </a:xfrm>
          <a:prstGeom prst="rect">
            <a:avLst/>
          </a:prstGeom>
        </p:spPr>
        <p:txBody>
          <a:bodyPr lIns="0" tIns="0" rIns="0" bIns="0" rtlCol="0" anchor="t">
            <a:spAutoFit/>
          </a:bodyPr>
          <a:lstStyle/>
          <a:p>
            <a:pPr algn="just">
              <a:lnSpc>
                <a:spcPts val="4319"/>
              </a:lnSpc>
            </a:pPr>
            <a:r>
              <a:rPr lang="en-US" sz="2399" dirty="0">
                <a:solidFill>
                  <a:srgbClr val="000000"/>
                </a:solidFill>
                <a:latin typeface="Open Sauce"/>
              </a:rPr>
              <a:t>„......... </a:t>
            </a:r>
            <a:r>
              <a:rPr lang="en-US" sz="2399" dirty="0" err="1">
                <a:solidFill>
                  <a:srgbClr val="000000"/>
                </a:solidFill>
                <a:latin typeface="Open Sauce"/>
              </a:rPr>
              <a:t>Predmet</a:t>
            </a:r>
            <a:r>
              <a:rPr lang="en-US" sz="2399" dirty="0">
                <a:solidFill>
                  <a:srgbClr val="000000"/>
                </a:solidFill>
                <a:latin typeface="Open Sauce"/>
              </a:rPr>
              <a:t> </a:t>
            </a:r>
            <a:r>
              <a:rPr lang="en-US" sz="2399" dirty="0" err="1">
                <a:solidFill>
                  <a:srgbClr val="000000"/>
                </a:solidFill>
                <a:latin typeface="Open Sauce"/>
              </a:rPr>
              <a:t>nabavke</a:t>
            </a:r>
            <a:r>
              <a:rPr lang="en-US" sz="2399" dirty="0">
                <a:solidFill>
                  <a:srgbClr val="000000"/>
                </a:solidFill>
                <a:latin typeface="Open Sauce"/>
              </a:rPr>
              <a:t> </a:t>
            </a:r>
            <a:r>
              <a:rPr lang="en-US" sz="2399" dirty="0" err="1">
                <a:solidFill>
                  <a:srgbClr val="000000"/>
                </a:solidFill>
                <a:latin typeface="Open Sauce"/>
              </a:rPr>
              <a:t>su</a:t>
            </a:r>
            <a:r>
              <a:rPr lang="en-US" sz="2399" dirty="0">
                <a:solidFill>
                  <a:srgbClr val="000000"/>
                </a:solidFill>
                <a:latin typeface="Open Sauce"/>
              </a:rPr>
              <a:t> </a:t>
            </a:r>
            <a:r>
              <a:rPr lang="en-US" sz="2399" dirty="0" err="1">
                <a:solidFill>
                  <a:srgbClr val="000000"/>
                </a:solidFill>
                <a:latin typeface="Open Sauce"/>
              </a:rPr>
              <a:t>radovi</a:t>
            </a:r>
            <a:r>
              <a:rPr lang="en-US" sz="2399" dirty="0">
                <a:solidFill>
                  <a:srgbClr val="000000"/>
                </a:solidFill>
                <a:latin typeface="Open Sauce"/>
              </a:rPr>
              <a:t> </a:t>
            </a:r>
            <a:r>
              <a:rPr lang="en-US" sz="2399" dirty="0" err="1">
                <a:solidFill>
                  <a:srgbClr val="000000"/>
                </a:solidFill>
                <a:latin typeface="Open Sauce"/>
              </a:rPr>
              <a:t>obnove</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zaštite</a:t>
            </a:r>
            <a:r>
              <a:rPr lang="en-US" sz="2399" dirty="0">
                <a:solidFill>
                  <a:srgbClr val="000000"/>
                </a:solidFill>
                <a:latin typeface="Open Sauce"/>
              </a:rPr>
              <a:t> </a:t>
            </a:r>
            <a:r>
              <a:rPr lang="en-US" sz="2399" dirty="0" err="1">
                <a:solidFill>
                  <a:srgbClr val="000000"/>
                </a:solidFill>
                <a:latin typeface="Open Sauce"/>
              </a:rPr>
              <a:t>fasade</a:t>
            </a:r>
            <a:r>
              <a:rPr lang="en-US" sz="2399" dirty="0">
                <a:solidFill>
                  <a:srgbClr val="000000"/>
                </a:solidFill>
                <a:latin typeface="Open Sauce"/>
              </a:rPr>
              <a:t>, </a:t>
            </a:r>
            <a:r>
              <a:rPr lang="en-US" sz="2399" dirty="0" err="1">
                <a:solidFill>
                  <a:srgbClr val="000000"/>
                </a:solidFill>
                <a:latin typeface="Open Sauce"/>
              </a:rPr>
              <a:t>uređenje</a:t>
            </a:r>
            <a:r>
              <a:rPr lang="en-US" sz="2399" dirty="0">
                <a:solidFill>
                  <a:srgbClr val="000000"/>
                </a:solidFill>
                <a:latin typeface="Open Sauce"/>
              </a:rPr>
              <a:t> </a:t>
            </a:r>
            <a:r>
              <a:rPr lang="en-US" sz="2399" dirty="0" err="1">
                <a:solidFill>
                  <a:srgbClr val="000000"/>
                </a:solidFill>
                <a:latin typeface="Open Sauce"/>
              </a:rPr>
              <a:t>odvodnje</a:t>
            </a:r>
            <a:r>
              <a:rPr lang="en-US" sz="2399" dirty="0">
                <a:solidFill>
                  <a:srgbClr val="000000"/>
                </a:solidFill>
                <a:latin typeface="Open Sauce"/>
              </a:rPr>
              <a:t> </a:t>
            </a:r>
            <a:r>
              <a:rPr lang="en-US" sz="2399" dirty="0" err="1">
                <a:solidFill>
                  <a:srgbClr val="000000"/>
                </a:solidFill>
                <a:latin typeface="Open Sauce"/>
              </a:rPr>
              <a:t>oborinskih</a:t>
            </a:r>
            <a:r>
              <a:rPr lang="en-US" sz="2399" dirty="0">
                <a:solidFill>
                  <a:srgbClr val="000000"/>
                </a:solidFill>
                <a:latin typeface="Open Sauce"/>
              </a:rPr>
              <a:t> </a:t>
            </a:r>
            <a:r>
              <a:rPr lang="en-US" sz="2399" dirty="0" err="1">
                <a:solidFill>
                  <a:srgbClr val="000000"/>
                </a:solidFill>
                <a:latin typeface="Open Sauce"/>
              </a:rPr>
              <a:t>voda</a:t>
            </a:r>
            <a:r>
              <a:rPr lang="en-US" sz="2399" dirty="0">
                <a:solidFill>
                  <a:srgbClr val="000000"/>
                </a:solidFill>
                <a:latin typeface="Open Sauce"/>
              </a:rPr>
              <a:t> </a:t>
            </a:r>
            <a:r>
              <a:rPr lang="en-US" sz="2399" dirty="0" err="1">
                <a:solidFill>
                  <a:srgbClr val="000000"/>
                </a:solidFill>
                <a:latin typeface="Open Sauce"/>
              </a:rPr>
              <a:t>i</a:t>
            </a:r>
            <a:r>
              <a:rPr lang="en-US" sz="2399" dirty="0">
                <a:solidFill>
                  <a:srgbClr val="000000"/>
                </a:solidFill>
                <a:latin typeface="Open Sauce"/>
              </a:rPr>
              <a:t> </a:t>
            </a:r>
            <a:r>
              <a:rPr lang="en-US" sz="2399" dirty="0" err="1">
                <a:solidFill>
                  <a:srgbClr val="000000"/>
                </a:solidFill>
                <a:latin typeface="Open Sauce"/>
              </a:rPr>
              <a:t>uređenje</a:t>
            </a:r>
            <a:r>
              <a:rPr lang="en-US" sz="2399" dirty="0">
                <a:solidFill>
                  <a:srgbClr val="000000"/>
                </a:solidFill>
                <a:latin typeface="Open Sauce"/>
              </a:rPr>
              <a:t> </a:t>
            </a:r>
            <a:r>
              <a:rPr lang="en-US" sz="2399" dirty="0" err="1">
                <a:solidFill>
                  <a:srgbClr val="000000"/>
                </a:solidFill>
                <a:latin typeface="Open Sauce"/>
              </a:rPr>
              <a:t>školskog</a:t>
            </a:r>
            <a:r>
              <a:rPr lang="en-US" sz="2399" dirty="0">
                <a:solidFill>
                  <a:srgbClr val="000000"/>
                </a:solidFill>
                <a:latin typeface="Open Sauce"/>
              </a:rPr>
              <a:t> </a:t>
            </a:r>
            <a:r>
              <a:rPr lang="en-US" sz="2399" dirty="0" err="1">
                <a:solidFill>
                  <a:srgbClr val="000000"/>
                </a:solidFill>
                <a:latin typeface="Open Sauce"/>
              </a:rPr>
              <a:t>igrališta</a:t>
            </a:r>
            <a:r>
              <a:rPr lang="en-US" sz="2399" dirty="0">
                <a:solidFill>
                  <a:srgbClr val="000000"/>
                </a:solidFill>
                <a:latin typeface="Open Sauce"/>
              </a:rPr>
              <a:t>, a koji </a:t>
            </a:r>
            <a:r>
              <a:rPr lang="en-US" sz="2399" dirty="0" err="1">
                <a:solidFill>
                  <a:srgbClr val="000000"/>
                </a:solidFill>
                <a:latin typeface="Open Sauce"/>
              </a:rPr>
              <a:t>su</a:t>
            </a:r>
            <a:r>
              <a:rPr lang="en-US" sz="2399" dirty="0">
                <a:solidFill>
                  <a:srgbClr val="000000"/>
                </a:solidFill>
                <a:latin typeface="Open Sauce"/>
              </a:rPr>
              <a:t> </a:t>
            </a:r>
            <a:r>
              <a:rPr lang="en-US" sz="2399" dirty="0" err="1">
                <a:solidFill>
                  <a:srgbClr val="000000"/>
                </a:solidFill>
                <a:latin typeface="Open Sauce"/>
              </a:rPr>
              <a:t>opisani</a:t>
            </a:r>
            <a:r>
              <a:rPr lang="en-US" sz="2399" dirty="0">
                <a:solidFill>
                  <a:srgbClr val="000000"/>
                </a:solidFill>
                <a:latin typeface="Open Sauce"/>
              </a:rPr>
              <a:t> u </a:t>
            </a:r>
            <a:r>
              <a:rPr lang="en-US" sz="2399" dirty="0" err="1">
                <a:solidFill>
                  <a:srgbClr val="000000"/>
                </a:solidFill>
                <a:latin typeface="Open Sauce"/>
              </a:rPr>
              <a:t>Aneksu</a:t>
            </a:r>
            <a:r>
              <a:rPr lang="en-US" sz="2399" dirty="0">
                <a:solidFill>
                  <a:srgbClr val="000000"/>
                </a:solidFill>
                <a:latin typeface="Open Sauce"/>
              </a:rPr>
              <a:t> 2 </a:t>
            </a:r>
            <a:r>
              <a:rPr lang="en-US" sz="2399" dirty="0" err="1">
                <a:solidFill>
                  <a:srgbClr val="000000"/>
                </a:solidFill>
                <a:latin typeface="Open Sauce"/>
              </a:rPr>
              <a:t>ove</a:t>
            </a:r>
            <a:r>
              <a:rPr lang="en-US" sz="2399" dirty="0">
                <a:solidFill>
                  <a:srgbClr val="000000"/>
                </a:solidFill>
                <a:latin typeface="Open Sauce"/>
              </a:rPr>
              <a:t> </a:t>
            </a:r>
            <a:r>
              <a:rPr lang="en-US" sz="2399" dirty="0" err="1">
                <a:solidFill>
                  <a:srgbClr val="000000"/>
                </a:solidFill>
                <a:latin typeface="Open Sauce"/>
              </a:rPr>
              <a:t>Tenderske</a:t>
            </a:r>
            <a:r>
              <a:rPr lang="en-US" sz="2399" dirty="0">
                <a:solidFill>
                  <a:srgbClr val="000000"/>
                </a:solidFill>
                <a:latin typeface="Open Sauce"/>
              </a:rPr>
              <a:t> </a:t>
            </a:r>
            <a:r>
              <a:rPr lang="en-US" sz="2399" dirty="0" err="1">
                <a:solidFill>
                  <a:srgbClr val="000000"/>
                </a:solidFill>
                <a:latin typeface="Open Sauce"/>
              </a:rPr>
              <a:t>dokumentacije</a:t>
            </a:r>
            <a:r>
              <a:rPr lang="en-US" sz="2399" dirty="0">
                <a:solidFill>
                  <a:srgbClr val="000000"/>
                </a:solidFill>
                <a:latin typeface="Open Sauce"/>
              </a:rPr>
              <a:t>. </a:t>
            </a:r>
            <a:r>
              <a:rPr lang="en-US" sz="2399" u="sng" dirty="0" err="1">
                <a:solidFill>
                  <a:srgbClr val="000000"/>
                </a:solidFill>
                <a:latin typeface="Open Sauce"/>
              </a:rPr>
              <a:t>Ponuđači</a:t>
            </a:r>
            <a:r>
              <a:rPr lang="en-US" sz="2399" u="sng" dirty="0">
                <a:solidFill>
                  <a:srgbClr val="000000"/>
                </a:solidFill>
                <a:latin typeface="Open Sauce"/>
              </a:rPr>
              <a:t> </a:t>
            </a:r>
            <a:r>
              <a:rPr lang="en-US" sz="2399" u="sng" dirty="0" err="1">
                <a:solidFill>
                  <a:srgbClr val="000000"/>
                </a:solidFill>
                <a:latin typeface="Open Sauce"/>
              </a:rPr>
              <a:t>mogu</a:t>
            </a:r>
            <a:r>
              <a:rPr lang="en-US" sz="2399" u="sng" dirty="0">
                <a:solidFill>
                  <a:srgbClr val="000000"/>
                </a:solidFill>
                <a:latin typeface="Open Sauce"/>
              </a:rPr>
              <a:t> </a:t>
            </a:r>
            <a:r>
              <a:rPr lang="en-US" sz="2399" u="sng" dirty="0" err="1">
                <a:solidFill>
                  <a:srgbClr val="000000"/>
                </a:solidFill>
                <a:latin typeface="Open Sauce"/>
              </a:rPr>
              <a:t>obići</a:t>
            </a:r>
            <a:r>
              <a:rPr lang="en-US" sz="2399" u="sng" dirty="0">
                <a:solidFill>
                  <a:srgbClr val="000000"/>
                </a:solidFill>
                <a:latin typeface="Open Sauce"/>
              </a:rPr>
              <a:t> </a:t>
            </a:r>
            <a:r>
              <a:rPr lang="en-US" sz="2399" u="sng" dirty="0" err="1">
                <a:solidFill>
                  <a:srgbClr val="000000"/>
                </a:solidFill>
                <a:latin typeface="Open Sauce"/>
              </a:rPr>
              <a:t>mjesto</a:t>
            </a:r>
            <a:r>
              <a:rPr lang="en-US" sz="2399" u="sng" dirty="0">
                <a:solidFill>
                  <a:srgbClr val="000000"/>
                </a:solidFill>
                <a:latin typeface="Open Sauce"/>
              </a:rPr>
              <a:t> </a:t>
            </a:r>
            <a:r>
              <a:rPr lang="en-US" sz="2399" u="sng" dirty="0" err="1">
                <a:solidFill>
                  <a:srgbClr val="000000"/>
                </a:solidFill>
                <a:latin typeface="Open Sauce"/>
              </a:rPr>
              <a:t>izvođenja</a:t>
            </a:r>
            <a:r>
              <a:rPr lang="en-US" sz="2399" u="sng" dirty="0">
                <a:solidFill>
                  <a:srgbClr val="000000"/>
                </a:solidFill>
                <a:latin typeface="Open Sauce"/>
              </a:rPr>
              <a:t> </a:t>
            </a:r>
            <a:r>
              <a:rPr lang="en-US" sz="2399" u="sng" dirty="0" err="1">
                <a:solidFill>
                  <a:srgbClr val="000000"/>
                </a:solidFill>
                <a:latin typeface="Open Sauce"/>
              </a:rPr>
              <a:t>radova</a:t>
            </a:r>
            <a:r>
              <a:rPr lang="en-US" sz="2399" dirty="0">
                <a:solidFill>
                  <a:srgbClr val="000000"/>
                </a:solidFill>
                <a:latin typeface="Open Sauce"/>
              </a:rPr>
              <a:t>, po </a:t>
            </a:r>
            <a:r>
              <a:rPr lang="en-US" sz="2399" dirty="0" err="1">
                <a:solidFill>
                  <a:srgbClr val="000000"/>
                </a:solidFill>
                <a:latin typeface="Open Sauce"/>
              </a:rPr>
              <a:t>prethodnoj</a:t>
            </a:r>
            <a:r>
              <a:rPr lang="en-US" sz="2399" dirty="0">
                <a:solidFill>
                  <a:srgbClr val="000000"/>
                </a:solidFill>
                <a:latin typeface="Open Sauce"/>
              </a:rPr>
              <a:t> </a:t>
            </a:r>
            <a:r>
              <a:rPr lang="en-US" sz="2399" dirty="0" err="1">
                <a:solidFill>
                  <a:srgbClr val="000000"/>
                </a:solidFill>
                <a:latin typeface="Open Sauce"/>
              </a:rPr>
              <a:t>najavi</a:t>
            </a:r>
            <a:r>
              <a:rPr lang="en-US" sz="2399" dirty="0">
                <a:solidFill>
                  <a:srgbClr val="000000"/>
                </a:solidFill>
                <a:latin typeface="Open Sauce"/>
              </a:rPr>
              <a:t> </a:t>
            </a:r>
            <a:r>
              <a:rPr lang="en-US" sz="2399" dirty="0" err="1">
                <a:solidFill>
                  <a:srgbClr val="000000"/>
                </a:solidFill>
                <a:latin typeface="Open Sauce"/>
              </a:rPr>
              <a:t>Ugovornom</a:t>
            </a:r>
            <a:r>
              <a:rPr lang="en-US" sz="2399" dirty="0">
                <a:solidFill>
                  <a:srgbClr val="000000"/>
                </a:solidFill>
                <a:latin typeface="Open Sauce"/>
              </a:rPr>
              <a:t> </a:t>
            </a:r>
            <a:r>
              <a:rPr lang="en-US" sz="2399" dirty="0" err="1">
                <a:solidFill>
                  <a:srgbClr val="000000"/>
                </a:solidFill>
                <a:latin typeface="Open Sauce"/>
              </a:rPr>
              <a:t>organu</a:t>
            </a:r>
            <a:r>
              <a:rPr lang="en-US" sz="2399" dirty="0">
                <a:solidFill>
                  <a:srgbClr val="000000"/>
                </a:solidFill>
                <a:latin typeface="Open Sauce"/>
              </a:rPr>
              <a:t>, </a:t>
            </a:r>
            <a:r>
              <a:rPr lang="en-US" sz="2399" dirty="0" err="1">
                <a:solidFill>
                  <a:srgbClr val="000000"/>
                </a:solidFill>
                <a:latin typeface="Open Sauce"/>
              </a:rPr>
              <a:t>kako</a:t>
            </a:r>
            <a:r>
              <a:rPr lang="en-US" sz="2399" dirty="0">
                <a:solidFill>
                  <a:srgbClr val="000000"/>
                </a:solidFill>
                <a:latin typeface="Open Sauce"/>
              </a:rPr>
              <a:t> bi </a:t>
            </a:r>
            <a:r>
              <a:rPr lang="en-US" sz="2399" dirty="0" err="1">
                <a:solidFill>
                  <a:srgbClr val="000000"/>
                </a:solidFill>
                <a:latin typeface="Open Sauce"/>
              </a:rPr>
              <a:t>prikupili</a:t>
            </a:r>
            <a:r>
              <a:rPr lang="en-US" sz="2399" dirty="0">
                <a:solidFill>
                  <a:srgbClr val="000000"/>
                </a:solidFill>
                <a:latin typeface="Open Sauce"/>
              </a:rPr>
              <a:t> </a:t>
            </a:r>
            <a:r>
              <a:rPr lang="en-US" sz="2399" dirty="0" err="1">
                <a:solidFill>
                  <a:srgbClr val="000000"/>
                </a:solidFill>
                <a:latin typeface="Open Sauce"/>
              </a:rPr>
              <a:t>sve</a:t>
            </a:r>
            <a:r>
              <a:rPr lang="en-US" sz="2399" dirty="0">
                <a:solidFill>
                  <a:srgbClr val="000000"/>
                </a:solidFill>
                <a:latin typeface="Open Sauce"/>
              </a:rPr>
              <a:t> </a:t>
            </a:r>
            <a:r>
              <a:rPr lang="en-US" sz="2399" dirty="0" err="1">
                <a:solidFill>
                  <a:srgbClr val="000000"/>
                </a:solidFill>
                <a:latin typeface="Open Sauce"/>
              </a:rPr>
              <a:t>informacije</a:t>
            </a:r>
            <a:r>
              <a:rPr lang="en-US" sz="2399" dirty="0">
                <a:solidFill>
                  <a:srgbClr val="000000"/>
                </a:solidFill>
                <a:latin typeface="Open Sauce"/>
              </a:rPr>
              <a:t> </a:t>
            </a:r>
            <a:r>
              <a:rPr lang="en-US" sz="2399" dirty="0" err="1">
                <a:solidFill>
                  <a:srgbClr val="000000"/>
                </a:solidFill>
                <a:latin typeface="Open Sauce"/>
              </a:rPr>
              <a:t>neophodne</a:t>
            </a:r>
            <a:r>
              <a:rPr lang="en-US" sz="2399" dirty="0">
                <a:solidFill>
                  <a:srgbClr val="000000"/>
                </a:solidFill>
                <a:latin typeface="Open Sauce"/>
              </a:rPr>
              <a:t> za </a:t>
            </a:r>
            <a:r>
              <a:rPr lang="en-US" sz="2399" dirty="0" err="1">
                <a:solidFill>
                  <a:srgbClr val="000000"/>
                </a:solidFill>
                <a:latin typeface="Open Sauce"/>
              </a:rPr>
              <a:t>dostavljanje</a:t>
            </a:r>
            <a:r>
              <a:rPr lang="en-US" sz="2399" dirty="0">
                <a:solidFill>
                  <a:srgbClr val="000000"/>
                </a:solidFill>
                <a:latin typeface="Open Sauce"/>
              </a:rPr>
              <a:t> </a:t>
            </a:r>
            <a:r>
              <a:rPr lang="en-US" sz="2399" dirty="0" err="1">
                <a:solidFill>
                  <a:srgbClr val="000000"/>
                </a:solidFill>
                <a:latin typeface="Open Sauce"/>
              </a:rPr>
              <a:t>ponude</a:t>
            </a:r>
            <a:r>
              <a:rPr lang="en-US" sz="2399" dirty="0">
                <a:solidFill>
                  <a:srgbClr val="000000"/>
                </a:solidFill>
                <a:latin typeface="Open Sauce"/>
              </a:rPr>
              <a:t>, a </a:t>
            </a:r>
            <a:r>
              <a:rPr lang="en-US" sz="2399" dirty="0" err="1">
                <a:solidFill>
                  <a:srgbClr val="000000"/>
                </a:solidFill>
                <a:latin typeface="Open Sauce"/>
              </a:rPr>
              <a:t>što</a:t>
            </a:r>
            <a:r>
              <a:rPr lang="en-US" sz="2399" dirty="0">
                <a:solidFill>
                  <a:srgbClr val="000000"/>
                </a:solidFill>
                <a:latin typeface="Open Sauce"/>
              </a:rPr>
              <a:t> </a:t>
            </a:r>
            <a:r>
              <a:rPr lang="en-US" sz="2399" dirty="0" err="1">
                <a:solidFill>
                  <a:srgbClr val="000000"/>
                </a:solidFill>
                <a:latin typeface="Open Sauce"/>
              </a:rPr>
              <a:t>ponuđač</a:t>
            </a:r>
            <a:r>
              <a:rPr lang="en-US" sz="2399" dirty="0">
                <a:solidFill>
                  <a:srgbClr val="000000"/>
                </a:solidFill>
                <a:latin typeface="Open Sauce"/>
              </a:rPr>
              <a:t> </a:t>
            </a:r>
            <a:r>
              <a:rPr lang="en-US" sz="2399" dirty="0" err="1">
                <a:solidFill>
                  <a:srgbClr val="000000"/>
                </a:solidFill>
                <a:latin typeface="Open Sauce"/>
              </a:rPr>
              <a:t>treba</a:t>
            </a:r>
            <a:r>
              <a:rPr lang="en-US" sz="2399" dirty="0">
                <a:solidFill>
                  <a:srgbClr val="000000"/>
                </a:solidFill>
                <a:latin typeface="Open Sauce"/>
              </a:rPr>
              <a:t> </a:t>
            </a:r>
            <a:r>
              <a:rPr lang="en-US" sz="2399" dirty="0" err="1">
                <a:solidFill>
                  <a:srgbClr val="000000"/>
                </a:solidFill>
                <a:latin typeface="Open Sauce"/>
              </a:rPr>
              <a:t>uračunati</a:t>
            </a:r>
            <a:r>
              <a:rPr lang="en-US" sz="2399" dirty="0">
                <a:solidFill>
                  <a:srgbClr val="000000"/>
                </a:solidFill>
                <a:latin typeface="Open Sauce"/>
              </a:rPr>
              <a:t> u </a:t>
            </a:r>
            <a:r>
              <a:rPr lang="en-US" sz="2399" dirty="0" err="1">
                <a:solidFill>
                  <a:srgbClr val="000000"/>
                </a:solidFill>
                <a:latin typeface="Open Sauce"/>
              </a:rPr>
              <a:t>svoju</a:t>
            </a:r>
            <a:r>
              <a:rPr lang="en-US" sz="2399" dirty="0">
                <a:solidFill>
                  <a:srgbClr val="000000"/>
                </a:solidFill>
                <a:latin typeface="Open Sauce"/>
              </a:rPr>
              <a:t> </a:t>
            </a:r>
            <a:r>
              <a:rPr lang="en-US" sz="2399" dirty="0" err="1">
                <a:solidFill>
                  <a:srgbClr val="000000"/>
                </a:solidFill>
                <a:latin typeface="Open Sauce"/>
              </a:rPr>
              <a:t>cijenu</a:t>
            </a:r>
            <a:r>
              <a:rPr lang="en-US" sz="2399" dirty="0">
                <a:solidFill>
                  <a:srgbClr val="000000"/>
                </a:solidFill>
                <a:latin typeface="Open Sauce"/>
              </a:rPr>
              <a:t>..........“</a:t>
            </a:r>
          </a:p>
          <a:p>
            <a:pPr algn="just">
              <a:lnSpc>
                <a:spcPts val="4319"/>
              </a:lnSpc>
            </a:pPr>
            <a:endParaRPr lang="en-US" sz="2399" dirty="0">
              <a:solidFill>
                <a:srgbClr val="000000"/>
              </a:solidFill>
              <a:latin typeface="Open Sauce"/>
            </a:endParaRPr>
          </a:p>
          <a:p>
            <a:pPr algn="just">
              <a:lnSpc>
                <a:spcPts val="4319"/>
              </a:lnSpc>
            </a:pPr>
            <a:endParaRPr lang="en-US" sz="2399" dirty="0">
              <a:solidFill>
                <a:srgbClr val="000000"/>
              </a:solidFill>
              <a:latin typeface="Open Sauce"/>
            </a:endParaRPr>
          </a:p>
        </p:txBody>
      </p:sp>
      <p:sp>
        <p:nvSpPr>
          <p:cNvPr id="5" name="TextBox 5"/>
          <p:cNvSpPr txBox="1"/>
          <p:nvPr/>
        </p:nvSpPr>
        <p:spPr>
          <a:xfrm>
            <a:off x="6781800" y="1301721"/>
            <a:ext cx="3810000" cy="887095"/>
          </a:xfrm>
          <a:prstGeom prst="rect">
            <a:avLst/>
          </a:prstGeom>
        </p:spPr>
        <p:txBody>
          <a:bodyPr wrap="square" lIns="0" tIns="0" rIns="0" bIns="0" rtlCol="0" anchor="t">
            <a:spAutoFit/>
          </a:bodyPr>
          <a:lstStyle/>
          <a:p>
            <a:pPr algn="ctr">
              <a:lnSpc>
                <a:spcPts val="7279"/>
              </a:lnSpc>
            </a:pPr>
            <a:r>
              <a:rPr lang="en-US" sz="5199" dirty="0">
                <a:solidFill>
                  <a:srgbClr val="1C5739"/>
                </a:solidFill>
                <a:latin typeface="Open Sans Bold"/>
              </a:rPr>
              <a:t>PRIMJER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bs-Latn-BA"/>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bs-Latn-BA"/>
          </a:p>
        </p:txBody>
      </p:sp>
      <p:sp>
        <p:nvSpPr>
          <p:cNvPr id="4" name="TextBox 4"/>
          <p:cNvSpPr txBox="1"/>
          <p:nvPr/>
        </p:nvSpPr>
        <p:spPr>
          <a:xfrm>
            <a:off x="2530929" y="3457355"/>
            <a:ext cx="13949265" cy="4303396"/>
          </a:xfrm>
          <a:prstGeom prst="rect">
            <a:avLst/>
          </a:prstGeom>
        </p:spPr>
        <p:txBody>
          <a:bodyPr lIns="0" tIns="0" rIns="0" bIns="0" rtlCol="0" anchor="t">
            <a:spAutoFit/>
          </a:bodyPr>
          <a:lstStyle/>
          <a:p>
            <a:pPr algn="just">
              <a:lnSpc>
                <a:spcPts val="4319"/>
              </a:lnSpc>
            </a:pPr>
            <a:r>
              <a:rPr lang="en-US" sz="2399" dirty="0">
                <a:solidFill>
                  <a:srgbClr val="000000"/>
                </a:solidFill>
                <a:latin typeface="Open Sauce"/>
              </a:rPr>
              <a:t>„......... </a:t>
            </a:r>
            <a:r>
              <a:rPr lang="en-US" sz="2399" dirty="0" err="1">
                <a:solidFill>
                  <a:srgbClr val="000000"/>
                </a:solidFill>
                <a:latin typeface="Open Sauce"/>
              </a:rPr>
              <a:t>Ukoliko</a:t>
            </a:r>
            <a:r>
              <a:rPr lang="en-US" sz="2399" dirty="0">
                <a:solidFill>
                  <a:srgbClr val="000000"/>
                </a:solidFill>
                <a:latin typeface="Open Sauce"/>
              </a:rPr>
              <a:t> </a:t>
            </a:r>
            <a:r>
              <a:rPr lang="en-US" sz="2399" dirty="0" err="1">
                <a:solidFill>
                  <a:srgbClr val="000000"/>
                </a:solidFill>
                <a:latin typeface="Open Sauce"/>
              </a:rPr>
              <a:t>ponuđač</a:t>
            </a:r>
            <a:r>
              <a:rPr lang="en-US" sz="2399" dirty="0">
                <a:solidFill>
                  <a:srgbClr val="000000"/>
                </a:solidFill>
                <a:latin typeface="Open Sauce"/>
              </a:rPr>
              <a:t> </a:t>
            </a:r>
            <a:r>
              <a:rPr lang="en-US" sz="2399" dirty="0" err="1">
                <a:solidFill>
                  <a:srgbClr val="000000"/>
                </a:solidFill>
                <a:latin typeface="Open Sauce"/>
              </a:rPr>
              <a:t>nudi</a:t>
            </a:r>
            <a:r>
              <a:rPr lang="en-US" sz="2399" dirty="0">
                <a:solidFill>
                  <a:srgbClr val="000000"/>
                </a:solidFill>
                <a:latin typeface="Open Sauce"/>
              </a:rPr>
              <a:t> </a:t>
            </a:r>
            <a:r>
              <a:rPr lang="en-US" sz="2399" u="sng" dirty="0" err="1">
                <a:solidFill>
                  <a:srgbClr val="000000"/>
                </a:solidFill>
                <a:latin typeface="Open Sauce"/>
              </a:rPr>
              <a:t>ekvivalent</a:t>
            </a:r>
            <a:r>
              <a:rPr lang="en-US" sz="2399" dirty="0">
                <a:solidFill>
                  <a:srgbClr val="000000"/>
                </a:solidFill>
                <a:latin typeface="Open Sauce"/>
              </a:rPr>
              <a:t> </a:t>
            </a:r>
            <a:r>
              <a:rPr lang="en-US" sz="2399" dirty="0" err="1">
                <a:solidFill>
                  <a:srgbClr val="000000"/>
                </a:solidFill>
                <a:latin typeface="Open Sauce"/>
              </a:rPr>
              <a:t>obavezan</a:t>
            </a:r>
            <a:r>
              <a:rPr lang="en-US" sz="2399" dirty="0">
                <a:solidFill>
                  <a:srgbClr val="000000"/>
                </a:solidFill>
                <a:latin typeface="Open Sauce"/>
              </a:rPr>
              <a:t> je u </a:t>
            </a:r>
            <a:r>
              <a:rPr lang="en-US" sz="2399" dirty="0" err="1">
                <a:solidFill>
                  <a:srgbClr val="000000"/>
                </a:solidFill>
                <a:latin typeface="Open Sauce"/>
              </a:rPr>
              <a:t>zadnjoj</a:t>
            </a:r>
            <a:r>
              <a:rPr lang="en-US" sz="2399" dirty="0">
                <a:solidFill>
                  <a:srgbClr val="000000"/>
                </a:solidFill>
                <a:latin typeface="Open Sauce"/>
              </a:rPr>
              <a:t> </a:t>
            </a:r>
            <a:r>
              <a:rPr lang="en-US" sz="2399" dirty="0" err="1">
                <a:solidFill>
                  <a:srgbClr val="000000"/>
                </a:solidFill>
                <a:latin typeface="Open Sauce"/>
              </a:rPr>
              <a:t>koloni</a:t>
            </a:r>
            <a:r>
              <a:rPr lang="en-US" sz="2399" dirty="0">
                <a:solidFill>
                  <a:srgbClr val="000000"/>
                </a:solidFill>
                <a:latin typeface="Open Sauce"/>
              </a:rPr>
              <a:t> </a:t>
            </a:r>
            <a:r>
              <a:rPr lang="en-US" sz="2399" dirty="0" err="1">
                <a:solidFill>
                  <a:srgbClr val="000000"/>
                </a:solidFill>
                <a:latin typeface="Open Sauce"/>
              </a:rPr>
              <a:t>tehničke</a:t>
            </a:r>
            <a:r>
              <a:rPr lang="en-US" sz="2399" dirty="0">
                <a:solidFill>
                  <a:srgbClr val="000000"/>
                </a:solidFill>
                <a:latin typeface="Open Sauce"/>
              </a:rPr>
              <a:t> </a:t>
            </a:r>
            <a:r>
              <a:rPr lang="en-US" sz="2399" dirty="0" err="1">
                <a:solidFill>
                  <a:srgbClr val="000000"/>
                </a:solidFill>
                <a:latin typeface="Open Sauce"/>
              </a:rPr>
              <a:t>specifikacije</a:t>
            </a:r>
            <a:r>
              <a:rPr lang="en-US" sz="2399" dirty="0">
                <a:solidFill>
                  <a:srgbClr val="000000"/>
                </a:solidFill>
                <a:latin typeface="Open Sauce"/>
              </a:rPr>
              <a:t> </a:t>
            </a:r>
            <a:r>
              <a:rPr lang="en-US" sz="2399" dirty="0" err="1">
                <a:solidFill>
                  <a:srgbClr val="000000"/>
                </a:solidFill>
                <a:latin typeface="Open Sauce"/>
              </a:rPr>
              <a:t>tehnički</a:t>
            </a:r>
            <a:r>
              <a:rPr lang="en-US" sz="2399" dirty="0">
                <a:solidFill>
                  <a:srgbClr val="000000"/>
                </a:solidFill>
                <a:latin typeface="Open Sauce"/>
              </a:rPr>
              <a:t> </a:t>
            </a:r>
            <a:r>
              <a:rPr lang="en-US" sz="2399" dirty="0" err="1">
                <a:solidFill>
                  <a:srgbClr val="000000"/>
                </a:solidFill>
                <a:latin typeface="Open Sauce"/>
              </a:rPr>
              <a:t>opisati</a:t>
            </a:r>
            <a:r>
              <a:rPr lang="en-US" sz="2399" dirty="0">
                <a:solidFill>
                  <a:srgbClr val="000000"/>
                </a:solidFill>
                <a:latin typeface="Open Sauce"/>
              </a:rPr>
              <a:t> </a:t>
            </a:r>
            <a:r>
              <a:rPr lang="en-US" sz="2399" dirty="0" err="1">
                <a:solidFill>
                  <a:srgbClr val="000000"/>
                </a:solidFill>
                <a:latin typeface="Open Sauce"/>
              </a:rPr>
              <a:t>ekvivalent</a:t>
            </a:r>
            <a:r>
              <a:rPr lang="en-US" sz="2399" dirty="0">
                <a:solidFill>
                  <a:srgbClr val="000000"/>
                </a:solidFill>
                <a:latin typeface="Open Sauce"/>
              </a:rPr>
              <a:t> koji </a:t>
            </a:r>
            <a:r>
              <a:rPr lang="en-US" sz="2399" dirty="0" err="1">
                <a:solidFill>
                  <a:srgbClr val="000000"/>
                </a:solidFill>
                <a:latin typeface="Open Sauce"/>
              </a:rPr>
              <a:t>nudi</a:t>
            </a:r>
            <a:r>
              <a:rPr lang="en-US" sz="2399" dirty="0">
                <a:solidFill>
                  <a:srgbClr val="000000"/>
                </a:solidFill>
                <a:latin typeface="Open Sauce"/>
              </a:rPr>
              <a:t> </a:t>
            </a:r>
            <a:r>
              <a:rPr lang="en-US" sz="2399" dirty="0" err="1">
                <a:solidFill>
                  <a:srgbClr val="000000"/>
                </a:solidFill>
                <a:latin typeface="Open Sauce"/>
              </a:rPr>
              <a:t>te</a:t>
            </a:r>
            <a:r>
              <a:rPr lang="en-US" sz="2399" dirty="0">
                <a:solidFill>
                  <a:srgbClr val="000000"/>
                </a:solidFill>
                <a:latin typeface="Open Sauce"/>
              </a:rPr>
              <a:t> </a:t>
            </a:r>
            <a:r>
              <a:rPr lang="en-US" sz="2399" dirty="0" err="1">
                <a:solidFill>
                  <a:srgbClr val="000000"/>
                </a:solidFill>
                <a:latin typeface="Open Sauce"/>
              </a:rPr>
              <a:t>dostaviti</a:t>
            </a:r>
            <a:r>
              <a:rPr lang="en-US" sz="2399" dirty="0">
                <a:solidFill>
                  <a:srgbClr val="000000"/>
                </a:solidFill>
                <a:latin typeface="Open Sauce"/>
              </a:rPr>
              <a:t> </a:t>
            </a:r>
            <a:r>
              <a:rPr lang="en-US" sz="2399" dirty="0" err="1">
                <a:solidFill>
                  <a:srgbClr val="000000"/>
                </a:solidFill>
                <a:latin typeface="Open Sauce"/>
              </a:rPr>
              <a:t>dokaze</a:t>
            </a:r>
            <a:r>
              <a:rPr lang="en-US" sz="2399" dirty="0">
                <a:solidFill>
                  <a:srgbClr val="000000"/>
                </a:solidFill>
                <a:latin typeface="Open Sauce"/>
              </a:rPr>
              <a:t> (</a:t>
            </a:r>
            <a:r>
              <a:rPr lang="en-US" sz="2399" dirty="0" err="1">
                <a:solidFill>
                  <a:srgbClr val="000000"/>
                </a:solidFill>
                <a:latin typeface="Open Sauce"/>
              </a:rPr>
              <a:t>kataloge</a:t>
            </a:r>
            <a:r>
              <a:rPr lang="en-US" sz="2399" dirty="0">
                <a:solidFill>
                  <a:srgbClr val="000000"/>
                </a:solidFill>
                <a:latin typeface="Open Sauce"/>
              </a:rPr>
              <a:t>, </a:t>
            </a:r>
            <a:r>
              <a:rPr lang="en-US" sz="2399" dirty="0" err="1">
                <a:solidFill>
                  <a:srgbClr val="000000"/>
                </a:solidFill>
                <a:latin typeface="Open Sauce"/>
              </a:rPr>
              <a:t>tehničke</a:t>
            </a:r>
            <a:r>
              <a:rPr lang="en-US" sz="2399" dirty="0">
                <a:solidFill>
                  <a:srgbClr val="000000"/>
                </a:solidFill>
                <a:latin typeface="Open Sauce"/>
              </a:rPr>
              <a:t> </a:t>
            </a:r>
            <a:r>
              <a:rPr lang="en-US" sz="2399" dirty="0" err="1">
                <a:solidFill>
                  <a:srgbClr val="000000"/>
                </a:solidFill>
                <a:latin typeface="Open Sauce"/>
              </a:rPr>
              <a:t>specifikacije</a:t>
            </a:r>
            <a:r>
              <a:rPr lang="en-US" sz="2399" dirty="0">
                <a:solidFill>
                  <a:srgbClr val="000000"/>
                </a:solidFill>
                <a:latin typeface="Open Sauce"/>
              </a:rPr>
              <a:t>, </a:t>
            </a:r>
            <a:r>
              <a:rPr lang="en-US" sz="2399" dirty="0" err="1">
                <a:solidFill>
                  <a:srgbClr val="000000"/>
                </a:solidFill>
                <a:latin typeface="Open Sauce"/>
              </a:rPr>
              <a:t>ateste</a:t>
            </a:r>
            <a:r>
              <a:rPr lang="en-US" sz="2399" dirty="0">
                <a:solidFill>
                  <a:srgbClr val="000000"/>
                </a:solidFill>
                <a:latin typeface="Open Sauce"/>
              </a:rPr>
              <a:t>...) da </a:t>
            </a:r>
            <a:r>
              <a:rPr lang="en-US" sz="2399" dirty="0" err="1">
                <a:solidFill>
                  <a:srgbClr val="000000"/>
                </a:solidFill>
                <a:latin typeface="Open Sauce"/>
              </a:rPr>
              <a:t>ponuđeni</a:t>
            </a:r>
            <a:r>
              <a:rPr lang="en-US" sz="2399" dirty="0">
                <a:solidFill>
                  <a:srgbClr val="000000"/>
                </a:solidFill>
                <a:latin typeface="Open Sauce"/>
              </a:rPr>
              <a:t> </a:t>
            </a:r>
            <a:r>
              <a:rPr lang="en-US" sz="2399" dirty="0" err="1">
                <a:solidFill>
                  <a:srgbClr val="000000"/>
                </a:solidFill>
                <a:latin typeface="Open Sauce"/>
              </a:rPr>
              <a:t>ekvivalent</a:t>
            </a:r>
            <a:r>
              <a:rPr lang="en-US" sz="2399" dirty="0">
                <a:solidFill>
                  <a:srgbClr val="000000"/>
                </a:solidFill>
                <a:latin typeface="Open Sauce"/>
              </a:rPr>
              <a:t> </a:t>
            </a:r>
            <a:r>
              <a:rPr lang="en-US" sz="2399" dirty="0" err="1">
                <a:solidFill>
                  <a:srgbClr val="000000"/>
                </a:solidFill>
                <a:latin typeface="Open Sauce"/>
              </a:rPr>
              <a:t>odgovara</a:t>
            </a:r>
            <a:r>
              <a:rPr lang="en-US" sz="2399" dirty="0">
                <a:solidFill>
                  <a:srgbClr val="000000"/>
                </a:solidFill>
                <a:latin typeface="Open Sauce"/>
              </a:rPr>
              <a:t> </a:t>
            </a:r>
            <a:r>
              <a:rPr lang="en-US" sz="2399" dirty="0" err="1">
                <a:solidFill>
                  <a:srgbClr val="000000"/>
                </a:solidFill>
                <a:latin typeface="Open Sauce"/>
              </a:rPr>
              <a:t>minimalnim</a:t>
            </a:r>
            <a:r>
              <a:rPr lang="en-US" sz="2399" dirty="0">
                <a:solidFill>
                  <a:srgbClr val="000000"/>
                </a:solidFill>
                <a:latin typeface="Open Sauce"/>
              </a:rPr>
              <a:t> </a:t>
            </a:r>
            <a:r>
              <a:rPr lang="en-US" sz="2399" dirty="0" err="1">
                <a:solidFill>
                  <a:srgbClr val="000000"/>
                </a:solidFill>
                <a:latin typeface="Open Sauce"/>
              </a:rPr>
              <a:t>zahtjevima</a:t>
            </a:r>
            <a:r>
              <a:rPr lang="en-US" sz="2399" dirty="0">
                <a:solidFill>
                  <a:srgbClr val="000000"/>
                </a:solidFill>
                <a:latin typeface="Open Sauce"/>
              </a:rPr>
              <a:t> </a:t>
            </a:r>
            <a:r>
              <a:rPr lang="en-US" sz="2399" dirty="0" err="1">
                <a:solidFill>
                  <a:srgbClr val="000000"/>
                </a:solidFill>
                <a:latin typeface="Open Sauce"/>
              </a:rPr>
              <a:t>traženim</a:t>
            </a:r>
            <a:r>
              <a:rPr lang="en-US" sz="2399" dirty="0">
                <a:solidFill>
                  <a:srgbClr val="000000"/>
                </a:solidFill>
                <a:latin typeface="Open Sauce"/>
              </a:rPr>
              <a:t> u </a:t>
            </a:r>
            <a:r>
              <a:rPr lang="en-US" sz="2399" dirty="0" err="1">
                <a:solidFill>
                  <a:srgbClr val="000000"/>
                </a:solidFill>
                <a:latin typeface="Open Sauce"/>
              </a:rPr>
              <a:t>Aneksu</a:t>
            </a:r>
            <a:r>
              <a:rPr lang="en-US" sz="2399" dirty="0">
                <a:solidFill>
                  <a:srgbClr val="000000"/>
                </a:solidFill>
                <a:latin typeface="Open Sauce"/>
              </a:rPr>
              <a:t> 2 </a:t>
            </a:r>
            <a:r>
              <a:rPr lang="en-US" sz="2399" dirty="0" err="1">
                <a:solidFill>
                  <a:srgbClr val="000000"/>
                </a:solidFill>
                <a:latin typeface="Open Sauce"/>
              </a:rPr>
              <a:t>ove</a:t>
            </a:r>
            <a:r>
              <a:rPr lang="en-US" sz="2399" dirty="0">
                <a:solidFill>
                  <a:srgbClr val="000000"/>
                </a:solidFill>
                <a:latin typeface="Open Sauce"/>
              </a:rPr>
              <a:t> </a:t>
            </a:r>
            <a:r>
              <a:rPr lang="en-US" sz="2399" dirty="0" err="1">
                <a:solidFill>
                  <a:srgbClr val="000000"/>
                </a:solidFill>
                <a:latin typeface="Open Sauce"/>
              </a:rPr>
              <a:t>tenderske</a:t>
            </a:r>
            <a:r>
              <a:rPr lang="en-US" sz="2399" dirty="0">
                <a:solidFill>
                  <a:srgbClr val="000000"/>
                </a:solidFill>
                <a:latin typeface="Open Sauce"/>
              </a:rPr>
              <a:t> </a:t>
            </a:r>
            <a:r>
              <a:rPr lang="en-US" sz="2399" dirty="0" err="1">
                <a:solidFill>
                  <a:srgbClr val="000000"/>
                </a:solidFill>
                <a:latin typeface="Open Sauce"/>
              </a:rPr>
              <a:t>dokumentacije</a:t>
            </a:r>
            <a:r>
              <a:rPr lang="en-US" sz="2399" dirty="0">
                <a:solidFill>
                  <a:srgbClr val="000000"/>
                </a:solidFill>
                <a:latin typeface="Open Sauce"/>
              </a:rPr>
              <a:t>. U tom </a:t>
            </a:r>
            <a:r>
              <a:rPr lang="en-US" sz="2399" dirty="0" err="1">
                <a:solidFill>
                  <a:srgbClr val="000000"/>
                </a:solidFill>
                <a:latin typeface="Open Sauce"/>
              </a:rPr>
              <a:t>slučaju</a:t>
            </a:r>
            <a:r>
              <a:rPr lang="en-US" sz="2399" dirty="0">
                <a:solidFill>
                  <a:srgbClr val="000000"/>
                </a:solidFill>
                <a:latin typeface="Open Sauce"/>
              </a:rPr>
              <a:t> </a:t>
            </a:r>
            <a:r>
              <a:rPr lang="en-US" sz="2399" dirty="0" err="1">
                <a:solidFill>
                  <a:srgbClr val="000000"/>
                </a:solidFill>
                <a:latin typeface="Open Sauce"/>
              </a:rPr>
              <a:t>obavezan</a:t>
            </a:r>
            <a:r>
              <a:rPr lang="en-US" sz="2399" dirty="0">
                <a:solidFill>
                  <a:srgbClr val="000000"/>
                </a:solidFill>
                <a:latin typeface="Open Sauce"/>
              </a:rPr>
              <a:t> je </a:t>
            </a:r>
            <a:r>
              <a:rPr lang="en-US" sz="2399" dirty="0" err="1">
                <a:solidFill>
                  <a:srgbClr val="000000"/>
                </a:solidFill>
                <a:latin typeface="Open Sauce"/>
              </a:rPr>
              <a:t>dostaviti</a:t>
            </a:r>
            <a:r>
              <a:rPr lang="en-US" sz="2399" dirty="0">
                <a:solidFill>
                  <a:srgbClr val="000000"/>
                </a:solidFill>
                <a:latin typeface="Open Sauce"/>
              </a:rPr>
              <a:t> </a:t>
            </a:r>
            <a:r>
              <a:rPr lang="en-US" sz="2399" dirty="0" err="1">
                <a:solidFill>
                  <a:srgbClr val="000000"/>
                </a:solidFill>
                <a:latin typeface="Open Sauce"/>
              </a:rPr>
              <a:t>Tehnički</a:t>
            </a:r>
            <a:r>
              <a:rPr lang="en-US" sz="2399" dirty="0">
                <a:solidFill>
                  <a:srgbClr val="000000"/>
                </a:solidFill>
                <a:latin typeface="Open Sauce"/>
              </a:rPr>
              <a:t> list od </a:t>
            </a:r>
            <a:r>
              <a:rPr lang="en-US" sz="2399" dirty="0" err="1">
                <a:solidFill>
                  <a:srgbClr val="000000"/>
                </a:solidFill>
                <a:latin typeface="Open Sauce"/>
              </a:rPr>
              <a:t>proizvođača</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katalog</a:t>
            </a:r>
            <a:r>
              <a:rPr lang="en-US" sz="2399" dirty="0">
                <a:solidFill>
                  <a:srgbClr val="000000"/>
                </a:solidFill>
                <a:latin typeface="Open Sauce"/>
              </a:rPr>
              <a:t> </a:t>
            </a:r>
            <a:r>
              <a:rPr lang="en-US" sz="2399" dirty="0" err="1">
                <a:solidFill>
                  <a:srgbClr val="000000"/>
                </a:solidFill>
                <a:latin typeface="Open Sauce"/>
              </a:rPr>
              <a:t>ili</a:t>
            </a:r>
            <a:r>
              <a:rPr lang="en-US" sz="2399" dirty="0">
                <a:solidFill>
                  <a:srgbClr val="000000"/>
                </a:solidFill>
                <a:latin typeface="Open Sauce"/>
              </a:rPr>
              <a:t> </a:t>
            </a:r>
            <a:r>
              <a:rPr lang="en-US" sz="2399" dirty="0" err="1">
                <a:solidFill>
                  <a:srgbClr val="000000"/>
                </a:solidFill>
                <a:latin typeface="Open Sauce"/>
              </a:rPr>
              <a:t>izvod</a:t>
            </a:r>
            <a:r>
              <a:rPr lang="en-US" sz="2399" dirty="0">
                <a:solidFill>
                  <a:srgbClr val="000000"/>
                </a:solidFill>
                <a:latin typeface="Open Sauce"/>
              </a:rPr>
              <a:t> </a:t>
            </a:r>
            <a:r>
              <a:rPr lang="en-US" sz="2399" dirty="0" err="1">
                <a:solidFill>
                  <a:srgbClr val="000000"/>
                </a:solidFill>
                <a:latin typeface="Open Sauce"/>
              </a:rPr>
              <a:t>iz</a:t>
            </a:r>
            <a:r>
              <a:rPr lang="en-US" sz="2399" dirty="0">
                <a:solidFill>
                  <a:srgbClr val="000000"/>
                </a:solidFill>
                <a:latin typeface="Open Sauce"/>
              </a:rPr>
              <a:t> </a:t>
            </a:r>
            <a:r>
              <a:rPr lang="en-US" sz="2399" dirty="0" err="1">
                <a:solidFill>
                  <a:srgbClr val="000000"/>
                </a:solidFill>
                <a:latin typeface="Open Sauce"/>
              </a:rPr>
              <a:t>kataloga</a:t>
            </a:r>
            <a:r>
              <a:rPr lang="en-US" sz="2399" dirty="0">
                <a:solidFill>
                  <a:srgbClr val="000000"/>
                </a:solidFill>
                <a:latin typeface="Open Sauce"/>
              </a:rPr>
              <a:t> </a:t>
            </a:r>
            <a:r>
              <a:rPr lang="en-US" sz="2399" dirty="0" err="1">
                <a:solidFill>
                  <a:srgbClr val="000000"/>
                </a:solidFill>
                <a:latin typeface="Open Sauce"/>
              </a:rPr>
              <a:t>iz</a:t>
            </a:r>
            <a:r>
              <a:rPr lang="en-US" sz="2399" dirty="0">
                <a:solidFill>
                  <a:srgbClr val="000000"/>
                </a:solidFill>
                <a:latin typeface="Open Sauce"/>
              </a:rPr>
              <a:t> </a:t>
            </a:r>
            <a:r>
              <a:rPr lang="en-US" sz="2399" dirty="0" err="1">
                <a:solidFill>
                  <a:srgbClr val="000000"/>
                </a:solidFill>
                <a:latin typeface="Open Sauce"/>
              </a:rPr>
              <a:t>kojeg</a:t>
            </a:r>
            <a:r>
              <a:rPr lang="en-US" sz="2399" dirty="0">
                <a:solidFill>
                  <a:srgbClr val="000000"/>
                </a:solidFill>
                <a:latin typeface="Open Sauce"/>
              </a:rPr>
              <a:t> je </a:t>
            </a:r>
            <a:r>
              <a:rPr lang="en-US" sz="2399" dirty="0" err="1">
                <a:solidFill>
                  <a:srgbClr val="000000"/>
                </a:solidFill>
                <a:latin typeface="Open Sauce"/>
              </a:rPr>
              <a:t>vidljivo</a:t>
            </a:r>
            <a:r>
              <a:rPr lang="en-US" sz="2399" dirty="0">
                <a:solidFill>
                  <a:srgbClr val="000000"/>
                </a:solidFill>
                <a:latin typeface="Open Sauce"/>
              </a:rPr>
              <a:t> da </a:t>
            </a:r>
            <a:r>
              <a:rPr lang="en-US" sz="2399" dirty="0" err="1">
                <a:solidFill>
                  <a:srgbClr val="000000"/>
                </a:solidFill>
                <a:latin typeface="Open Sauce"/>
              </a:rPr>
              <a:t>ponuđena</a:t>
            </a:r>
            <a:r>
              <a:rPr lang="en-US" sz="2399" dirty="0">
                <a:solidFill>
                  <a:srgbClr val="000000"/>
                </a:solidFill>
                <a:latin typeface="Open Sauce"/>
              </a:rPr>
              <a:t> </a:t>
            </a:r>
            <a:r>
              <a:rPr lang="en-US" sz="2399" dirty="0" err="1">
                <a:solidFill>
                  <a:srgbClr val="000000"/>
                </a:solidFill>
                <a:latin typeface="Open Sauce"/>
              </a:rPr>
              <a:t>roba</a:t>
            </a:r>
            <a:r>
              <a:rPr lang="en-US" sz="2399" dirty="0">
                <a:solidFill>
                  <a:srgbClr val="000000"/>
                </a:solidFill>
                <a:latin typeface="Open Sauce"/>
              </a:rPr>
              <a:t> </a:t>
            </a:r>
            <a:r>
              <a:rPr lang="en-US" sz="2399" dirty="0" err="1">
                <a:solidFill>
                  <a:srgbClr val="000000"/>
                </a:solidFill>
                <a:latin typeface="Open Sauce"/>
              </a:rPr>
              <a:t>ispunjava</a:t>
            </a:r>
            <a:r>
              <a:rPr lang="en-US" sz="2399" dirty="0">
                <a:solidFill>
                  <a:srgbClr val="000000"/>
                </a:solidFill>
                <a:latin typeface="Open Sauce"/>
              </a:rPr>
              <a:t> </a:t>
            </a:r>
            <a:r>
              <a:rPr lang="en-US" sz="2399" dirty="0" err="1">
                <a:solidFill>
                  <a:srgbClr val="000000"/>
                </a:solidFill>
                <a:latin typeface="Open Sauce"/>
              </a:rPr>
              <a:t>tražene</a:t>
            </a:r>
            <a:r>
              <a:rPr lang="en-US" sz="2399" dirty="0">
                <a:solidFill>
                  <a:srgbClr val="000000"/>
                </a:solidFill>
                <a:latin typeface="Open Sauce"/>
              </a:rPr>
              <a:t> </a:t>
            </a:r>
            <a:r>
              <a:rPr lang="en-US" sz="2399" dirty="0" err="1">
                <a:solidFill>
                  <a:srgbClr val="000000"/>
                </a:solidFill>
                <a:latin typeface="Open Sauce"/>
              </a:rPr>
              <a:t>tehničke</a:t>
            </a:r>
            <a:r>
              <a:rPr lang="en-US" sz="2399" dirty="0">
                <a:solidFill>
                  <a:srgbClr val="000000"/>
                </a:solidFill>
                <a:latin typeface="Open Sauce"/>
              </a:rPr>
              <a:t> </a:t>
            </a:r>
            <a:r>
              <a:rPr lang="en-US" sz="2399" dirty="0" err="1">
                <a:solidFill>
                  <a:srgbClr val="000000"/>
                </a:solidFill>
                <a:latin typeface="Open Sauce"/>
              </a:rPr>
              <a:t>specifikacije</a:t>
            </a:r>
            <a:r>
              <a:rPr lang="en-US" sz="2399" dirty="0">
                <a:solidFill>
                  <a:srgbClr val="000000"/>
                </a:solidFill>
                <a:latin typeface="Open Sauce"/>
              </a:rPr>
              <a:t>. </a:t>
            </a:r>
            <a:r>
              <a:rPr lang="en-US" sz="2399" dirty="0" err="1">
                <a:solidFill>
                  <a:srgbClr val="000000"/>
                </a:solidFill>
                <a:latin typeface="Open Sauce"/>
              </a:rPr>
              <a:t>Ukoliko</a:t>
            </a:r>
            <a:r>
              <a:rPr lang="en-US" sz="2399" dirty="0">
                <a:solidFill>
                  <a:srgbClr val="000000"/>
                </a:solidFill>
                <a:latin typeface="Open Sauce"/>
              </a:rPr>
              <a:t> je </a:t>
            </a:r>
            <a:r>
              <a:rPr lang="en-US" sz="2399" dirty="0" err="1">
                <a:solidFill>
                  <a:srgbClr val="000000"/>
                </a:solidFill>
                <a:latin typeface="Open Sauce"/>
              </a:rPr>
              <a:t>dokaz</a:t>
            </a:r>
            <a:r>
              <a:rPr lang="en-US" sz="2399" dirty="0">
                <a:solidFill>
                  <a:srgbClr val="000000"/>
                </a:solidFill>
                <a:latin typeface="Open Sauce"/>
              </a:rPr>
              <a:t> </a:t>
            </a:r>
            <a:r>
              <a:rPr lang="en-US" sz="2399" dirty="0" err="1">
                <a:solidFill>
                  <a:srgbClr val="000000"/>
                </a:solidFill>
                <a:latin typeface="Open Sauce"/>
              </a:rPr>
              <a:t>na</a:t>
            </a:r>
            <a:r>
              <a:rPr lang="en-US" sz="2399" dirty="0">
                <a:solidFill>
                  <a:srgbClr val="000000"/>
                </a:solidFill>
                <a:latin typeface="Open Sauce"/>
              </a:rPr>
              <a:t> </a:t>
            </a:r>
            <a:r>
              <a:rPr lang="en-US" sz="2399" dirty="0" err="1">
                <a:solidFill>
                  <a:srgbClr val="000000"/>
                </a:solidFill>
                <a:latin typeface="Open Sauce"/>
              </a:rPr>
              <a:t>stranom</a:t>
            </a:r>
            <a:r>
              <a:rPr lang="en-US" sz="2399" dirty="0">
                <a:solidFill>
                  <a:srgbClr val="000000"/>
                </a:solidFill>
                <a:latin typeface="Open Sauce"/>
              </a:rPr>
              <a:t> </a:t>
            </a:r>
            <a:r>
              <a:rPr lang="en-US" sz="2399" dirty="0" err="1">
                <a:solidFill>
                  <a:srgbClr val="000000"/>
                </a:solidFill>
                <a:latin typeface="Open Sauce"/>
              </a:rPr>
              <a:t>jeziku</a:t>
            </a:r>
            <a:r>
              <a:rPr lang="en-US" sz="2399" dirty="0">
                <a:solidFill>
                  <a:srgbClr val="000000"/>
                </a:solidFill>
                <a:latin typeface="Open Sauce"/>
              </a:rPr>
              <a:t>, </a:t>
            </a:r>
            <a:r>
              <a:rPr lang="en-US" sz="2399" dirty="0" err="1">
                <a:solidFill>
                  <a:srgbClr val="000000"/>
                </a:solidFill>
                <a:latin typeface="Open Sauce"/>
              </a:rPr>
              <a:t>isto</a:t>
            </a:r>
            <a:r>
              <a:rPr lang="en-US" sz="2399" dirty="0">
                <a:solidFill>
                  <a:srgbClr val="000000"/>
                </a:solidFill>
                <a:latin typeface="Open Sauce"/>
              </a:rPr>
              <a:t> ne mora </a:t>
            </a:r>
            <a:r>
              <a:rPr lang="en-US" sz="2399" dirty="0" err="1">
                <a:solidFill>
                  <a:srgbClr val="000000"/>
                </a:solidFill>
                <a:latin typeface="Open Sauce"/>
              </a:rPr>
              <a:t>biti</a:t>
            </a:r>
            <a:r>
              <a:rPr lang="en-US" sz="2399" dirty="0">
                <a:solidFill>
                  <a:srgbClr val="000000"/>
                </a:solidFill>
                <a:latin typeface="Open Sauce"/>
              </a:rPr>
              <a:t> </a:t>
            </a:r>
            <a:r>
              <a:rPr lang="en-US" sz="2399" dirty="0" err="1">
                <a:solidFill>
                  <a:srgbClr val="000000"/>
                </a:solidFill>
                <a:latin typeface="Open Sauce"/>
              </a:rPr>
              <a:t>prevedeno</a:t>
            </a:r>
            <a:r>
              <a:rPr lang="en-US" sz="2399" dirty="0">
                <a:solidFill>
                  <a:srgbClr val="000000"/>
                </a:solidFill>
                <a:latin typeface="Open Sauce"/>
              </a:rPr>
              <a:t> </a:t>
            </a:r>
            <a:r>
              <a:rPr lang="en-US" sz="2399" dirty="0" err="1">
                <a:solidFill>
                  <a:srgbClr val="000000"/>
                </a:solidFill>
                <a:latin typeface="Open Sauce"/>
              </a:rPr>
              <a:t>na</a:t>
            </a:r>
            <a:r>
              <a:rPr lang="en-US" sz="2399" dirty="0">
                <a:solidFill>
                  <a:srgbClr val="000000"/>
                </a:solidFill>
                <a:latin typeface="Open Sauce"/>
              </a:rPr>
              <a:t> </a:t>
            </a:r>
            <a:r>
              <a:rPr lang="en-US" sz="2399" dirty="0" err="1">
                <a:solidFill>
                  <a:srgbClr val="000000"/>
                </a:solidFill>
                <a:latin typeface="Open Sauce"/>
              </a:rPr>
              <a:t>jedan</a:t>
            </a:r>
            <a:r>
              <a:rPr lang="en-US" sz="2399" dirty="0">
                <a:solidFill>
                  <a:srgbClr val="000000"/>
                </a:solidFill>
                <a:latin typeface="Open Sauce"/>
              </a:rPr>
              <a:t> od </a:t>
            </a:r>
            <a:r>
              <a:rPr lang="en-US" sz="2399" dirty="0" err="1">
                <a:solidFill>
                  <a:srgbClr val="000000"/>
                </a:solidFill>
                <a:latin typeface="Open Sauce"/>
              </a:rPr>
              <a:t>službenih</a:t>
            </a:r>
            <a:r>
              <a:rPr lang="en-US" sz="2399" dirty="0">
                <a:solidFill>
                  <a:srgbClr val="000000"/>
                </a:solidFill>
                <a:latin typeface="Open Sauce"/>
              </a:rPr>
              <a:t> </a:t>
            </a:r>
            <a:r>
              <a:rPr lang="en-US" sz="2399" dirty="0" err="1">
                <a:solidFill>
                  <a:srgbClr val="000000"/>
                </a:solidFill>
                <a:latin typeface="Open Sauce"/>
              </a:rPr>
              <a:t>jezika</a:t>
            </a:r>
            <a:r>
              <a:rPr lang="en-US" sz="2399" dirty="0">
                <a:solidFill>
                  <a:srgbClr val="000000"/>
                </a:solidFill>
                <a:latin typeface="Open Sauce"/>
              </a:rPr>
              <a:t> u BiH.........“</a:t>
            </a:r>
          </a:p>
          <a:p>
            <a:pPr algn="just">
              <a:lnSpc>
                <a:spcPts val="4319"/>
              </a:lnSpc>
            </a:pPr>
            <a:endParaRPr lang="en-US" sz="2399" dirty="0">
              <a:solidFill>
                <a:srgbClr val="000000"/>
              </a:solidFill>
              <a:latin typeface="Open Sauce"/>
            </a:endParaRPr>
          </a:p>
        </p:txBody>
      </p:sp>
      <p:sp>
        <p:nvSpPr>
          <p:cNvPr id="5" name="TextBox 5"/>
          <p:cNvSpPr txBox="1"/>
          <p:nvPr/>
        </p:nvSpPr>
        <p:spPr>
          <a:xfrm>
            <a:off x="7785854" y="1301721"/>
            <a:ext cx="2958346" cy="887095"/>
          </a:xfrm>
          <a:prstGeom prst="rect">
            <a:avLst/>
          </a:prstGeom>
        </p:spPr>
        <p:txBody>
          <a:bodyPr wrap="square" lIns="0" tIns="0" rIns="0" bIns="0" rtlCol="0" anchor="t">
            <a:spAutoFit/>
          </a:bodyPr>
          <a:lstStyle/>
          <a:p>
            <a:pPr algn="ctr">
              <a:lnSpc>
                <a:spcPts val="7279"/>
              </a:lnSpc>
            </a:pPr>
            <a:r>
              <a:rPr lang="en-US" sz="5199" dirty="0">
                <a:solidFill>
                  <a:srgbClr val="1C5739"/>
                </a:solidFill>
                <a:latin typeface="Open Sans Bold"/>
              </a:rPr>
              <a:t>PRIMJER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2822510" y="3372802"/>
            <a:ext cx="13855959" cy="1560195"/>
          </a:xfrm>
          <a:prstGeom prst="rect">
            <a:avLst/>
          </a:prstGeom>
        </p:spPr>
        <p:txBody>
          <a:bodyPr lIns="0" tIns="0" rIns="0" bIns="0" rtlCol="0" anchor="t">
            <a:spAutoFit/>
          </a:bodyPr>
          <a:lstStyle/>
          <a:p>
            <a:pPr>
              <a:lnSpc>
                <a:spcPts val="3119"/>
              </a:lnSpc>
            </a:pPr>
            <a:r>
              <a:rPr lang="en-US" sz="2399">
                <a:solidFill>
                  <a:srgbClr val="000000"/>
                </a:solidFill>
                <a:latin typeface="Open Sauce"/>
              </a:rPr>
              <a:t>Član 44. do 51 Zakona </a:t>
            </a:r>
          </a:p>
          <a:p>
            <a:pPr>
              <a:lnSpc>
                <a:spcPts val="3119"/>
              </a:lnSpc>
            </a:pPr>
            <a:endParaRPr lang="en-US" sz="2399">
              <a:solidFill>
                <a:srgbClr val="000000"/>
              </a:solidFill>
              <a:latin typeface="Open Sauce"/>
            </a:endParaRPr>
          </a:p>
          <a:p>
            <a:pPr>
              <a:lnSpc>
                <a:spcPts val="3119"/>
              </a:lnSpc>
            </a:pPr>
            <a:r>
              <a:rPr lang="en-US" sz="2399">
                <a:solidFill>
                  <a:srgbClr val="000000"/>
                </a:solidFill>
                <a:latin typeface="Open Sauce"/>
              </a:rPr>
              <a:t>Uputstvo za pripremu modela tenderske dokumentacije i ponuda </a:t>
            </a:r>
          </a:p>
          <a:p>
            <a:pPr algn="l">
              <a:lnSpc>
                <a:spcPts val="3119"/>
              </a:lnSpc>
              <a:spcBef>
                <a:spcPct val="0"/>
              </a:spcBef>
            </a:pPr>
            <a:endParaRPr lang="en-US" sz="2399">
              <a:solidFill>
                <a:srgbClr val="000000"/>
              </a:solidFill>
              <a:latin typeface="Open Sauce"/>
            </a:endParaRPr>
          </a:p>
        </p:txBody>
      </p:sp>
      <p:sp>
        <p:nvSpPr>
          <p:cNvPr id="3" name="TextBox 3"/>
          <p:cNvSpPr txBox="1"/>
          <p:nvPr/>
        </p:nvSpPr>
        <p:spPr>
          <a:xfrm>
            <a:off x="4811919" y="756797"/>
            <a:ext cx="8337590" cy="887095"/>
          </a:xfrm>
          <a:prstGeom prst="rect">
            <a:avLst/>
          </a:prstGeom>
        </p:spPr>
        <p:txBody>
          <a:bodyPr lIns="0" tIns="0" rIns="0" bIns="0" rtlCol="0" anchor="t">
            <a:spAutoFit/>
          </a:bodyPr>
          <a:lstStyle/>
          <a:p>
            <a:pPr algn="ctr">
              <a:lnSpc>
                <a:spcPts val="7279"/>
              </a:lnSpc>
            </a:pPr>
            <a:r>
              <a:rPr lang="en-US" sz="5199">
                <a:solidFill>
                  <a:srgbClr val="1C5739"/>
                </a:solidFill>
                <a:latin typeface="Open Sans Bold"/>
              </a:rPr>
              <a:t>USLOVI ZA KVALIFIKACIJU</a:t>
            </a:r>
          </a:p>
        </p:txBody>
      </p:sp>
      <p:sp>
        <p:nvSpPr>
          <p:cNvPr id="4" name="AutoShape 4"/>
          <p:cNvSpPr/>
          <p:nvPr/>
        </p:nvSpPr>
        <p:spPr>
          <a:xfrm>
            <a:off x="2488474" y="3927430"/>
            <a:ext cx="13466893" cy="0"/>
          </a:xfrm>
          <a:prstGeom prst="line">
            <a:avLst/>
          </a:prstGeom>
          <a:ln w="38100" cap="flat">
            <a:solidFill>
              <a:srgbClr val="1C5739"/>
            </a:solidFill>
            <a:prstDash val="solid"/>
            <a:headEnd type="none" w="sm" len="sm"/>
            <a:tailEnd type="none" w="sm" len="sm"/>
          </a:ln>
        </p:spPr>
        <p:txBody>
          <a:bodyPr/>
          <a:lstStyle/>
          <a:p>
            <a:endParaRPr lang="bs-Latn-BA"/>
          </a:p>
        </p:txBody>
      </p:sp>
      <p:sp>
        <p:nvSpPr>
          <p:cNvPr id="5" name="TextBox 5"/>
          <p:cNvSpPr txBox="1"/>
          <p:nvPr/>
        </p:nvSpPr>
        <p:spPr>
          <a:xfrm>
            <a:off x="2822510" y="5333961"/>
            <a:ext cx="14812347" cy="3760471"/>
          </a:xfrm>
          <a:prstGeom prst="rect">
            <a:avLst/>
          </a:prstGeom>
        </p:spPr>
        <p:txBody>
          <a:bodyPr lIns="0" tIns="0" rIns="0" bIns="0" rtlCol="0" anchor="t">
            <a:spAutoFit/>
          </a:bodyPr>
          <a:lstStyle/>
          <a:p>
            <a:pPr>
              <a:lnSpc>
                <a:spcPts val="4319"/>
              </a:lnSpc>
            </a:pPr>
            <a:r>
              <a:rPr lang="en-US" sz="2399">
                <a:solidFill>
                  <a:srgbClr val="000000"/>
                </a:solidFill>
                <a:latin typeface="Open Sauce"/>
              </a:rPr>
              <a:t>Minimum zahtjeva za kvalifikaciju kandidata/ponuđača u pogledu njihove lične sposobnosti, ekonomskog i finansijskog stanja, te njihove tehničke i/ili profesionalne sposobnosti</a:t>
            </a:r>
          </a:p>
          <a:p>
            <a:pPr>
              <a:lnSpc>
                <a:spcPts val="4319"/>
              </a:lnSpc>
            </a:pPr>
            <a:endParaRPr lang="en-US" sz="2399">
              <a:solidFill>
                <a:srgbClr val="000000"/>
              </a:solidFill>
              <a:latin typeface="Open Sauce"/>
            </a:endParaRPr>
          </a:p>
          <a:p>
            <a:pPr>
              <a:lnSpc>
                <a:spcPts val="4319"/>
              </a:lnSpc>
            </a:pPr>
            <a:r>
              <a:rPr lang="en-US" sz="2399">
                <a:solidFill>
                  <a:srgbClr val="000000"/>
                </a:solidFill>
                <a:latin typeface="Open Sauce Italics"/>
              </a:rPr>
              <a:t>U vezi s predmetom nabavke/Srazmjerni predmetu nabavke/Ne smiju imati ograničavajući karakter</a:t>
            </a:r>
          </a:p>
          <a:p>
            <a:pPr>
              <a:lnSpc>
                <a:spcPts val="4319"/>
              </a:lnSpc>
            </a:pPr>
            <a:endParaRPr lang="en-US" sz="2399">
              <a:solidFill>
                <a:srgbClr val="000000"/>
              </a:solidFill>
              <a:latin typeface="Open Sauce Italics"/>
            </a:endParaRPr>
          </a:p>
          <a:p>
            <a:pPr>
              <a:lnSpc>
                <a:spcPts val="4319"/>
              </a:lnSpc>
            </a:pPr>
            <a:endParaRPr lang="en-US" sz="2399">
              <a:solidFill>
                <a:srgbClr val="000000"/>
              </a:solidFill>
              <a:latin typeface="Open Sauce Italics"/>
            </a:endParaRPr>
          </a:p>
          <a:p>
            <a:pPr algn="ctr">
              <a:lnSpc>
                <a:spcPts val="4319"/>
              </a:lnSpc>
            </a:pPr>
            <a:endParaRPr lang="en-US" sz="2399">
              <a:solidFill>
                <a:srgbClr val="000000"/>
              </a:solidFill>
              <a:latin typeface="Open Sauce Italics"/>
            </a:endParaRPr>
          </a:p>
        </p:txBody>
      </p:sp>
      <p:sp>
        <p:nvSpPr>
          <p:cNvPr id="6" name="Freeform 6"/>
          <p:cNvSpPr/>
          <p:nvPr/>
        </p:nvSpPr>
        <p:spPr>
          <a:xfrm rot="-5400000">
            <a:off x="-777691" y="4179068"/>
            <a:ext cx="3505086" cy="1949704"/>
          </a:xfrm>
          <a:custGeom>
            <a:avLst/>
            <a:gdLst/>
            <a:ahLst/>
            <a:cxnLst/>
            <a:rect l="l" t="t" r="r" b="b"/>
            <a:pathLst>
              <a:path w="3505086" h="1949704">
                <a:moveTo>
                  <a:pt x="0" y="0"/>
                </a:moveTo>
                <a:lnTo>
                  <a:pt x="3505086" y="0"/>
                </a:lnTo>
                <a:lnTo>
                  <a:pt x="3505086" y="1949704"/>
                </a:lnTo>
                <a:lnTo>
                  <a:pt x="0" y="1949704"/>
                </a:lnTo>
                <a:lnTo>
                  <a:pt x="0" y="0"/>
                </a:lnTo>
                <a:close/>
              </a:path>
            </a:pathLst>
          </a:custGeom>
          <a:blipFill>
            <a:blip r:embed="rId2"/>
            <a:stretch>
              <a:fillRect/>
            </a:stretch>
          </a:blipFill>
        </p:spPr>
        <p:txBody>
          <a:bodyPr/>
          <a:lstStyle/>
          <a:p>
            <a:endParaRPr lang="bs-Latn-B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2415</Words>
  <Application>Microsoft Office PowerPoint</Application>
  <PresentationFormat>Prilagođeno</PresentationFormat>
  <Paragraphs>247</Paragraphs>
  <Slides>35</Slides>
  <Notes>0</Notes>
  <HiddenSlides>0</HiddenSlides>
  <MMClips>0</MMClips>
  <ScaleCrop>false</ScaleCrop>
  <HeadingPairs>
    <vt:vector size="6" baseType="variant">
      <vt:variant>
        <vt:lpstr>Korišteni fontovi</vt:lpstr>
      </vt:variant>
      <vt:variant>
        <vt:i4>10</vt:i4>
      </vt:variant>
      <vt:variant>
        <vt:lpstr>Tema</vt:lpstr>
      </vt:variant>
      <vt:variant>
        <vt:i4>1</vt:i4>
      </vt:variant>
      <vt:variant>
        <vt:lpstr>Naslovi slajdova</vt:lpstr>
      </vt:variant>
      <vt:variant>
        <vt:i4>35</vt:i4>
      </vt:variant>
    </vt:vector>
  </HeadingPairs>
  <TitlesOfParts>
    <vt:vector size="46" baseType="lpstr">
      <vt:lpstr>Calibri</vt:lpstr>
      <vt:lpstr>Arial</vt:lpstr>
      <vt:lpstr>Montserrat Light</vt:lpstr>
      <vt:lpstr>Open Sauce Italics</vt:lpstr>
      <vt:lpstr>Wingdings</vt:lpstr>
      <vt:lpstr>Codec Pro ExtraBold</vt:lpstr>
      <vt:lpstr>Codec Pro ExtraBold Bold</vt:lpstr>
      <vt:lpstr>Open Sans Bold</vt:lpstr>
      <vt:lpstr>Open Sauce Bold</vt:lpstr>
      <vt:lpstr>Open Sauce</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Zakon o javnim nabavkama („Službeni glasnik BiH“, br. 39/14 i 59/22) Uputstvo za pripremu modela tenderske dokumentacije i ponuda („Službeni glasnik BiH“, br. 90/14 i 20/12) Tenderska dokumentacija izrađuje se na način da sadrži sve potrebne podatke koji</dc:title>
  <dc:creator>Amela Isić</dc:creator>
  <cp:lastModifiedBy>Amela Isić | FSA BH</cp:lastModifiedBy>
  <cp:revision>3</cp:revision>
  <dcterms:created xsi:type="dcterms:W3CDTF">2006-08-16T00:00:00Z</dcterms:created>
  <dcterms:modified xsi:type="dcterms:W3CDTF">2023-11-28T08:34:43Z</dcterms:modified>
  <dc:identifier>DAFzfWfRdko</dc:identifier>
</cp:coreProperties>
</file>