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4" r:id="rId2"/>
    <p:sldMasterId id="2147483698" r:id="rId3"/>
    <p:sldMasterId id="2147483712" r:id="rId4"/>
  </p:sldMasterIdLst>
  <p:notesMasterIdLst>
    <p:notesMasterId r:id="rId46"/>
  </p:notesMasterIdLst>
  <p:handoutMasterIdLst>
    <p:handoutMasterId r:id="rId47"/>
  </p:handoutMasterIdLst>
  <p:sldIdLst>
    <p:sldId id="256" r:id="rId5"/>
    <p:sldId id="787" r:id="rId6"/>
    <p:sldId id="825" r:id="rId7"/>
    <p:sldId id="826" r:id="rId8"/>
    <p:sldId id="759" r:id="rId9"/>
    <p:sldId id="822" r:id="rId10"/>
    <p:sldId id="692" r:id="rId11"/>
    <p:sldId id="762" r:id="rId12"/>
    <p:sldId id="823" r:id="rId13"/>
    <p:sldId id="765" r:id="rId14"/>
    <p:sldId id="766" r:id="rId15"/>
    <p:sldId id="824" r:id="rId16"/>
    <p:sldId id="761" r:id="rId17"/>
    <p:sldId id="732" r:id="rId18"/>
    <p:sldId id="812" r:id="rId19"/>
    <p:sldId id="813" r:id="rId20"/>
    <p:sldId id="814" r:id="rId21"/>
    <p:sldId id="760" r:id="rId22"/>
    <p:sldId id="788" r:id="rId23"/>
    <p:sldId id="801" r:id="rId24"/>
    <p:sldId id="802" r:id="rId25"/>
    <p:sldId id="806" r:id="rId26"/>
    <p:sldId id="807" r:id="rId27"/>
    <p:sldId id="817" r:id="rId28"/>
    <p:sldId id="808" r:id="rId29"/>
    <p:sldId id="815" r:id="rId30"/>
    <p:sldId id="809" r:id="rId31"/>
    <p:sldId id="816" r:id="rId32"/>
    <p:sldId id="804" r:id="rId33"/>
    <p:sldId id="803" r:id="rId34"/>
    <p:sldId id="818" r:id="rId35"/>
    <p:sldId id="819" r:id="rId36"/>
    <p:sldId id="820" r:id="rId37"/>
    <p:sldId id="821" r:id="rId38"/>
    <p:sldId id="810" r:id="rId39"/>
    <p:sldId id="792" r:id="rId40"/>
    <p:sldId id="793" r:id="rId41"/>
    <p:sldId id="794" r:id="rId42"/>
    <p:sldId id="795" r:id="rId43"/>
    <p:sldId id="800" r:id="rId44"/>
    <p:sldId id="769" r:id="rId45"/>
  </p:sldIdLst>
  <p:sldSz cx="9144000" cy="6858000" type="screen4x3"/>
  <p:notesSz cx="6669088" cy="9926638"/>
  <p:defaultTextStyle>
    <a:defPPr>
      <a:defRPr lang="sr-Latn-C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FFCCFF"/>
    <a:srgbClr val="205655"/>
    <a:srgbClr val="EAEAEA"/>
    <a:srgbClr val="5F5F5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971" autoAdjust="0"/>
  </p:normalViewPr>
  <p:slideViewPr>
    <p:cSldViewPr>
      <p:cViewPr varScale="1">
        <p:scale>
          <a:sx n="77" d="100"/>
          <a:sy n="77" d="100"/>
        </p:scale>
        <p:origin x="1622" y="62"/>
      </p:cViewPr>
      <p:guideLst>
        <p:guide orient="horz" pos="2160"/>
        <p:guide pos="2880"/>
      </p:guideLst>
    </p:cSldViewPr>
  </p:slideViewPr>
  <p:outlineViewPr>
    <p:cViewPr>
      <p:scale>
        <a:sx n="33" d="100"/>
        <a:sy n="33" d="100"/>
      </p:scale>
      <p:origin x="0" y="-1913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45157C2E-D002-4C16-8D0F-BFEC0493C2E6}" type="datetimeFigureOut">
              <a:rPr lang="bs-Latn-BA" smtClean="0"/>
              <a:t>6. 11. 2023.</a:t>
            </a:fld>
            <a:endParaRPr lang="bs-Latn-BA"/>
          </a:p>
        </p:txBody>
      </p:sp>
      <p:sp>
        <p:nvSpPr>
          <p:cNvPr id="4" name="Footer Placeholder 3"/>
          <p:cNvSpPr>
            <a:spLocks noGrp="1"/>
          </p:cNvSpPr>
          <p:nvPr>
            <p:ph type="ftr" sz="quarter" idx="2"/>
          </p:nvPr>
        </p:nvSpPr>
        <p:spPr>
          <a:xfrm>
            <a:off x="0" y="9429750"/>
            <a:ext cx="2890665" cy="496888"/>
          </a:xfrm>
          <a:prstGeom prst="rect">
            <a:avLst/>
          </a:prstGeom>
        </p:spPr>
        <p:txBody>
          <a:bodyPr vert="horz" lIns="91440" tIns="45720" rIns="91440" bIns="45720" rtlCol="0" anchor="b"/>
          <a:lstStyle>
            <a:lvl1pPr algn="l">
              <a:defRPr sz="1200"/>
            </a:lvl1pPr>
          </a:lstStyle>
          <a:p>
            <a:endParaRPr lang="bs-Latn-BA"/>
          </a:p>
        </p:txBody>
      </p:sp>
      <p:sp>
        <p:nvSpPr>
          <p:cNvPr id="5" name="Slide Number Placeholder 4"/>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A9414D55-C591-4E4C-A821-4C5A00ED6A63}" type="slidenum">
              <a:rPr lang="bs-Latn-BA" smtClean="0"/>
              <a:t>‹#›</a:t>
            </a:fld>
            <a:endParaRPr lang="bs-Latn-BA"/>
          </a:p>
        </p:txBody>
      </p:sp>
    </p:spTree>
    <p:extLst>
      <p:ext uri="{BB962C8B-B14F-4D97-AF65-F5344CB8AC3E}">
        <p14:creationId xmlns:p14="http://schemas.microsoft.com/office/powerpoint/2010/main" val="50797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2184204-29AA-4896-A9B3-E65A4A0778E1}" type="datetimeFigureOut">
              <a:rPr lang="hr-HR" smtClean="0"/>
              <a:pPr/>
              <a:t>6.11.2023.</a:t>
            </a:fld>
            <a:endParaRPr lang="hr-H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3EE9891-E755-4E10-B4B4-EB4FB70C634C}" type="slidenum">
              <a:rPr lang="hr-HR" smtClean="0"/>
              <a:pPr/>
              <a:t>‹#›</a:t>
            </a:fld>
            <a:endParaRPr lang="hr-HR"/>
          </a:p>
        </p:txBody>
      </p:sp>
    </p:spTree>
    <p:extLst>
      <p:ext uri="{BB962C8B-B14F-4D97-AF65-F5344CB8AC3E}">
        <p14:creationId xmlns:p14="http://schemas.microsoft.com/office/powerpoint/2010/main" val="426066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23EE9891-E755-4E10-B4B4-EB4FB70C634C}" type="slidenum">
              <a:rPr lang="hr-HR" smtClean="0"/>
              <a:pPr/>
              <a:t>1</a:t>
            </a:fld>
            <a:endParaRPr lang="hr-HR"/>
          </a:p>
        </p:txBody>
      </p:sp>
    </p:spTree>
    <p:extLst>
      <p:ext uri="{BB962C8B-B14F-4D97-AF65-F5344CB8AC3E}">
        <p14:creationId xmlns:p14="http://schemas.microsoft.com/office/powerpoint/2010/main" val="14307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E789CE7-7B24-4956-8C0A-FB420D811E78}" type="datetimeFigureOut">
              <a:rPr lang="hr-HR" smtClean="0"/>
              <a:pPr>
                <a:defRPr/>
              </a:pPr>
              <a:t>6.11.2023.</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C1235CAD-95A1-4531-B059-5669BA6A864B}" type="slidenum">
              <a:rPr lang="hr-HR" smtClean="0"/>
              <a:pPr>
                <a:defRPr/>
              </a:pPr>
              <a:t>‹#›</a:t>
            </a:fld>
            <a:endParaRPr lang="hr-HR"/>
          </a:p>
        </p:txBody>
      </p:sp>
    </p:spTree>
    <p:extLst>
      <p:ext uri="{BB962C8B-B14F-4D97-AF65-F5344CB8AC3E}">
        <p14:creationId xmlns:p14="http://schemas.microsoft.com/office/powerpoint/2010/main" val="24376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F4BCD3E-10AB-4BC6-A5D4-F4A93E15CEC2}" type="datetimeFigureOut">
              <a:rPr lang="hr-HR" smtClean="0"/>
              <a:pPr>
                <a:defRPr/>
              </a:pPr>
              <a:t>6.11.2023.</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8185BB2D-B837-48E0-B6CF-A7DB3AD4CF8C}" type="slidenum">
              <a:rPr lang="hr-HR" smtClean="0"/>
              <a:pPr>
                <a:defRPr/>
              </a:pPr>
              <a:t>‹#›</a:t>
            </a:fld>
            <a:endParaRPr lang="hr-HR"/>
          </a:p>
        </p:txBody>
      </p:sp>
    </p:spTree>
    <p:extLst>
      <p:ext uri="{BB962C8B-B14F-4D97-AF65-F5344CB8AC3E}">
        <p14:creationId xmlns:p14="http://schemas.microsoft.com/office/powerpoint/2010/main" val="288339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2545D76-52F2-4612-94E3-C8F7C0962A82}" type="datetimeFigureOut">
              <a:rPr lang="hr-HR" smtClean="0"/>
              <a:pPr>
                <a:defRPr/>
              </a:pPr>
              <a:t>6.11.2023.</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A5761D7F-6928-4771-AD3A-8040BEC01816}" type="slidenum">
              <a:rPr lang="hr-HR" smtClean="0"/>
              <a:pPr>
                <a:defRPr/>
              </a:pPr>
              <a:t>‹#›</a:t>
            </a:fld>
            <a:endParaRPr lang="hr-HR"/>
          </a:p>
        </p:txBody>
      </p:sp>
    </p:spTree>
    <p:extLst>
      <p:ext uri="{BB962C8B-B14F-4D97-AF65-F5344CB8AC3E}">
        <p14:creationId xmlns:p14="http://schemas.microsoft.com/office/powerpoint/2010/main" val="42781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untitled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Kliknite da biste uredili stil naslova matrice</a:t>
            </a:r>
          </a:p>
        </p:txBody>
      </p:sp>
      <p:sp>
        <p:nvSpPr>
          <p:cNvPr id="40969" name="Rectangle 9"/>
          <p:cNvSpPr>
            <a:spLocks noGrp="1" noChangeArrowheads="1"/>
          </p:cNvSpPr>
          <p:nvPr>
            <p:ph type="subTitle" idx="1"/>
          </p:nvPr>
        </p:nvSpPr>
        <p:spPr>
          <a:xfrm>
            <a:off x="1219200" y="2209800"/>
            <a:ext cx="6400800" cy="914400"/>
          </a:xfrm>
        </p:spPr>
        <p:txBody>
          <a:bodyPr/>
          <a:lstStyle>
            <a:lvl1pPr marL="0" indent="0" algn="ctr">
              <a:buFontTx/>
              <a:buNone/>
              <a:defRPr sz="2400" smtClean="0"/>
            </a:lvl1pPr>
          </a:lstStyle>
          <a:p>
            <a:r>
              <a:rPr lang="en-US" smtClean="0"/>
              <a:t>Kliknite da biste uredili stil podnaslova matrice</a:t>
            </a:r>
          </a:p>
        </p:txBody>
      </p:sp>
    </p:spTree>
    <p:extLst>
      <p:ext uri="{BB962C8B-B14F-4D97-AF65-F5344CB8AC3E}">
        <p14:creationId xmlns:p14="http://schemas.microsoft.com/office/powerpoint/2010/main" val="2218673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57F051D6-4FD7-4532-BDD5-9129BCB99B34}"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02C8EA1-AD15-4DDA-9612-AF07BE1DC7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474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6C1B56D0-AB6F-4917-AD61-9EFAED5BF298}"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79A0840-4470-435F-917B-2FC914A7A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260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5E367B86-7AB4-4844-9676-0D7293BB1C53}"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98AFAAAD-80DB-4D35-8950-F8AB8A1404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286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816B23D-28CF-4533-9C41-B3F52FE3CDAA}" type="datetime1">
              <a:rPr lang="en-US">
                <a:solidFill>
                  <a:srgbClr val="000000"/>
                </a:solidFill>
              </a:rPr>
              <a:pPr>
                <a:defRPr/>
              </a:pPr>
              <a:t>06-Nov-23</a:t>
            </a:fld>
            <a:endParaRPr lang="en-US" dirty="0">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6A1700B0-6DF3-4A8B-A899-DBB4FD295F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524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4259EB64-7FEC-4638-A537-F7F37AF91477}" type="datetime1">
              <a:rPr lang="en-US">
                <a:solidFill>
                  <a:srgbClr val="000000"/>
                </a:solidFill>
              </a:rPr>
              <a:pPr>
                <a:defRPr/>
              </a:pPr>
              <a:t>06-Nov-23</a:t>
            </a:fld>
            <a:endParaRPr lang="en-US" dirty="0">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53A2D4A0-AD4D-45C8-8FA6-9ABA14BB68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010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C662C943-20D9-4BAE-8F47-422BBDC8068E}" type="datetime1">
              <a:rPr lang="en-US">
                <a:solidFill>
                  <a:srgbClr val="000000"/>
                </a:solidFill>
              </a:rPr>
              <a:pPr>
                <a:defRPr/>
              </a:pPr>
              <a:t>06-Nov-23</a:t>
            </a:fld>
            <a:endParaRPr lang="en-US" dirty="0">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D8FADB8E-C01D-4976-8985-D152B4EA1D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454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079ECCD9-840C-4AF5-8E22-8F4EFED23F17}"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E4F9115-DD0F-4DF7-A06C-F06C461009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978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5A9C15F-7537-4B3B-87B8-0D4E5BDB6F94}" type="datetimeFigureOut">
              <a:rPr lang="hr-HR" smtClean="0"/>
              <a:pPr>
                <a:defRPr/>
              </a:pPr>
              <a:t>6.11.2023.</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A6E141DE-C062-4E6F-9AED-B0B0C882B95B}" type="slidenum">
              <a:rPr lang="hr-HR" smtClean="0"/>
              <a:pPr>
                <a:defRPr/>
              </a:pPr>
              <a:t>‹#›</a:t>
            </a:fld>
            <a:endParaRPr lang="hr-HR"/>
          </a:p>
        </p:txBody>
      </p:sp>
    </p:spTree>
    <p:extLst>
      <p:ext uri="{BB962C8B-B14F-4D97-AF65-F5344CB8AC3E}">
        <p14:creationId xmlns:p14="http://schemas.microsoft.com/office/powerpoint/2010/main" val="3849286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6904739A-6680-4FA7-9F05-E4663D2C49AF}"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D7D9EDB-36E0-47B9-A1C4-C81E76FEA6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108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1299425A-F520-4EBF-8302-3E17F542E6AA}"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7C05F093-281B-45DB-BB72-885E3E537A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1128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0646356A-0B7C-4D17-872C-A5C5E24E0681}"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41CECF9-C8B2-4D44-BFD3-1C1B36EEF3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3455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AEFEA791-1755-4C46-92B7-82FA60D89A34}"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27571B4-B50E-4A75-9C38-D20749A239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4584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endParaRPr lang="en-US" noProof="0" dirty="0" smtClean="0"/>
          </a:p>
        </p:txBody>
      </p:sp>
      <p:sp>
        <p:nvSpPr>
          <p:cNvPr id="5" name="Rectangle 10"/>
          <p:cNvSpPr>
            <a:spLocks noGrp="1" noChangeArrowheads="1"/>
          </p:cNvSpPr>
          <p:nvPr>
            <p:ph type="dt" sz="half" idx="10"/>
          </p:nvPr>
        </p:nvSpPr>
        <p:spPr>
          <a:ln/>
        </p:spPr>
        <p:txBody>
          <a:bodyPr/>
          <a:lstStyle>
            <a:lvl1pPr>
              <a:defRPr/>
            </a:lvl1pPr>
          </a:lstStyle>
          <a:p>
            <a:pPr>
              <a:defRPr/>
            </a:pPr>
            <a:fld id="{42DC0611-1D28-4EAF-8E6B-5A1C127E6923}"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F03B829D-BCC8-4D16-A664-F736020B6F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8613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untitled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Kliknite da biste uredili stil naslova matrice</a:t>
            </a:r>
          </a:p>
        </p:txBody>
      </p:sp>
      <p:sp>
        <p:nvSpPr>
          <p:cNvPr id="40969" name="Rectangle 9"/>
          <p:cNvSpPr>
            <a:spLocks noGrp="1" noChangeArrowheads="1"/>
          </p:cNvSpPr>
          <p:nvPr>
            <p:ph type="subTitle" idx="1"/>
          </p:nvPr>
        </p:nvSpPr>
        <p:spPr>
          <a:xfrm>
            <a:off x="1219200" y="2209800"/>
            <a:ext cx="6400800" cy="914400"/>
          </a:xfrm>
        </p:spPr>
        <p:txBody>
          <a:bodyPr/>
          <a:lstStyle>
            <a:lvl1pPr marL="0" indent="0" algn="ctr">
              <a:buFontTx/>
              <a:buNone/>
              <a:defRPr sz="2400" smtClean="0"/>
            </a:lvl1pPr>
          </a:lstStyle>
          <a:p>
            <a:r>
              <a:rPr lang="en-US" smtClean="0"/>
              <a:t>Kliknite da biste uredili stil podnaslova matrice</a:t>
            </a:r>
          </a:p>
        </p:txBody>
      </p:sp>
    </p:spTree>
    <p:extLst>
      <p:ext uri="{BB962C8B-B14F-4D97-AF65-F5344CB8AC3E}">
        <p14:creationId xmlns:p14="http://schemas.microsoft.com/office/powerpoint/2010/main" val="2123070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EDD72C89-BE33-4FE3-BFE0-92AF323817AD}"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72F75FF-48CF-4D44-BB67-EEE0D8D3B0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6001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C7B9E1E0-02B7-490F-A00D-44FD9907F459}"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766F5DAC-FE6C-4981-B0AC-DE631822BE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8638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90546A33-7098-491B-B492-42D078B3D35D}"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B08B9FAB-2A97-4540-9935-537AB97930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6580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0EF77726-8BFF-4EC6-92C9-8599878474F4}" type="datetime1">
              <a:rPr lang="en-US">
                <a:solidFill>
                  <a:srgbClr val="000000"/>
                </a:solidFill>
              </a:rPr>
              <a:pPr>
                <a:defRPr/>
              </a:pPr>
              <a:t>06-Nov-23</a:t>
            </a:fld>
            <a:endParaRPr lang="en-US" dirty="0">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F9F2A8EC-182D-44BB-B0AF-0B25D53F5D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767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440A5FA-04A6-4B1D-ABD3-7AFBC60D77ED}" type="datetimeFigureOut">
              <a:rPr lang="hr-HR" smtClean="0"/>
              <a:pPr>
                <a:defRPr/>
              </a:pPr>
              <a:t>6.11.2023.</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B4824721-5891-4ED9-821D-3EF57E9671C4}" type="slidenum">
              <a:rPr lang="hr-HR" smtClean="0"/>
              <a:pPr>
                <a:defRPr/>
              </a:pPr>
              <a:t>‹#›</a:t>
            </a:fld>
            <a:endParaRPr lang="hr-HR"/>
          </a:p>
        </p:txBody>
      </p:sp>
    </p:spTree>
    <p:extLst>
      <p:ext uri="{BB962C8B-B14F-4D97-AF65-F5344CB8AC3E}">
        <p14:creationId xmlns:p14="http://schemas.microsoft.com/office/powerpoint/2010/main" val="3258022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CFC1D689-1C4A-4449-9DD6-79FB1038E200}" type="datetime1">
              <a:rPr lang="en-US">
                <a:solidFill>
                  <a:srgbClr val="000000"/>
                </a:solidFill>
              </a:rPr>
              <a:pPr>
                <a:defRPr/>
              </a:pPr>
              <a:t>06-Nov-23</a:t>
            </a:fld>
            <a:endParaRPr lang="en-US" dirty="0">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8936F85F-15AD-446F-88B2-33DAD7180D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5377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A65A2190-9596-456E-9A5B-4F9CEC33C0A3}" type="datetime1">
              <a:rPr lang="en-US">
                <a:solidFill>
                  <a:srgbClr val="000000"/>
                </a:solidFill>
              </a:rPr>
              <a:pPr>
                <a:defRPr/>
              </a:pPr>
              <a:t>06-Nov-23</a:t>
            </a:fld>
            <a:endParaRPr lang="en-US" dirty="0">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09D1AA0-BAC2-42B7-9625-6F94CAF891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2466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41FA2051-5CB8-4EE9-837B-91A0F3D504CD}"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40DCE570-A2A5-44C5-B0D5-74E81BA871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8196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1001D2F7-7CC5-41E4-9B02-C3866AB79BAE}"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8F488F5-8F4E-4CAD-A9C4-DE7131B9D8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2345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0B368404-BED1-47D4-A054-B0CD3B68EBDE}"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25495F0-EBE9-44B5-B761-F8BFDCA1A0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8584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AA455776-F1B7-43F5-9983-8A2DC1EA4946}"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5F80E96-F885-42C7-AC75-BBD749A628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7649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CC4358ED-7B9A-4684-AB5F-B094EF9881DD}"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41B92AB-0A47-423F-87E3-DEF7682F3A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1679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endParaRPr lang="en-US" noProof="0" dirty="0" smtClean="0"/>
          </a:p>
        </p:txBody>
      </p:sp>
      <p:sp>
        <p:nvSpPr>
          <p:cNvPr id="5" name="Rectangle 10"/>
          <p:cNvSpPr>
            <a:spLocks noGrp="1" noChangeArrowheads="1"/>
          </p:cNvSpPr>
          <p:nvPr>
            <p:ph type="dt" sz="half" idx="10"/>
          </p:nvPr>
        </p:nvSpPr>
        <p:spPr>
          <a:ln/>
        </p:spPr>
        <p:txBody>
          <a:bodyPr/>
          <a:lstStyle>
            <a:lvl1pPr>
              <a:defRPr/>
            </a:lvl1pPr>
          </a:lstStyle>
          <a:p>
            <a:pPr>
              <a:defRPr/>
            </a:pPr>
            <a:fld id="{068F5CA9-1A66-4029-AA40-1EF1E64C24AE}"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5A1E7F6-D08C-4F5A-9488-16EAC590EC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0261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untitled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Kliknite da biste uredili stil naslova matrice</a:t>
            </a:r>
          </a:p>
        </p:txBody>
      </p:sp>
      <p:sp>
        <p:nvSpPr>
          <p:cNvPr id="40969" name="Rectangle 9"/>
          <p:cNvSpPr>
            <a:spLocks noGrp="1" noChangeArrowheads="1"/>
          </p:cNvSpPr>
          <p:nvPr>
            <p:ph type="subTitle" idx="1"/>
          </p:nvPr>
        </p:nvSpPr>
        <p:spPr>
          <a:xfrm>
            <a:off x="1219200" y="2209800"/>
            <a:ext cx="6400800" cy="914400"/>
          </a:xfrm>
        </p:spPr>
        <p:txBody>
          <a:bodyPr/>
          <a:lstStyle>
            <a:lvl1pPr marL="0" indent="0" algn="ctr">
              <a:buFontTx/>
              <a:buNone/>
              <a:defRPr sz="2400" smtClean="0"/>
            </a:lvl1pPr>
          </a:lstStyle>
          <a:p>
            <a:r>
              <a:rPr lang="en-US" smtClean="0"/>
              <a:t>Kliknite da biste uredili stil podnaslova matrice</a:t>
            </a:r>
          </a:p>
        </p:txBody>
      </p:sp>
    </p:spTree>
    <p:extLst>
      <p:ext uri="{BB962C8B-B14F-4D97-AF65-F5344CB8AC3E}">
        <p14:creationId xmlns:p14="http://schemas.microsoft.com/office/powerpoint/2010/main" val="4092469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50610B43-8490-4E0E-873F-030B9C8EBB7F}"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FC09D8CA-671B-456A-9179-0617510A90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606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BB90F4B-8DEF-4B7D-B723-0C615DCA901A}" type="datetimeFigureOut">
              <a:rPr lang="hr-HR" smtClean="0"/>
              <a:pPr>
                <a:defRPr/>
              </a:pPr>
              <a:t>6.11.2023.</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B984CB17-097C-4A0D-945E-E30923DB0474}" type="slidenum">
              <a:rPr lang="hr-HR" smtClean="0"/>
              <a:pPr>
                <a:defRPr/>
              </a:pPr>
              <a:t>‹#›</a:t>
            </a:fld>
            <a:endParaRPr lang="hr-HR"/>
          </a:p>
        </p:txBody>
      </p:sp>
    </p:spTree>
    <p:extLst>
      <p:ext uri="{BB962C8B-B14F-4D97-AF65-F5344CB8AC3E}">
        <p14:creationId xmlns:p14="http://schemas.microsoft.com/office/powerpoint/2010/main" val="2300596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2E9836ED-6E66-4484-A390-E7F943505A10}"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357AD23-DA29-497C-8D8E-868DC0D289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3612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687F8A02-85F0-406A-B175-7ADD2360A2A6}"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1AAAC030-2A7C-4B05-9AF2-265AB0A47E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9169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83782424-7B49-4DEF-8492-3DA86D450B5A}" type="datetime1">
              <a:rPr lang="en-US">
                <a:solidFill>
                  <a:srgbClr val="000000"/>
                </a:solidFill>
              </a:rPr>
              <a:pPr>
                <a:defRPr/>
              </a:pPr>
              <a:t>06-Nov-23</a:t>
            </a:fld>
            <a:endParaRPr lang="en-US" dirty="0">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57AAEA3F-4625-4E6C-A14A-A92EB9D820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5325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35F088B7-A1DC-4DD6-80B9-FA5B2BF41178}" type="datetime1">
              <a:rPr lang="en-US">
                <a:solidFill>
                  <a:srgbClr val="000000"/>
                </a:solidFill>
              </a:rPr>
              <a:pPr>
                <a:defRPr/>
              </a:pPr>
              <a:t>06-Nov-23</a:t>
            </a:fld>
            <a:endParaRPr lang="en-US" dirty="0">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5F5D7DFD-8C11-4C63-B507-8A5724E5DB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6835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D05D1CFD-4905-4017-B29C-54AA71470CF9}" type="datetime1">
              <a:rPr lang="en-US">
                <a:solidFill>
                  <a:srgbClr val="000000"/>
                </a:solidFill>
              </a:rPr>
              <a:pPr>
                <a:defRPr/>
              </a:pPr>
              <a:t>06-Nov-23</a:t>
            </a:fld>
            <a:endParaRPr lang="en-US" dirty="0">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74A129A7-206E-4B22-9E4E-B5205C61D0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3114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B5444681-AC0F-4623-B18D-08A57AB53F79}"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94EB584-3930-4719-A61D-2360E294D9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1003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0AA9E18D-E32D-4216-AD52-B2F4F4ABB390}"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C74A7F1-7C66-4EFD-98A7-F3EBBD9ABE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4440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CEF79457-8242-4A55-BDC5-71A3701D964F}"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2E1DCD-2D19-44F7-A4A9-5A914E271A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1996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2B45DA44-09B8-43A6-B568-267DFFFB3FAF}" type="datetime1">
              <a:rPr lang="en-US">
                <a:solidFill>
                  <a:srgbClr val="000000"/>
                </a:solidFill>
              </a:rPr>
              <a:pPr>
                <a:defRPr/>
              </a:pPr>
              <a:t>06-Nov-23</a:t>
            </a:fld>
            <a:endParaRPr 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BD92F973-8612-41E6-AB32-CA807FA66D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1281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5BD18D1E-CC30-4FBC-9815-ADFA468EA538}"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462BD5-55B9-4094-BCEE-890EA0B326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516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DC2C00B-3FA6-4DDD-8D9E-A260962C29D7}" type="datetimeFigureOut">
              <a:rPr lang="hr-HR" smtClean="0"/>
              <a:pPr>
                <a:defRPr/>
              </a:pPr>
              <a:t>6.11.2023.</a:t>
            </a:fld>
            <a:endParaRPr lang="hr-HR"/>
          </a:p>
        </p:txBody>
      </p:sp>
      <p:sp>
        <p:nvSpPr>
          <p:cNvPr id="8" name="Footer Placeholder 7"/>
          <p:cNvSpPr>
            <a:spLocks noGrp="1"/>
          </p:cNvSpPr>
          <p:nvPr>
            <p:ph type="ftr" sz="quarter" idx="11"/>
          </p:nvPr>
        </p:nvSpPr>
        <p:spPr/>
        <p:txBody>
          <a:bodyPr/>
          <a:lstStyle/>
          <a:p>
            <a:pPr>
              <a:defRPr/>
            </a:pPr>
            <a:endParaRPr lang="hr-HR"/>
          </a:p>
        </p:txBody>
      </p:sp>
      <p:sp>
        <p:nvSpPr>
          <p:cNvPr id="9" name="Slide Number Placeholder 8"/>
          <p:cNvSpPr>
            <a:spLocks noGrp="1"/>
          </p:cNvSpPr>
          <p:nvPr>
            <p:ph type="sldNum" sz="quarter" idx="12"/>
          </p:nvPr>
        </p:nvSpPr>
        <p:spPr/>
        <p:txBody>
          <a:bodyPr/>
          <a:lstStyle/>
          <a:p>
            <a:pPr>
              <a:defRPr/>
            </a:pPr>
            <a:fld id="{DA8ADADB-BD77-4B74-812D-EF2F2D0E250E}" type="slidenum">
              <a:rPr lang="hr-HR" smtClean="0"/>
              <a:pPr>
                <a:defRPr/>
              </a:pPr>
              <a:t>‹#›</a:t>
            </a:fld>
            <a:endParaRPr lang="hr-HR"/>
          </a:p>
        </p:txBody>
      </p:sp>
    </p:spTree>
    <p:extLst>
      <p:ext uri="{BB962C8B-B14F-4D97-AF65-F5344CB8AC3E}">
        <p14:creationId xmlns:p14="http://schemas.microsoft.com/office/powerpoint/2010/main" val="539487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endParaRPr lang="en-US" noProof="0" dirty="0" smtClean="0"/>
          </a:p>
        </p:txBody>
      </p:sp>
      <p:sp>
        <p:nvSpPr>
          <p:cNvPr id="5" name="Rectangle 10"/>
          <p:cNvSpPr>
            <a:spLocks noGrp="1" noChangeArrowheads="1"/>
          </p:cNvSpPr>
          <p:nvPr>
            <p:ph type="dt" sz="half" idx="10"/>
          </p:nvPr>
        </p:nvSpPr>
        <p:spPr>
          <a:ln/>
        </p:spPr>
        <p:txBody>
          <a:bodyPr/>
          <a:lstStyle>
            <a:lvl1pPr>
              <a:defRPr/>
            </a:lvl1pPr>
          </a:lstStyle>
          <a:p>
            <a:pPr>
              <a:defRPr/>
            </a:pPr>
            <a:fld id="{1C8BB950-EE9D-4C77-B42A-980C2FFE6F0B}" type="datetime1">
              <a:rPr lang="en-US">
                <a:solidFill>
                  <a:srgbClr val="000000"/>
                </a:solidFill>
              </a:rPr>
              <a:pPr>
                <a:defRPr/>
              </a:pPr>
              <a:t>06-Nov-23</a:t>
            </a:fld>
            <a:endParaRPr 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4A050545-57D4-4EBC-9A6D-0DB4100BD4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320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372B6DE-30A5-467C-AB22-4CFC661AB038}" type="datetimeFigureOut">
              <a:rPr lang="hr-HR" smtClean="0"/>
              <a:pPr>
                <a:defRPr/>
              </a:pPr>
              <a:t>6.11.2023.</a:t>
            </a:fld>
            <a:endParaRPr lang="hr-HR"/>
          </a:p>
        </p:txBody>
      </p:sp>
      <p:sp>
        <p:nvSpPr>
          <p:cNvPr id="4" name="Footer Placeholder 3"/>
          <p:cNvSpPr>
            <a:spLocks noGrp="1"/>
          </p:cNvSpPr>
          <p:nvPr>
            <p:ph type="ftr" sz="quarter" idx="11"/>
          </p:nvPr>
        </p:nvSpPr>
        <p:spPr/>
        <p:txBody>
          <a:bodyPr/>
          <a:lstStyle/>
          <a:p>
            <a:pPr>
              <a:defRPr/>
            </a:pPr>
            <a:endParaRPr lang="hr-HR"/>
          </a:p>
        </p:txBody>
      </p:sp>
      <p:sp>
        <p:nvSpPr>
          <p:cNvPr id="5" name="Slide Number Placeholder 4"/>
          <p:cNvSpPr>
            <a:spLocks noGrp="1"/>
          </p:cNvSpPr>
          <p:nvPr>
            <p:ph type="sldNum" sz="quarter" idx="12"/>
          </p:nvPr>
        </p:nvSpPr>
        <p:spPr/>
        <p:txBody>
          <a:bodyPr/>
          <a:lstStyle/>
          <a:p>
            <a:pPr>
              <a:defRPr/>
            </a:pPr>
            <a:fld id="{2835B4EB-4C1A-423B-A411-17E3C05AF64D}" type="slidenum">
              <a:rPr lang="hr-HR" smtClean="0"/>
              <a:pPr>
                <a:defRPr/>
              </a:pPr>
              <a:t>‹#›</a:t>
            </a:fld>
            <a:endParaRPr lang="hr-HR"/>
          </a:p>
        </p:txBody>
      </p:sp>
    </p:spTree>
    <p:extLst>
      <p:ext uri="{BB962C8B-B14F-4D97-AF65-F5344CB8AC3E}">
        <p14:creationId xmlns:p14="http://schemas.microsoft.com/office/powerpoint/2010/main" val="239217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E4B7880-A606-4B00-AA12-84569C045AD3}" type="datetimeFigureOut">
              <a:rPr lang="hr-HR" smtClean="0"/>
              <a:pPr>
                <a:defRPr/>
              </a:pPr>
              <a:t>6.11.2023.</a:t>
            </a:fld>
            <a:endParaRPr lang="hr-HR"/>
          </a:p>
        </p:txBody>
      </p:sp>
      <p:sp>
        <p:nvSpPr>
          <p:cNvPr id="3" name="Footer Placeholder 2"/>
          <p:cNvSpPr>
            <a:spLocks noGrp="1"/>
          </p:cNvSpPr>
          <p:nvPr>
            <p:ph type="ftr" sz="quarter" idx="11"/>
          </p:nvPr>
        </p:nvSpPr>
        <p:spPr/>
        <p:txBody>
          <a:bodyPr/>
          <a:lstStyle/>
          <a:p>
            <a:pPr>
              <a:defRPr/>
            </a:pPr>
            <a:endParaRPr lang="hr-HR"/>
          </a:p>
        </p:txBody>
      </p:sp>
      <p:sp>
        <p:nvSpPr>
          <p:cNvPr id="4" name="Slide Number Placeholder 3"/>
          <p:cNvSpPr>
            <a:spLocks noGrp="1"/>
          </p:cNvSpPr>
          <p:nvPr>
            <p:ph type="sldNum" sz="quarter" idx="12"/>
          </p:nvPr>
        </p:nvSpPr>
        <p:spPr/>
        <p:txBody>
          <a:bodyPr/>
          <a:lstStyle/>
          <a:p>
            <a:pPr>
              <a:defRPr/>
            </a:pPr>
            <a:fld id="{DC88D4C1-D07A-4683-B684-764FA747054D}" type="slidenum">
              <a:rPr lang="hr-HR" smtClean="0"/>
              <a:pPr>
                <a:defRPr/>
              </a:pPr>
              <a:t>‹#›</a:t>
            </a:fld>
            <a:endParaRPr lang="hr-HR"/>
          </a:p>
        </p:txBody>
      </p:sp>
    </p:spTree>
    <p:extLst>
      <p:ext uri="{BB962C8B-B14F-4D97-AF65-F5344CB8AC3E}">
        <p14:creationId xmlns:p14="http://schemas.microsoft.com/office/powerpoint/2010/main" val="157067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27CEA45-F9D9-467B-B89D-AA3FD94E66DB}" type="datetimeFigureOut">
              <a:rPr lang="hr-HR" smtClean="0"/>
              <a:pPr>
                <a:defRPr/>
              </a:pPr>
              <a:t>6.11.2023.</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E3F02B97-9B42-4044-98BF-E4CD2EC5242C}" type="slidenum">
              <a:rPr lang="hr-HR" smtClean="0"/>
              <a:pPr>
                <a:defRPr/>
              </a:pPr>
              <a:t>‹#›</a:t>
            </a:fld>
            <a:endParaRPr lang="hr-HR"/>
          </a:p>
        </p:txBody>
      </p:sp>
    </p:spTree>
    <p:extLst>
      <p:ext uri="{BB962C8B-B14F-4D97-AF65-F5344CB8AC3E}">
        <p14:creationId xmlns:p14="http://schemas.microsoft.com/office/powerpoint/2010/main" val="415659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37F82D8-D5F5-4131-A19F-348C678388B7}" type="datetimeFigureOut">
              <a:rPr lang="hr-HR" smtClean="0"/>
              <a:pPr>
                <a:defRPr/>
              </a:pPr>
              <a:t>6.11.2023.</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477F4897-D89C-43CE-A17D-53EAB64FF93D}" type="slidenum">
              <a:rPr lang="hr-HR" smtClean="0"/>
              <a:pPr>
                <a:defRPr/>
              </a:pPr>
              <a:t>‹#›</a:t>
            </a:fld>
            <a:endParaRPr lang="hr-HR"/>
          </a:p>
        </p:txBody>
      </p:sp>
    </p:spTree>
    <p:extLst>
      <p:ext uri="{BB962C8B-B14F-4D97-AF65-F5344CB8AC3E}">
        <p14:creationId xmlns:p14="http://schemas.microsoft.com/office/powerpoint/2010/main" val="240432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4BCD0"/>
            </a:gs>
            <a:gs pos="61000">
              <a:schemeClr val="bg1"/>
            </a:gs>
            <a:gs pos="38000">
              <a:schemeClr val="bg1">
                <a:lumMod val="95000"/>
              </a:schemeClr>
            </a:gs>
            <a:gs pos="100000">
              <a:srgbClr val="D9E3EB"/>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9660233-4318-4177-9FF4-B6200AC68EEF}" type="datetimeFigureOut">
              <a:rPr lang="hr-HR" smtClean="0"/>
              <a:pPr>
                <a:defRPr/>
              </a:pPr>
              <a:t>6.11.2023.</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CB40C-29A7-47F0-87F4-1D0071BCA447}" type="slidenum">
              <a:rPr lang="hr-HR" smtClean="0"/>
              <a:pPr>
                <a:defRPr/>
              </a:pPr>
              <a:t>‹#›</a:t>
            </a:fld>
            <a:endParaRPr lang="hr-HR"/>
          </a:p>
        </p:txBody>
      </p:sp>
    </p:spTree>
    <p:extLst>
      <p:ext uri="{BB962C8B-B14F-4D97-AF65-F5344CB8AC3E}">
        <p14:creationId xmlns:p14="http://schemas.microsoft.com/office/powerpoint/2010/main" val="2140629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Picture2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2438400" y="0"/>
            <a:ext cx="670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Kliknite da biste uredili stil naslova matrice</a:t>
            </a:r>
          </a:p>
        </p:txBody>
      </p:sp>
      <p:sp>
        <p:nvSpPr>
          <p:cNvPr id="1028" name="Rectangle 9"/>
          <p:cNvSpPr>
            <a:spLocks noGrp="1" noChangeArrowheads="1"/>
          </p:cNvSpPr>
          <p:nvPr>
            <p:ph type="body" idx="1"/>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smtClean="0">
                <a:latin typeface="Times New Roman" pitchFamily="18" charset="0"/>
              </a:defRPr>
            </a:lvl1pPr>
          </a:lstStyle>
          <a:p>
            <a:pPr>
              <a:defRPr/>
            </a:pPr>
            <a:fld id="{60EE0348-8844-492B-ACD4-845DA12A8C79}" type="datetime1">
              <a:rPr lang="en-US">
                <a:solidFill>
                  <a:srgbClr val="000000"/>
                </a:solidFill>
              </a:rPr>
              <a:pPr>
                <a:defRPr/>
              </a:pPr>
              <a:t>06-Nov-23</a:t>
            </a:fld>
            <a:endParaRPr lang="en-US" dirty="0">
              <a:solidFill>
                <a:srgbClr val="000000"/>
              </a:solidFill>
            </a:endParaRPr>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smtClean="0">
                <a:latin typeface="Times New Roman" pitchFamily="18" charset="0"/>
              </a:defRPr>
            </a:lvl1pPr>
          </a:lstStyle>
          <a:p>
            <a:pPr>
              <a:defRPr/>
            </a:pPr>
            <a:endParaRPr lang="en-US" dirty="0">
              <a:solidFill>
                <a:srgbClr val="000000"/>
              </a:solidFill>
            </a:endParaRPr>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smtClean="0">
                <a:latin typeface="Times New Roman" pitchFamily="18" charset="0"/>
              </a:defRPr>
            </a:lvl1pPr>
          </a:lstStyle>
          <a:p>
            <a:pPr>
              <a:defRPr/>
            </a:pPr>
            <a:fld id="{16FD72BF-B015-4E28-895A-5067E5263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6943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Gill Sans MT" pitchFamily="34" charset="0"/>
        </a:defRPr>
      </a:lvl2pPr>
      <a:lvl3pPr algn="l" rtl="0" eaLnBrk="0" fontAlgn="base" hangingPunct="0">
        <a:spcBef>
          <a:spcPct val="0"/>
        </a:spcBef>
        <a:spcAft>
          <a:spcPct val="0"/>
        </a:spcAft>
        <a:defRPr sz="3600">
          <a:solidFill>
            <a:srgbClr val="000000"/>
          </a:solidFill>
          <a:latin typeface="Gill Sans MT" pitchFamily="34" charset="0"/>
        </a:defRPr>
      </a:lvl3pPr>
      <a:lvl4pPr algn="l" rtl="0" eaLnBrk="0" fontAlgn="base" hangingPunct="0">
        <a:spcBef>
          <a:spcPct val="0"/>
        </a:spcBef>
        <a:spcAft>
          <a:spcPct val="0"/>
        </a:spcAft>
        <a:defRPr sz="3600">
          <a:solidFill>
            <a:srgbClr val="000000"/>
          </a:solidFill>
          <a:latin typeface="Gill Sans MT" pitchFamily="34" charset="0"/>
        </a:defRPr>
      </a:lvl4pPr>
      <a:lvl5pPr algn="l" rtl="0" eaLnBrk="0" fontAlgn="base" hangingPunct="0">
        <a:spcBef>
          <a:spcPct val="0"/>
        </a:spcBef>
        <a:spcAft>
          <a:spcPct val="0"/>
        </a:spcAft>
        <a:defRPr sz="3600">
          <a:solidFill>
            <a:srgbClr val="000000"/>
          </a:solidFill>
          <a:latin typeface="Gill Sans MT" pitchFamily="34" charset="0"/>
        </a:defRPr>
      </a:lvl5pPr>
      <a:lvl6pPr marL="457200" algn="l" rtl="0" fontAlgn="base">
        <a:spcBef>
          <a:spcPct val="0"/>
        </a:spcBef>
        <a:spcAft>
          <a:spcPct val="0"/>
        </a:spcAft>
        <a:defRPr sz="3600">
          <a:solidFill>
            <a:srgbClr val="000000"/>
          </a:solidFill>
          <a:latin typeface="Gill Sans MT" pitchFamily="34" charset="0"/>
        </a:defRPr>
      </a:lvl6pPr>
      <a:lvl7pPr marL="914400" algn="l" rtl="0" fontAlgn="base">
        <a:spcBef>
          <a:spcPct val="0"/>
        </a:spcBef>
        <a:spcAft>
          <a:spcPct val="0"/>
        </a:spcAft>
        <a:defRPr sz="3600">
          <a:solidFill>
            <a:srgbClr val="000000"/>
          </a:solidFill>
          <a:latin typeface="Gill Sans MT" pitchFamily="34" charset="0"/>
        </a:defRPr>
      </a:lvl7pPr>
      <a:lvl8pPr marL="1371600" algn="l" rtl="0" fontAlgn="base">
        <a:spcBef>
          <a:spcPct val="0"/>
        </a:spcBef>
        <a:spcAft>
          <a:spcPct val="0"/>
        </a:spcAft>
        <a:defRPr sz="3600">
          <a:solidFill>
            <a:srgbClr val="000000"/>
          </a:solidFill>
          <a:latin typeface="Gill Sans MT" pitchFamily="34" charset="0"/>
        </a:defRPr>
      </a:lvl8pPr>
      <a:lvl9pPr marL="1828800" algn="l" rtl="0" fontAlgn="base">
        <a:spcBef>
          <a:spcPct val="0"/>
        </a:spcBef>
        <a:spcAft>
          <a:spcPct val="0"/>
        </a:spcAft>
        <a:defRPr sz="3600">
          <a:solidFill>
            <a:srgbClr val="000000"/>
          </a:solidFill>
          <a:latin typeface="Gill Sans MT" pitchFamily="34"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defRPr>
      </a:lvl5pPr>
      <a:lvl6pPr marL="2514600" indent="-228600" algn="l" rtl="0" fontAlgn="base">
        <a:spcBef>
          <a:spcPct val="20000"/>
        </a:spcBef>
        <a:spcAft>
          <a:spcPct val="0"/>
        </a:spcAft>
        <a:buClr>
          <a:schemeClr val="tx1"/>
        </a:buClr>
        <a:buChar char="•"/>
        <a:defRPr sz="2000">
          <a:solidFill>
            <a:srgbClr val="000000"/>
          </a:solidFill>
          <a:latin typeface="+mn-lt"/>
        </a:defRPr>
      </a:lvl6pPr>
      <a:lvl7pPr marL="2971800" indent="-228600" algn="l" rtl="0" fontAlgn="base">
        <a:spcBef>
          <a:spcPct val="20000"/>
        </a:spcBef>
        <a:spcAft>
          <a:spcPct val="0"/>
        </a:spcAft>
        <a:buClr>
          <a:schemeClr val="tx1"/>
        </a:buClr>
        <a:buChar char="•"/>
        <a:defRPr sz="2000">
          <a:solidFill>
            <a:srgbClr val="000000"/>
          </a:solidFill>
          <a:latin typeface="+mn-lt"/>
        </a:defRPr>
      </a:lvl7pPr>
      <a:lvl8pPr marL="3429000" indent="-228600" algn="l" rtl="0" fontAlgn="base">
        <a:spcBef>
          <a:spcPct val="20000"/>
        </a:spcBef>
        <a:spcAft>
          <a:spcPct val="0"/>
        </a:spcAft>
        <a:buClr>
          <a:schemeClr val="tx1"/>
        </a:buClr>
        <a:buChar char="•"/>
        <a:defRPr sz="2000">
          <a:solidFill>
            <a:srgbClr val="000000"/>
          </a:solidFill>
          <a:latin typeface="+mn-lt"/>
        </a:defRPr>
      </a:lvl8pPr>
      <a:lvl9pPr marL="3886200" indent="-228600" algn="l" rtl="0" fontAlgn="base">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Picture2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2438400" y="0"/>
            <a:ext cx="670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Kliknite da biste uredili stil naslova matrice</a:t>
            </a:r>
          </a:p>
        </p:txBody>
      </p:sp>
      <p:sp>
        <p:nvSpPr>
          <p:cNvPr id="1028" name="Rectangle 9"/>
          <p:cNvSpPr>
            <a:spLocks noGrp="1" noChangeArrowheads="1"/>
          </p:cNvSpPr>
          <p:nvPr>
            <p:ph type="body" idx="1"/>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smtClean="0">
                <a:latin typeface="Times New Roman" pitchFamily="18" charset="0"/>
              </a:defRPr>
            </a:lvl1pPr>
          </a:lstStyle>
          <a:p>
            <a:pPr>
              <a:defRPr/>
            </a:pPr>
            <a:fld id="{315F4660-5253-49F8-8856-C3840CFB9B72}" type="datetime1">
              <a:rPr lang="en-US">
                <a:solidFill>
                  <a:srgbClr val="000000"/>
                </a:solidFill>
              </a:rPr>
              <a:pPr>
                <a:defRPr/>
              </a:pPr>
              <a:t>06-Nov-23</a:t>
            </a:fld>
            <a:endParaRPr lang="en-US" dirty="0">
              <a:solidFill>
                <a:srgbClr val="000000"/>
              </a:solidFill>
            </a:endParaRPr>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smtClean="0">
                <a:latin typeface="Times New Roman" pitchFamily="18" charset="0"/>
              </a:defRPr>
            </a:lvl1pPr>
          </a:lstStyle>
          <a:p>
            <a:pPr>
              <a:defRPr/>
            </a:pPr>
            <a:endParaRPr lang="en-US" dirty="0">
              <a:solidFill>
                <a:srgbClr val="000000"/>
              </a:solidFill>
            </a:endParaRPr>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smtClean="0">
                <a:latin typeface="Times New Roman" pitchFamily="18" charset="0"/>
              </a:defRPr>
            </a:lvl1pPr>
          </a:lstStyle>
          <a:p>
            <a:pPr>
              <a:defRPr/>
            </a:pPr>
            <a:fld id="{C2943D38-E030-4E61-A673-C157B32002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9715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Gill Sans MT" pitchFamily="34" charset="0"/>
        </a:defRPr>
      </a:lvl2pPr>
      <a:lvl3pPr algn="l" rtl="0" eaLnBrk="0" fontAlgn="base" hangingPunct="0">
        <a:spcBef>
          <a:spcPct val="0"/>
        </a:spcBef>
        <a:spcAft>
          <a:spcPct val="0"/>
        </a:spcAft>
        <a:defRPr sz="3600">
          <a:solidFill>
            <a:srgbClr val="000000"/>
          </a:solidFill>
          <a:latin typeface="Gill Sans MT" pitchFamily="34" charset="0"/>
        </a:defRPr>
      </a:lvl3pPr>
      <a:lvl4pPr algn="l" rtl="0" eaLnBrk="0" fontAlgn="base" hangingPunct="0">
        <a:spcBef>
          <a:spcPct val="0"/>
        </a:spcBef>
        <a:spcAft>
          <a:spcPct val="0"/>
        </a:spcAft>
        <a:defRPr sz="3600">
          <a:solidFill>
            <a:srgbClr val="000000"/>
          </a:solidFill>
          <a:latin typeface="Gill Sans MT" pitchFamily="34" charset="0"/>
        </a:defRPr>
      </a:lvl4pPr>
      <a:lvl5pPr algn="l" rtl="0" eaLnBrk="0" fontAlgn="base" hangingPunct="0">
        <a:spcBef>
          <a:spcPct val="0"/>
        </a:spcBef>
        <a:spcAft>
          <a:spcPct val="0"/>
        </a:spcAft>
        <a:defRPr sz="3600">
          <a:solidFill>
            <a:srgbClr val="000000"/>
          </a:solidFill>
          <a:latin typeface="Gill Sans MT" pitchFamily="34" charset="0"/>
        </a:defRPr>
      </a:lvl5pPr>
      <a:lvl6pPr marL="457200" algn="l" rtl="0" fontAlgn="base">
        <a:spcBef>
          <a:spcPct val="0"/>
        </a:spcBef>
        <a:spcAft>
          <a:spcPct val="0"/>
        </a:spcAft>
        <a:defRPr sz="3600">
          <a:solidFill>
            <a:srgbClr val="000000"/>
          </a:solidFill>
          <a:latin typeface="Gill Sans MT" pitchFamily="34" charset="0"/>
        </a:defRPr>
      </a:lvl6pPr>
      <a:lvl7pPr marL="914400" algn="l" rtl="0" fontAlgn="base">
        <a:spcBef>
          <a:spcPct val="0"/>
        </a:spcBef>
        <a:spcAft>
          <a:spcPct val="0"/>
        </a:spcAft>
        <a:defRPr sz="3600">
          <a:solidFill>
            <a:srgbClr val="000000"/>
          </a:solidFill>
          <a:latin typeface="Gill Sans MT" pitchFamily="34" charset="0"/>
        </a:defRPr>
      </a:lvl7pPr>
      <a:lvl8pPr marL="1371600" algn="l" rtl="0" fontAlgn="base">
        <a:spcBef>
          <a:spcPct val="0"/>
        </a:spcBef>
        <a:spcAft>
          <a:spcPct val="0"/>
        </a:spcAft>
        <a:defRPr sz="3600">
          <a:solidFill>
            <a:srgbClr val="000000"/>
          </a:solidFill>
          <a:latin typeface="Gill Sans MT" pitchFamily="34" charset="0"/>
        </a:defRPr>
      </a:lvl8pPr>
      <a:lvl9pPr marL="1828800" algn="l" rtl="0" fontAlgn="base">
        <a:spcBef>
          <a:spcPct val="0"/>
        </a:spcBef>
        <a:spcAft>
          <a:spcPct val="0"/>
        </a:spcAft>
        <a:defRPr sz="3600">
          <a:solidFill>
            <a:srgbClr val="000000"/>
          </a:solidFill>
          <a:latin typeface="Gill Sans MT" pitchFamily="34"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defRPr>
      </a:lvl5pPr>
      <a:lvl6pPr marL="2514600" indent="-228600" algn="l" rtl="0" fontAlgn="base">
        <a:spcBef>
          <a:spcPct val="20000"/>
        </a:spcBef>
        <a:spcAft>
          <a:spcPct val="0"/>
        </a:spcAft>
        <a:buClr>
          <a:schemeClr val="tx1"/>
        </a:buClr>
        <a:buChar char="•"/>
        <a:defRPr sz="2000">
          <a:solidFill>
            <a:srgbClr val="000000"/>
          </a:solidFill>
          <a:latin typeface="+mn-lt"/>
        </a:defRPr>
      </a:lvl6pPr>
      <a:lvl7pPr marL="2971800" indent="-228600" algn="l" rtl="0" fontAlgn="base">
        <a:spcBef>
          <a:spcPct val="20000"/>
        </a:spcBef>
        <a:spcAft>
          <a:spcPct val="0"/>
        </a:spcAft>
        <a:buClr>
          <a:schemeClr val="tx1"/>
        </a:buClr>
        <a:buChar char="•"/>
        <a:defRPr sz="2000">
          <a:solidFill>
            <a:srgbClr val="000000"/>
          </a:solidFill>
          <a:latin typeface="+mn-lt"/>
        </a:defRPr>
      </a:lvl7pPr>
      <a:lvl8pPr marL="3429000" indent="-228600" algn="l" rtl="0" fontAlgn="base">
        <a:spcBef>
          <a:spcPct val="20000"/>
        </a:spcBef>
        <a:spcAft>
          <a:spcPct val="0"/>
        </a:spcAft>
        <a:buClr>
          <a:schemeClr val="tx1"/>
        </a:buClr>
        <a:buChar char="•"/>
        <a:defRPr sz="2000">
          <a:solidFill>
            <a:srgbClr val="000000"/>
          </a:solidFill>
          <a:latin typeface="+mn-lt"/>
        </a:defRPr>
      </a:lvl8pPr>
      <a:lvl9pPr marL="3886200" indent="-228600" algn="l" rtl="0" fontAlgn="base">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Picture2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2438400" y="0"/>
            <a:ext cx="670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Kliknite da biste uredili stil naslova matrice</a:t>
            </a:r>
          </a:p>
        </p:txBody>
      </p:sp>
      <p:sp>
        <p:nvSpPr>
          <p:cNvPr id="1028" name="Rectangle 9"/>
          <p:cNvSpPr>
            <a:spLocks noGrp="1" noChangeArrowheads="1"/>
          </p:cNvSpPr>
          <p:nvPr>
            <p:ph type="body" idx="1"/>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smtClean="0">
                <a:latin typeface="Times New Roman" pitchFamily="18" charset="0"/>
              </a:defRPr>
            </a:lvl1pPr>
          </a:lstStyle>
          <a:p>
            <a:pPr>
              <a:defRPr/>
            </a:pPr>
            <a:fld id="{8699C00F-91F2-4259-8CF6-37E8C5C81F91}" type="datetime1">
              <a:rPr lang="en-US">
                <a:solidFill>
                  <a:srgbClr val="000000"/>
                </a:solidFill>
              </a:rPr>
              <a:pPr>
                <a:defRPr/>
              </a:pPr>
              <a:t>06-Nov-23</a:t>
            </a:fld>
            <a:endParaRPr lang="en-US" dirty="0">
              <a:solidFill>
                <a:srgbClr val="000000"/>
              </a:solidFill>
            </a:endParaRPr>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smtClean="0">
                <a:latin typeface="Times New Roman" pitchFamily="18" charset="0"/>
              </a:defRPr>
            </a:lvl1pPr>
          </a:lstStyle>
          <a:p>
            <a:pPr>
              <a:defRPr/>
            </a:pPr>
            <a:endParaRPr lang="en-US" dirty="0">
              <a:solidFill>
                <a:srgbClr val="000000"/>
              </a:solidFill>
            </a:endParaRPr>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smtClean="0">
                <a:latin typeface="Times New Roman" pitchFamily="18" charset="0"/>
              </a:defRPr>
            </a:lvl1pPr>
          </a:lstStyle>
          <a:p>
            <a:pPr>
              <a:defRPr/>
            </a:pPr>
            <a:fld id="{0E80071E-DA0B-4371-BDD1-5A59BCA1F6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62308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Gill Sans MT" pitchFamily="34" charset="0"/>
        </a:defRPr>
      </a:lvl2pPr>
      <a:lvl3pPr algn="l" rtl="0" eaLnBrk="0" fontAlgn="base" hangingPunct="0">
        <a:spcBef>
          <a:spcPct val="0"/>
        </a:spcBef>
        <a:spcAft>
          <a:spcPct val="0"/>
        </a:spcAft>
        <a:defRPr sz="3600">
          <a:solidFill>
            <a:srgbClr val="000000"/>
          </a:solidFill>
          <a:latin typeface="Gill Sans MT" pitchFamily="34" charset="0"/>
        </a:defRPr>
      </a:lvl3pPr>
      <a:lvl4pPr algn="l" rtl="0" eaLnBrk="0" fontAlgn="base" hangingPunct="0">
        <a:spcBef>
          <a:spcPct val="0"/>
        </a:spcBef>
        <a:spcAft>
          <a:spcPct val="0"/>
        </a:spcAft>
        <a:defRPr sz="3600">
          <a:solidFill>
            <a:srgbClr val="000000"/>
          </a:solidFill>
          <a:latin typeface="Gill Sans MT" pitchFamily="34" charset="0"/>
        </a:defRPr>
      </a:lvl4pPr>
      <a:lvl5pPr algn="l" rtl="0" eaLnBrk="0" fontAlgn="base" hangingPunct="0">
        <a:spcBef>
          <a:spcPct val="0"/>
        </a:spcBef>
        <a:spcAft>
          <a:spcPct val="0"/>
        </a:spcAft>
        <a:defRPr sz="3600">
          <a:solidFill>
            <a:srgbClr val="000000"/>
          </a:solidFill>
          <a:latin typeface="Gill Sans MT" pitchFamily="34" charset="0"/>
        </a:defRPr>
      </a:lvl5pPr>
      <a:lvl6pPr marL="457200" algn="l" rtl="0" fontAlgn="base">
        <a:spcBef>
          <a:spcPct val="0"/>
        </a:spcBef>
        <a:spcAft>
          <a:spcPct val="0"/>
        </a:spcAft>
        <a:defRPr sz="3600">
          <a:solidFill>
            <a:srgbClr val="000000"/>
          </a:solidFill>
          <a:latin typeface="Gill Sans MT" pitchFamily="34" charset="0"/>
        </a:defRPr>
      </a:lvl6pPr>
      <a:lvl7pPr marL="914400" algn="l" rtl="0" fontAlgn="base">
        <a:spcBef>
          <a:spcPct val="0"/>
        </a:spcBef>
        <a:spcAft>
          <a:spcPct val="0"/>
        </a:spcAft>
        <a:defRPr sz="3600">
          <a:solidFill>
            <a:srgbClr val="000000"/>
          </a:solidFill>
          <a:latin typeface="Gill Sans MT" pitchFamily="34" charset="0"/>
        </a:defRPr>
      </a:lvl7pPr>
      <a:lvl8pPr marL="1371600" algn="l" rtl="0" fontAlgn="base">
        <a:spcBef>
          <a:spcPct val="0"/>
        </a:spcBef>
        <a:spcAft>
          <a:spcPct val="0"/>
        </a:spcAft>
        <a:defRPr sz="3600">
          <a:solidFill>
            <a:srgbClr val="000000"/>
          </a:solidFill>
          <a:latin typeface="Gill Sans MT" pitchFamily="34" charset="0"/>
        </a:defRPr>
      </a:lvl8pPr>
      <a:lvl9pPr marL="1828800" algn="l" rtl="0" fontAlgn="base">
        <a:spcBef>
          <a:spcPct val="0"/>
        </a:spcBef>
        <a:spcAft>
          <a:spcPct val="0"/>
        </a:spcAft>
        <a:defRPr sz="3600">
          <a:solidFill>
            <a:srgbClr val="000000"/>
          </a:solidFill>
          <a:latin typeface="Gill Sans MT" pitchFamily="34"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defRPr>
      </a:lvl5pPr>
      <a:lvl6pPr marL="2514600" indent="-228600" algn="l" rtl="0" fontAlgn="base">
        <a:spcBef>
          <a:spcPct val="20000"/>
        </a:spcBef>
        <a:spcAft>
          <a:spcPct val="0"/>
        </a:spcAft>
        <a:buClr>
          <a:schemeClr val="tx1"/>
        </a:buClr>
        <a:buChar char="•"/>
        <a:defRPr sz="2000">
          <a:solidFill>
            <a:srgbClr val="000000"/>
          </a:solidFill>
          <a:latin typeface="+mn-lt"/>
        </a:defRPr>
      </a:lvl6pPr>
      <a:lvl7pPr marL="2971800" indent="-228600" algn="l" rtl="0" fontAlgn="base">
        <a:spcBef>
          <a:spcPct val="20000"/>
        </a:spcBef>
        <a:spcAft>
          <a:spcPct val="0"/>
        </a:spcAft>
        <a:buClr>
          <a:schemeClr val="tx1"/>
        </a:buClr>
        <a:buChar char="•"/>
        <a:defRPr sz="2000">
          <a:solidFill>
            <a:srgbClr val="000000"/>
          </a:solidFill>
          <a:latin typeface="+mn-lt"/>
        </a:defRPr>
      </a:lvl7pPr>
      <a:lvl8pPr marL="3429000" indent="-228600" algn="l" rtl="0" fontAlgn="base">
        <a:spcBef>
          <a:spcPct val="20000"/>
        </a:spcBef>
        <a:spcAft>
          <a:spcPct val="0"/>
        </a:spcAft>
        <a:buClr>
          <a:schemeClr val="tx1"/>
        </a:buClr>
        <a:buChar char="•"/>
        <a:defRPr sz="2000">
          <a:solidFill>
            <a:srgbClr val="000000"/>
          </a:solidFill>
          <a:latin typeface="+mn-lt"/>
        </a:defRPr>
      </a:lvl8pPr>
      <a:lvl9pPr marL="3886200" indent="-228600" algn="l" rtl="0" fontAlgn="base">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166" y="2143116"/>
            <a:ext cx="6191250" cy="1785104"/>
          </a:xfrm>
          <a:prstGeom prst="rect">
            <a:avLst/>
          </a:prstGeom>
          <a:noFill/>
        </p:spPr>
        <p:txBody>
          <a:bodyPr>
            <a:spAutoFit/>
          </a:bodyPr>
          <a:lstStyle/>
          <a:p>
            <a:pPr algn="ctr" fontAlgn="auto">
              <a:spcBef>
                <a:spcPts val="0"/>
              </a:spcBef>
              <a:spcAft>
                <a:spcPts val="0"/>
              </a:spcAft>
              <a:defRPr/>
            </a:pPr>
            <a:r>
              <a:rPr lang="bs-Latn-BA" sz="1400" b="1" dirty="0">
                <a:ea typeface="Tahoma" pitchFamily="34" charset="0"/>
                <a:cs typeface="Tahoma" pitchFamily="34" charset="0"/>
              </a:rPr>
              <a:t>Agencija za javne nabavke/nabave</a:t>
            </a:r>
            <a:r>
              <a:rPr lang="bs-Latn-BA" sz="1400" dirty="0">
                <a:ea typeface="Tahoma" pitchFamily="34" charset="0"/>
                <a:cs typeface="Tahoma" pitchFamily="34" charset="0"/>
              </a:rPr>
              <a:t/>
            </a:r>
            <a:br>
              <a:rPr lang="bs-Latn-BA" sz="1400" dirty="0">
                <a:ea typeface="Tahoma" pitchFamily="34" charset="0"/>
                <a:cs typeface="Tahoma" pitchFamily="34" charset="0"/>
              </a:rPr>
            </a:br>
            <a:r>
              <a:rPr lang="bs-Cyrl-BA" sz="1400" dirty="0">
                <a:ea typeface="Tahoma" pitchFamily="34" charset="0"/>
                <a:cs typeface="Tahoma" pitchFamily="34" charset="0"/>
              </a:rPr>
              <a:t>Агенција за јавне набавке</a:t>
            </a:r>
            <a:r>
              <a:rPr lang="bs-Latn-BA" sz="1400" dirty="0">
                <a:ea typeface="Tahoma" pitchFamily="34" charset="0"/>
                <a:cs typeface="Tahoma" pitchFamily="34" charset="0"/>
              </a:rPr>
              <a:t/>
            </a:r>
            <a:br>
              <a:rPr lang="bs-Latn-BA" sz="1400" dirty="0">
                <a:ea typeface="Tahoma" pitchFamily="34" charset="0"/>
                <a:cs typeface="Tahoma" pitchFamily="34" charset="0"/>
              </a:rPr>
            </a:br>
            <a:r>
              <a:rPr lang="hr-HR" sz="1400" b="1" dirty="0">
                <a:ea typeface="Tahoma" pitchFamily="34" charset="0"/>
                <a:cs typeface="Tahoma" pitchFamily="34" charset="0"/>
              </a:rPr>
              <a:t>Bosna i Hercegovina</a:t>
            </a:r>
            <a:r>
              <a:rPr lang="hr-HR" sz="1400" dirty="0">
                <a:ea typeface="Tahoma" pitchFamily="34" charset="0"/>
                <a:cs typeface="Tahoma" pitchFamily="34" charset="0"/>
              </a:rPr>
              <a:t/>
            </a:r>
            <a:br>
              <a:rPr lang="hr-HR" sz="1400" dirty="0">
                <a:ea typeface="Tahoma" pitchFamily="34" charset="0"/>
                <a:cs typeface="Tahoma" pitchFamily="34" charset="0"/>
              </a:rPr>
            </a:br>
            <a:r>
              <a:rPr lang="bs-Cyrl-BA" sz="1400" dirty="0">
                <a:ea typeface="Tahoma" pitchFamily="34" charset="0"/>
                <a:cs typeface="Tahoma" pitchFamily="34" charset="0"/>
              </a:rPr>
              <a:t>Босна и Херцеговина</a:t>
            </a:r>
            <a:r>
              <a:rPr lang="bs-Latn-BA" sz="2800" dirty="0">
                <a:latin typeface="Berlin Sans FB Demi" panose="020E0802020502020306" pitchFamily="34" charset="0"/>
                <a:ea typeface="Tahoma" pitchFamily="34" charset="0"/>
                <a:cs typeface="Tahoma" pitchFamily="34" charset="0"/>
              </a:rPr>
              <a:t/>
            </a:r>
            <a:br>
              <a:rPr lang="bs-Latn-BA" sz="2800" dirty="0">
                <a:latin typeface="Berlin Sans FB Demi" panose="020E0802020502020306" pitchFamily="34" charset="0"/>
                <a:ea typeface="Tahoma" pitchFamily="34" charset="0"/>
                <a:cs typeface="Tahoma" pitchFamily="34" charset="0"/>
              </a:rPr>
            </a:br>
            <a:endParaRPr lang="bs-Latn-BA" sz="3600" b="1" dirty="0" smtClean="0">
              <a:latin typeface="Arial" pitchFamily="34" charset="0"/>
              <a:cs typeface="Arial" pitchFamily="34" charset="0"/>
            </a:endParaRPr>
          </a:p>
          <a:p>
            <a:pPr algn="ctr" fontAlgn="auto">
              <a:spcBef>
                <a:spcPts val="0"/>
              </a:spcBef>
              <a:spcAft>
                <a:spcPts val="0"/>
              </a:spcAft>
              <a:defRPr/>
            </a:pPr>
            <a:endParaRPr lang="hr-HR" dirty="0">
              <a:latin typeface="+mn-lt"/>
            </a:endParaRPr>
          </a:p>
        </p:txBody>
      </p:sp>
      <p:pic>
        <p:nvPicPr>
          <p:cNvPr id="4" name="Picture 3" descr="C:\Users\dario.kihli\Desktop\Prezentacija\shutterstock_37102225.jpg"/>
          <p:cNvPicPr>
            <a:picLocks noChangeAspect="1" noChangeArrowheads="1"/>
          </p:cNvPicPr>
          <p:nvPr/>
        </p:nvPicPr>
        <p:blipFill rotWithShape="1">
          <a:blip r:embed="rId3">
            <a:extLst>
              <a:ext uri="{28A0092B-C50C-407E-A947-70E740481C1C}">
                <a14:useLocalDpi xmlns:a14="http://schemas.microsoft.com/office/drawing/2010/main" val="0"/>
              </a:ext>
            </a:extLst>
          </a:blip>
          <a:srcRect t="35522" b="30503"/>
          <a:stretch/>
        </p:blipFill>
        <p:spPr bwMode="auto">
          <a:xfrm>
            <a:off x="0" y="0"/>
            <a:ext cx="9144000" cy="18136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5616" y="3380487"/>
            <a:ext cx="7149500" cy="1754326"/>
          </a:xfrm>
          <a:prstGeom prst="rect">
            <a:avLst/>
          </a:prstGeom>
          <a:noFill/>
        </p:spPr>
        <p:txBody>
          <a:bodyPr wrap="square" rtlCol="0">
            <a:spAutoFit/>
          </a:bodyPr>
          <a:lstStyle/>
          <a:p>
            <a:pPr algn="ctr"/>
            <a:r>
              <a:rPr lang="en-US" sz="5400" b="1" noProof="1" smtClean="0">
                <a:latin typeface="+mn-lt"/>
              </a:rPr>
              <a:t>VRSTE POSTUPAKA JAVNIH NABAVKI</a:t>
            </a:r>
            <a:endParaRPr lang="hr-HR" sz="5400" b="1" noProof="1">
              <a:latin typeface="+mn-lt"/>
            </a:endParaRPr>
          </a:p>
        </p:txBody>
      </p:sp>
      <p:sp>
        <p:nvSpPr>
          <p:cNvPr id="8" name="TextBox 7"/>
          <p:cNvSpPr txBox="1"/>
          <p:nvPr/>
        </p:nvSpPr>
        <p:spPr>
          <a:xfrm>
            <a:off x="4427984" y="5296396"/>
            <a:ext cx="4431436" cy="1338828"/>
          </a:xfrm>
          <a:prstGeom prst="rect">
            <a:avLst/>
          </a:prstGeom>
          <a:noFill/>
        </p:spPr>
        <p:txBody>
          <a:bodyPr wrap="square" rtlCol="0">
            <a:spAutoFit/>
          </a:bodyPr>
          <a:lstStyle/>
          <a:p>
            <a:pPr>
              <a:lnSpc>
                <a:spcPct val="150000"/>
              </a:lnSpc>
            </a:pPr>
            <a:r>
              <a:rPr lang="en-US" b="1" dirty="0" smtClean="0">
                <a:latin typeface="Calibri (body)"/>
                <a:cs typeface="Calibri" panose="020F0502020204030204" pitchFamily="34" charset="0"/>
              </a:rPr>
              <a:t>Dinar Kenan</a:t>
            </a:r>
            <a:r>
              <a:rPr lang="hr-HR" b="1" dirty="0" smtClean="0">
                <a:latin typeface="Calibri (body)"/>
                <a:cs typeface="Calibri" panose="020F0502020204030204" pitchFamily="34" charset="0"/>
              </a:rPr>
              <a:t>, dipl.</a:t>
            </a:r>
            <a:r>
              <a:rPr lang="en-US" b="1" dirty="0" smtClean="0">
                <a:latin typeface="Calibri (body)"/>
                <a:cs typeface="Calibri" panose="020F0502020204030204" pitchFamily="34" charset="0"/>
              </a:rPr>
              <a:t> iur</a:t>
            </a:r>
            <a:r>
              <a:rPr lang="hr-HR" b="1" dirty="0" smtClean="0">
                <a:latin typeface="Calibri (body)"/>
                <a:cs typeface="Calibri" panose="020F0502020204030204" pitchFamily="34" charset="0"/>
              </a:rPr>
              <a:t>.</a:t>
            </a:r>
          </a:p>
          <a:p>
            <a:pPr>
              <a:lnSpc>
                <a:spcPct val="150000"/>
              </a:lnSpc>
            </a:pPr>
            <a:r>
              <a:rPr lang="hr-HR" b="1" dirty="0" smtClean="0">
                <a:latin typeface="Calibri (body)"/>
                <a:cs typeface="Calibri" panose="020F0502020204030204" pitchFamily="34" charset="0"/>
              </a:rPr>
              <a:t>Certificirani </a:t>
            </a:r>
            <a:r>
              <a:rPr lang="en-US" b="1" dirty="0" err="1" smtClean="0">
                <a:latin typeface="Calibri (body)"/>
                <a:cs typeface="Calibri" panose="020F0502020204030204" pitchFamily="34" charset="0"/>
              </a:rPr>
              <a:t>predavač</a:t>
            </a:r>
            <a:r>
              <a:rPr lang="hr-HR" b="1" dirty="0" smtClean="0">
                <a:latin typeface="Calibri (body)"/>
                <a:cs typeface="Calibri" panose="020F0502020204030204" pitchFamily="34" charset="0"/>
              </a:rPr>
              <a:t> </a:t>
            </a:r>
            <a:r>
              <a:rPr lang="hr-HR" b="1" dirty="0" smtClean="0">
                <a:latin typeface="Calibri (body)"/>
                <a:cs typeface="Calibri" panose="020F0502020204030204" pitchFamily="34" charset="0"/>
              </a:rPr>
              <a:t>javnih nabavki</a:t>
            </a:r>
            <a:endParaRPr lang="en-US" b="1" dirty="0" smtClean="0">
              <a:latin typeface="Calibri (body)"/>
              <a:cs typeface="Calibri" panose="020F0502020204030204" pitchFamily="34" charset="0"/>
            </a:endParaRPr>
          </a:p>
          <a:p>
            <a:pPr>
              <a:lnSpc>
                <a:spcPct val="150000"/>
              </a:lnSpc>
            </a:pPr>
            <a:r>
              <a:rPr lang="en-US" dirty="0" smtClean="0">
                <a:latin typeface="Calibri (body)"/>
                <a:cs typeface="Calibri" panose="020F0502020204030204" pitchFamily="34" charset="0"/>
              </a:rPr>
              <a:t>e-mail: dinar.kenan@gmail.com</a:t>
            </a:r>
            <a:endParaRPr lang="hr-HR" dirty="0">
              <a:latin typeface="Calibri (body)"/>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sz="3200" b="1" u="sng" dirty="0" smtClean="0"/>
              <a:t>PREGOVARAČKI POSTUPAK SA OBJAVOM OBAVJEŠTENJA O NABAVCI</a:t>
            </a:r>
            <a:endParaRPr lang="hr-BA" sz="3200" dirty="0"/>
          </a:p>
        </p:txBody>
      </p:sp>
      <p:sp>
        <p:nvSpPr>
          <p:cNvPr id="3" name="Content Placeholder 2"/>
          <p:cNvSpPr>
            <a:spLocks noGrp="1"/>
          </p:cNvSpPr>
          <p:nvPr>
            <p:ph idx="1"/>
          </p:nvPr>
        </p:nvSpPr>
        <p:spPr>
          <a:xfrm>
            <a:off x="323528" y="1600200"/>
            <a:ext cx="8640960" cy="5257800"/>
          </a:xfrm>
        </p:spPr>
        <p:txBody>
          <a:bodyPr>
            <a:normAutofit/>
          </a:bodyPr>
          <a:lstStyle/>
          <a:p>
            <a:pPr marL="0" indent="0">
              <a:buNone/>
            </a:pPr>
            <a:r>
              <a:rPr lang="hr-BA" sz="3000" b="1" dirty="0" smtClean="0"/>
              <a:t>Član 20. stav (2) ZJN BiH:</a:t>
            </a:r>
            <a:endParaRPr lang="en-US" sz="3000" b="1" dirty="0" smtClean="0"/>
          </a:p>
          <a:p>
            <a:pPr marL="0" indent="0" algn="just">
              <a:buNone/>
            </a:pPr>
            <a:r>
              <a:rPr lang="en-US" sz="3000" noProof="1" smtClean="0"/>
              <a:t>Posebni</a:t>
            </a:r>
            <a:r>
              <a:rPr lang="en-US" sz="3000" dirty="0" smtClean="0"/>
              <a:t> </a:t>
            </a:r>
            <a:r>
              <a:rPr lang="en-US" sz="3000" noProof="1" smtClean="0"/>
              <a:t>uslovi</a:t>
            </a:r>
            <a:r>
              <a:rPr lang="en-US" sz="3000" dirty="0" smtClean="0"/>
              <a:t> za</a:t>
            </a:r>
            <a:r>
              <a:rPr lang="en-US" sz="3000" b="1" dirty="0" smtClean="0"/>
              <a:t> usluge</a:t>
            </a:r>
            <a:endParaRPr lang="hr-BA" sz="3000" b="1" dirty="0" smtClean="0"/>
          </a:p>
          <a:p>
            <a:pPr algn="just"/>
            <a:r>
              <a:rPr lang="en-US" sz="3000" noProof="1" smtClean="0"/>
              <a:t>Ugovor o javnoj nabavci </a:t>
            </a:r>
            <a:r>
              <a:rPr lang="en-US" sz="3000" b="1" noProof="1" smtClean="0"/>
              <a:t>usluge</a:t>
            </a:r>
            <a:r>
              <a:rPr lang="en-US" sz="3000" noProof="1" smtClean="0"/>
              <a:t> može se zaključiti u postupku  </a:t>
            </a:r>
            <a:r>
              <a:rPr lang="hr-BA" sz="3000" dirty="0" smtClean="0"/>
              <a:t>intelektualne usluge, kao što su usluge projektovanja i usluge iz Aneksa II dio A kategorija 6 (Finansijske usluge: usluge osiguranja i bankarske i investicijske usluge) čiji se opis predmeta nabavke ne može odrediti sa dovoljnom preciznošću, pa ugovor nije moguće dodijeliti putem otvoreno</a:t>
            </a:r>
            <a:r>
              <a:rPr lang="en-US" sz="3000" dirty="0"/>
              <a:t>g</a:t>
            </a:r>
            <a:r>
              <a:rPr lang="hr-BA" sz="3000" dirty="0" smtClean="0"/>
              <a:t> ili ograničenog postupka javne nabavke</a:t>
            </a:r>
          </a:p>
          <a:p>
            <a:pPr marL="0" indent="0">
              <a:buNone/>
            </a:pPr>
            <a:endParaRPr lang="hr-BA" dirty="0"/>
          </a:p>
        </p:txBody>
      </p:sp>
    </p:spTree>
    <p:extLst>
      <p:ext uri="{BB962C8B-B14F-4D97-AF65-F5344CB8AC3E}">
        <p14:creationId xmlns:p14="http://schemas.microsoft.com/office/powerpoint/2010/main" val="2821906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sz="3200" b="1" u="sng" dirty="0" smtClean="0"/>
              <a:t>PREGOVARAČKI POSTUPAK SA OBJAVOM OBAVJEŠTENJA O NABAVCI</a:t>
            </a:r>
            <a:endParaRPr lang="hr-BA" sz="3200" dirty="0"/>
          </a:p>
        </p:txBody>
      </p:sp>
      <p:sp>
        <p:nvSpPr>
          <p:cNvPr id="3" name="Content Placeholder 2"/>
          <p:cNvSpPr>
            <a:spLocks noGrp="1"/>
          </p:cNvSpPr>
          <p:nvPr>
            <p:ph idx="1"/>
          </p:nvPr>
        </p:nvSpPr>
        <p:spPr>
          <a:xfrm>
            <a:off x="457200" y="1600200"/>
            <a:ext cx="8507288" cy="5069160"/>
          </a:xfrm>
        </p:spPr>
        <p:txBody>
          <a:bodyPr>
            <a:normAutofit/>
          </a:bodyPr>
          <a:lstStyle/>
          <a:p>
            <a:pPr marL="0" indent="0">
              <a:buNone/>
            </a:pPr>
            <a:r>
              <a:rPr lang="hr-BA" b="1" dirty="0" smtClean="0"/>
              <a:t>Član 20. stav (3) ZJN BiH:</a:t>
            </a:r>
            <a:endParaRPr lang="en-US" b="1" dirty="0" smtClean="0"/>
          </a:p>
          <a:p>
            <a:pPr marL="0" indent="0">
              <a:buNone/>
            </a:pPr>
            <a:r>
              <a:rPr lang="en-US" sz="3000" noProof="1" smtClean="0"/>
              <a:t>Posebni uslovi </a:t>
            </a:r>
            <a:r>
              <a:rPr lang="en-US" sz="3000" dirty="0" smtClean="0"/>
              <a:t>za</a:t>
            </a:r>
            <a:r>
              <a:rPr lang="en-US" sz="3000" b="1" dirty="0" smtClean="0"/>
              <a:t> radove</a:t>
            </a:r>
            <a:endParaRPr lang="hr-BA" sz="3000" b="1" dirty="0" smtClean="0"/>
          </a:p>
          <a:p>
            <a:pPr algn="just"/>
            <a:r>
              <a:rPr lang="en-US" sz="3000" noProof="1" smtClean="0"/>
              <a:t>Ugovor o javnoj nabavci </a:t>
            </a:r>
            <a:r>
              <a:rPr lang="en-US" sz="3000" b="1" noProof="1" smtClean="0"/>
              <a:t>radova</a:t>
            </a:r>
            <a:r>
              <a:rPr lang="en-US" sz="3000" dirty="0" smtClean="0"/>
              <a:t> se </a:t>
            </a:r>
            <a:r>
              <a:rPr lang="en-US" sz="3000" noProof="1" smtClean="0"/>
              <a:t>može zaključiti ako su predmet nabavke</a:t>
            </a:r>
            <a:r>
              <a:rPr lang="en-US" sz="3000" dirty="0" smtClean="0"/>
              <a:t> </a:t>
            </a:r>
            <a:r>
              <a:rPr lang="hr-BA" sz="3000" dirty="0" smtClean="0"/>
              <a:t>radovi koji se izvode isključivo u istraživačke, testne ili razvojne svrhe, a ne sa ciljem sticanja dobiti ili povrata troškova istraživanja i razvoja</a:t>
            </a:r>
            <a:r>
              <a:rPr lang="en-US" sz="3000" dirty="0" smtClean="0"/>
              <a:t>,</a:t>
            </a:r>
            <a:r>
              <a:rPr lang="hr-BA" sz="3000" dirty="0" smtClean="0"/>
              <a:t> odnosno da isti nemaju komercijalni karakter</a:t>
            </a:r>
            <a:r>
              <a:rPr lang="en-US" sz="3000" dirty="0" smtClean="0"/>
              <a:t>.</a:t>
            </a:r>
            <a:endParaRPr lang="hr-BA" sz="3000" dirty="0" smtClean="0"/>
          </a:p>
          <a:p>
            <a:pPr marL="0" indent="0">
              <a:buNone/>
            </a:pPr>
            <a:endParaRPr lang="hr-BA" dirty="0" smtClean="0"/>
          </a:p>
          <a:p>
            <a:pPr marL="0" indent="0">
              <a:buNone/>
            </a:pPr>
            <a:endParaRPr lang="hr-BA" dirty="0"/>
          </a:p>
        </p:txBody>
      </p:sp>
    </p:spTree>
    <p:extLst>
      <p:ext uri="{BB962C8B-B14F-4D97-AF65-F5344CB8AC3E}">
        <p14:creationId xmlns:p14="http://schemas.microsoft.com/office/powerpoint/2010/main" val="4129262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lgn="just">
              <a:buNone/>
            </a:pPr>
            <a:r>
              <a:rPr lang="en-US" b="1" dirty="0" smtClean="0"/>
              <a:t>Napomena:</a:t>
            </a:r>
            <a:r>
              <a:rPr lang="en-US" dirty="0" smtClean="0"/>
              <a:t> </a:t>
            </a:r>
          </a:p>
          <a:p>
            <a:pPr marL="0" indent="0" algn="just">
              <a:buNone/>
            </a:pPr>
            <a:r>
              <a:rPr lang="hr-BA" dirty="0" smtClean="0"/>
              <a:t>pod </a:t>
            </a:r>
            <a:r>
              <a:rPr lang="hr-BA" dirty="0"/>
              <a:t>istraživanjem i razvojem podrazumijevamo aktivnosti koje su povezane sa inovacijama, </a:t>
            </a:r>
            <a:r>
              <a:rPr lang="en-US" noProof="1"/>
              <a:t>što predstavlja</a:t>
            </a:r>
            <a:r>
              <a:rPr lang="hr-BA" dirty="0"/>
              <a:t> ulaganje društva u razvoj nauke, tehnologije, izuma i inovacija</a:t>
            </a:r>
            <a:r>
              <a:rPr lang="en-US" dirty="0"/>
              <a:t> </a:t>
            </a:r>
            <a:r>
              <a:rPr lang="en-US" noProof="1"/>
              <a:t>koje</a:t>
            </a:r>
            <a:r>
              <a:rPr lang="hr-BA" dirty="0"/>
              <a:t> su pokazatelji stepena razvoja tog društva</a:t>
            </a:r>
            <a:r>
              <a:rPr lang="en-US" dirty="0"/>
              <a:t>.</a:t>
            </a:r>
            <a:endParaRPr lang="hr-BA" dirty="0"/>
          </a:p>
          <a:p>
            <a:endParaRPr lang="bs-Latn-BA" dirty="0"/>
          </a:p>
        </p:txBody>
      </p:sp>
    </p:spTree>
    <p:extLst>
      <p:ext uri="{BB962C8B-B14F-4D97-AF65-F5344CB8AC3E}">
        <p14:creationId xmlns:p14="http://schemas.microsoft.com/office/powerpoint/2010/main" val="167647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sz="3200" b="1" u="sng" dirty="0" smtClean="0"/>
              <a:t>PREGOVARAČKI POSTUPAK SA OBJAVOM OBAVJEŠTENJA O NABAVCI</a:t>
            </a:r>
            <a:endParaRPr lang="hr-BA" sz="3200"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pPr marL="0" indent="0">
              <a:buNone/>
            </a:pPr>
            <a:r>
              <a:rPr lang="hr-BA" b="1" u="sng" dirty="0" smtClean="0"/>
              <a:t>Faze pregovaračkog postupka sa objavom obavještenja o nabavci:</a:t>
            </a:r>
          </a:p>
          <a:p>
            <a:pPr marL="0" indent="0" algn="just">
              <a:buNone/>
            </a:pPr>
            <a:r>
              <a:rPr lang="hr-BA" b="1" dirty="0" smtClean="0"/>
              <a:t>I faza</a:t>
            </a:r>
            <a:r>
              <a:rPr lang="hr-BA" dirty="0" smtClean="0"/>
              <a:t>: Faza pretkvalifikacije odnosno provjera kvalifikacije kandidata (u skladu sa članom 44.-52. ZJN vrši se izbor kvalificiranih kandidata), koji se kasnije pozivaju da dostave inicijalne ponude i učestvuju u pregovorima.</a:t>
            </a:r>
          </a:p>
          <a:p>
            <a:pPr marL="0" indent="0" algn="just">
              <a:buNone/>
            </a:pPr>
            <a:r>
              <a:rPr lang="hr-BA" b="1" dirty="0" smtClean="0"/>
              <a:t>II faza: </a:t>
            </a:r>
            <a:r>
              <a:rPr lang="hr-BA" dirty="0"/>
              <a:t>Dostava početne ponude i </a:t>
            </a:r>
            <a:r>
              <a:rPr lang="hr-BA" dirty="0" smtClean="0"/>
              <a:t>pregovaranje o tehničkim, ekonomskim, pravnim i drugim aspektima ugovora sa kvalificiranim kandidatima. </a:t>
            </a:r>
          </a:p>
          <a:p>
            <a:pPr marL="0" indent="0" algn="just">
              <a:buNone/>
            </a:pPr>
            <a:r>
              <a:rPr lang="hr-BA" b="1" dirty="0" smtClean="0"/>
              <a:t>III faza: </a:t>
            </a:r>
            <a:r>
              <a:rPr lang="hr-BA" dirty="0"/>
              <a:t>D</a:t>
            </a:r>
            <a:r>
              <a:rPr lang="hr-BA" dirty="0" smtClean="0"/>
              <a:t>ostava konačne ponude. Na osnovu kriterija za dodjelu ugovora će se izvršiti izbor najpovoljnijeg ponuđača.</a:t>
            </a:r>
            <a:endParaRPr lang="hr-BA" dirty="0"/>
          </a:p>
        </p:txBody>
      </p:sp>
    </p:spTree>
    <p:extLst>
      <p:ext uri="{BB962C8B-B14F-4D97-AF65-F5344CB8AC3E}">
        <p14:creationId xmlns:p14="http://schemas.microsoft.com/office/powerpoint/2010/main" val="1499496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685800"/>
          </a:xfrm>
          <a:ln>
            <a:miter lim="800000"/>
            <a:headEnd/>
            <a:tailEnd/>
          </a:ln>
          <a:extLst/>
        </p:spPr>
        <p:txBody>
          <a:bodyPr>
            <a:normAutofit fontScale="90000"/>
          </a:bodyPr>
          <a:lstStyle/>
          <a:p>
            <a:pPr>
              <a:defRPr/>
            </a:pPr>
            <a:r>
              <a:rPr lang="sr-Latn-ME" sz="2800" b="1" u="sng" dirty="0" smtClean="0">
                <a:ea typeface="Tahoma" pitchFamily="34" charset="0"/>
                <a:cs typeface="Tahoma" pitchFamily="34" charset="0"/>
              </a:rPr>
              <a:t>PREGOVARAČKI  POSTUPAK SA OBJAVOM </a:t>
            </a:r>
            <a:br>
              <a:rPr lang="sr-Latn-ME" sz="2800" b="1" u="sng" dirty="0" smtClean="0">
                <a:ea typeface="Tahoma" pitchFamily="34" charset="0"/>
                <a:cs typeface="Tahoma" pitchFamily="34" charset="0"/>
              </a:rPr>
            </a:br>
            <a:r>
              <a:rPr lang="sr-Latn-ME" sz="2800" b="1" u="sng" dirty="0" smtClean="0">
                <a:ea typeface="Tahoma" pitchFamily="34" charset="0"/>
                <a:cs typeface="Tahoma" pitchFamily="34" charset="0"/>
              </a:rPr>
              <a:t>OBAVJEŠTENJA O NABAVCI </a:t>
            </a:r>
            <a:br>
              <a:rPr lang="sr-Latn-ME" sz="2800" b="1" u="sng" dirty="0" smtClean="0">
                <a:ea typeface="Tahoma" pitchFamily="34" charset="0"/>
                <a:cs typeface="Tahoma" pitchFamily="34" charset="0"/>
              </a:rPr>
            </a:br>
            <a:r>
              <a:rPr lang="sr-Latn-ME" sz="2800" b="1" u="sng" dirty="0" smtClean="0">
                <a:latin typeface="+mn-lt"/>
                <a:ea typeface="Tahoma" pitchFamily="34" charset="0"/>
                <a:cs typeface="Tahoma" pitchFamily="34" charset="0"/>
              </a:rPr>
              <a:t>Rokovi za prijem zahtjeva za učešće  </a:t>
            </a:r>
            <a:endParaRPr lang="en-US" sz="2800" b="1" u="sng" dirty="0">
              <a:latin typeface="+mn-lt"/>
              <a:ea typeface="Tahoma" pitchFamily="34" charset="0"/>
              <a:cs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91106766"/>
              </p:ext>
            </p:extLst>
          </p:nvPr>
        </p:nvGraphicFramePr>
        <p:xfrm>
          <a:off x="762000" y="1844824"/>
          <a:ext cx="7696200" cy="2160240"/>
        </p:xfrm>
        <a:graphic>
          <a:graphicData uri="http://schemas.openxmlformats.org/drawingml/2006/table">
            <a:tbl>
              <a:tblPr/>
              <a:tblGrid>
                <a:gridCol w="5181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8895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ME" sz="2400" b="1" i="0" u="none" strike="noStrike" cap="none" normalizeH="0" baseline="0" dirty="0" smtClean="0">
                          <a:ln>
                            <a:noFill/>
                          </a:ln>
                          <a:solidFill>
                            <a:schemeClr val="tx1"/>
                          </a:solidFill>
                          <a:effectLst/>
                          <a:latin typeface="+mn-lt"/>
                          <a:cs typeface="Tahoma" pitchFamily="34" charset="0"/>
                        </a:rPr>
                        <a:t>Prijem zahtjeva za učešće</a:t>
                      </a:r>
                      <a:endParaRPr kumimoji="0" lang="en-US" sz="2400" b="1" i="0" u="none" strike="noStrike" cap="none" normalizeH="0" baseline="0" dirty="0" smtClean="0">
                        <a:ln>
                          <a:noFill/>
                        </a:ln>
                        <a:solidFill>
                          <a:schemeClr val="tx1"/>
                        </a:solidFill>
                        <a:effectLst/>
                        <a:latin typeface="+mn-lt"/>
                        <a:cs typeface="Tahoma" pitchFamily="34" charset="0"/>
                      </a:endParaRPr>
                    </a:p>
                  </a:txBody>
                  <a:tcPr marT="45692" marB="456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1800" b="1" i="0" u="none" strike="noStrike" cap="none" normalizeH="0" baseline="0" dirty="0" smtClean="0">
                          <a:ln>
                            <a:noFill/>
                          </a:ln>
                          <a:solidFill>
                            <a:schemeClr val="tx1"/>
                          </a:solidFill>
                          <a:effectLst/>
                          <a:latin typeface="Tahoma" pitchFamily="34" charset="0"/>
                          <a:cs typeface="Tahoma" pitchFamily="34" charset="0"/>
                        </a:rPr>
                        <a:t>R</a:t>
                      </a:r>
                      <a:r>
                        <a:rPr kumimoji="0" lang="en-US" sz="1800" b="1" i="0" u="none" strike="noStrike" cap="none" normalizeH="0" baseline="0" dirty="0" smtClean="0">
                          <a:ln>
                            <a:noFill/>
                          </a:ln>
                          <a:solidFill>
                            <a:schemeClr val="tx1"/>
                          </a:solidFill>
                          <a:effectLst/>
                          <a:latin typeface="Tahoma" pitchFamily="34" charset="0"/>
                          <a:cs typeface="Tahoma" pitchFamily="34" charset="0"/>
                        </a:rPr>
                        <a:t>ok</a:t>
                      </a:r>
                    </a:p>
                  </a:txBody>
                  <a:tcPr marT="45692" marB="456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6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tx1"/>
                          </a:solidFill>
                          <a:effectLst/>
                          <a:latin typeface="+mn-lt"/>
                          <a:cs typeface="Tahoma" pitchFamily="34" charset="0"/>
                        </a:rPr>
                        <a:t>Vrijednosni razred iz člana 14. st. (2) i (3)</a:t>
                      </a:r>
                      <a:endParaRPr kumimoji="0" lang="bs-Latn-BA" sz="2000" b="1" i="0" u="none" strike="noStrike" cap="none" normalizeH="0" baseline="0" dirty="0" smtClean="0">
                        <a:ln>
                          <a:noFill/>
                        </a:ln>
                        <a:solidFill>
                          <a:schemeClr val="tx1"/>
                        </a:solidFill>
                        <a:effectLst/>
                        <a:latin typeface="+mn-lt"/>
                        <a:cs typeface="Tahoma" pitchFamily="34" charset="0"/>
                      </a:endParaRPr>
                    </a:p>
                  </a:txBody>
                  <a:tcPr marT="45692" marB="456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ME" sz="2000" b="1" i="0" u="none" strike="noStrike" cap="none" normalizeH="0" baseline="0" dirty="0" smtClean="0">
                          <a:ln>
                            <a:noFill/>
                          </a:ln>
                          <a:solidFill>
                            <a:schemeClr val="tx1"/>
                          </a:solidFill>
                          <a:effectLst/>
                          <a:latin typeface="+mn-lt"/>
                          <a:cs typeface="Tahoma" pitchFamily="34" charset="0"/>
                        </a:rPr>
                        <a:t>30</a:t>
                      </a:r>
                      <a:r>
                        <a:rPr kumimoji="0" lang="en-US" sz="2000" b="1" i="0" u="none" strike="noStrike" cap="none" normalizeH="0" baseline="0" dirty="0" smtClean="0">
                          <a:ln>
                            <a:noFill/>
                          </a:ln>
                          <a:solidFill>
                            <a:schemeClr val="tx1"/>
                          </a:solidFill>
                          <a:effectLst/>
                          <a:latin typeface="+mn-lt"/>
                          <a:cs typeface="Tahoma" pitchFamily="34" charset="0"/>
                        </a:rPr>
                        <a:t> dana</a:t>
                      </a:r>
                    </a:p>
                  </a:txBody>
                  <a:tcPr marT="45692" marB="456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6353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2000" b="1" i="0" u="none" strike="noStrike" cap="none" normalizeH="0" baseline="0" dirty="0" smtClean="0">
                          <a:ln>
                            <a:noFill/>
                          </a:ln>
                          <a:solidFill>
                            <a:schemeClr val="tx1"/>
                          </a:solidFill>
                          <a:effectLst/>
                          <a:latin typeface="+mn-lt"/>
                          <a:cs typeface="Tahoma" pitchFamily="34" charset="0"/>
                        </a:rPr>
                        <a:t>Vrijednosni razred iz člana 14. stav (4)</a:t>
                      </a:r>
                      <a:endParaRPr kumimoji="0" lang="bs-Latn-BA" sz="2000" b="1" i="0" u="none" strike="noStrike" cap="none" normalizeH="0" baseline="0" dirty="0" smtClean="0">
                        <a:ln>
                          <a:noFill/>
                        </a:ln>
                        <a:solidFill>
                          <a:schemeClr val="tx1"/>
                        </a:solidFill>
                        <a:effectLst/>
                        <a:latin typeface="+mn-lt"/>
                        <a:cs typeface="Tahoma" pitchFamily="34" charset="0"/>
                      </a:endParaRPr>
                    </a:p>
                  </a:txBody>
                  <a:tcPr marT="45692" marB="456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ME" sz="2000" b="1" i="0" u="none" strike="noStrike" cap="none" normalizeH="0" baseline="0" dirty="0" smtClean="0">
                          <a:ln>
                            <a:noFill/>
                          </a:ln>
                          <a:solidFill>
                            <a:schemeClr val="tx1"/>
                          </a:solidFill>
                          <a:effectLst/>
                          <a:latin typeface="+mn-lt"/>
                          <a:cs typeface="Tahoma" pitchFamily="34" charset="0"/>
                        </a:rPr>
                        <a:t>15 dana</a:t>
                      </a:r>
                      <a:endParaRPr kumimoji="0" lang="en-US" sz="2000" b="1" i="0" u="none" strike="noStrike" cap="none" normalizeH="0" baseline="0" dirty="0" smtClean="0">
                        <a:ln>
                          <a:noFill/>
                        </a:ln>
                        <a:solidFill>
                          <a:schemeClr val="tx1"/>
                        </a:solidFill>
                        <a:effectLst/>
                        <a:latin typeface="+mn-lt"/>
                        <a:cs typeface="Tahoma" pitchFamily="34" charset="0"/>
                      </a:endParaRPr>
                    </a:p>
                  </a:txBody>
                  <a:tcPr marT="45692" marB="456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12309" name="Rectangle 4"/>
          <p:cNvSpPr>
            <a:spLocks noChangeArrowheads="1"/>
          </p:cNvSpPr>
          <p:nvPr/>
        </p:nvSpPr>
        <p:spPr bwMode="auto">
          <a:xfrm>
            <a:off x="762000" y="4177010"/>
            <a:ext cx="7620000" cy="23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7000"/>
              </a:lnSpc>
            </a:pPr>
            <a:r>
              <a:rPr lang="en-US" altLang="sr-Latn-RS" sz="2800" noProof="1" smtClean="0">
                <a:latin typeface="+mn-lt"/>
                <a:cs typeface="Tahoma" panose="020B0604030504040204" pitchFamily="34" charset="0"/>
              </a:rPr>
              <a:t>Sve ostale rokove definiše ugovorni organ na način da kandidati/ponuđači na koje se ti rokovi odnose imaju dovoljno vremena za preduzimanje odgovarajućih radnji i pripremu ponuda u zavisnosti od složenosti predmeta nabavke. </a:t>
            </a:r>
            <a:endParaRPr lang="en-US" altLang="sr-Latn-RS" sz="2800" noProof="1">
              <a:latin typeface="+mn-lt"/>
              <a:cs typeface="Tahoma" panose="020B0604030504040204" pitchFamily="34" charset="0"/>
            </a:endParaRPr>
          </a:p>
        </p:txBody>
      </p:sp>
    </p:spTree>
    <p:extLst>
      <p:ext uri="{BB962C8B-B14F-4D97-AF65-F5344CB8AC3E}">
        <p14:creationId xmlns:p14="http://schemas.microsoft.com/office/powerpoint/2010/main" val="260037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t>TOK PREGOVARAČKOG POSTUPKA SA OBJAVOM OBAVJEŠTENJA O NABAVCI</a:t>
            </a:r>
            <a:endParaRPr lang="bs-Latn-BA" sz="2500" b="1" dirty="0"/>
          </a:p>
        </p:txBody>
      </p:sp>
      <p:sp>
        <p:nvSpPr>
          <p:cNvPr id="3" name="Content Placeholder 2"/>
          <p:cNvSpPr>
            <a:spLocks noGrp="1"/>
          </p:cNvSpPr>
          <p:nvPr>
            <p:ph idx="1"/>
          </p:nvPr>
        </p:nvSpPr>
        <p:spPr/>
        <p:txBody>
          <a:bodyPr>
            <a:normAutofit fontScale="92500" lnSpcReduction="20000"/>
          </a:bodyPr>
          <a:lstStyle/>
          <a:p>
            <a:pPr algn="just"/>
            <a:r>
              <a:rPr lang="en-US" dirty="0" smtClean="0"/>
              <a:t>Plan </a:t>
            </a:r>
            <a:r>
              <a:rPr lang="en-US" noProof="1" smtClean="0"/>
              <a:t>javnih nabavki</a:t>
            </a:r>
            <a:r>
              <a:rPr lang="en-US" dirty="0" smtClean="0"/>
              <a:t>,</a:t>
            </a:r>
          </a:p>
          <a:p>
            <a:pPr algn="just"/>
            <a:r>
              <a:rPr lang="en-US" noProof="1" smtClean="0"/>
              <a:t>Odluka o pokretanju postupka javne nabavke i imenovanje Komisije,</a:t>
            </a:r>
          </a:p>
          <a:p>
            <a:pPr algn="just"/>
            <a:r>
              <a:rPr lang="en-US" dirty="0"/>
              <a:t>O</a:t>
            </a:r>
            <a:r>
              <a:rPr lang="sr-Latn-BA" dirty="0" smtClean="0"/>
              <a:t>bjaviti </a:t>
            </a:r>
            <a:r>
              <a:rPr lang="sr-Latn-BA" dirty="0"/>
              <a:t>obavještenje o nabavci;</a:t>
            </a:r>
            <a:endParaRPr lang="bs-Latn-BA" dirty="0"/>
          </a:p>
          <a:p>
            <a:pPr algn="just"/>
            <a:r>
              <a:rPr lang="en-US" dirty="0"/>
              <a:t>K</a:t>
            </a:r>
            <a:r>
              <a:rPr lang="sr-Latn-BA" dirty="0" smtClean="0"/>
              <a:t>andidatima </a:t>
            </a:r>
            <a:r>
              <a:rPr lang="hr-BA" dirty="0"/>
              <a:t>učini pretkvalifikacionu dokumentaciju dostupnom na portalu javnih nabavki</a:t>
            </a:r>
            <a:r>
              <a:rPr lang="sr-Latn-BA" dirty="0"/>
              <a:t>;</a:t>
            </a:r>
            <a:endParaRPr lang="bs-Latn-BA" dirty="0"/>
          </a:p>
          <a:p>
            <a:pPr algn="just"/>
            <a:r>
              <a:rPr lang="en-US" dirty="0"/>
              <a:t>I</a:t>
            </a:r>
            <a:r>
              <a:rPr lang="sr-Latn-BA" dirty="0" smtClean="0"/>
              <a:t>zvršiti</a:t>
            </a:r>
            <a:r>
              <a:rPr lang="en-US" dirty="0" smtClean="0"/>
              <a:t> </a:t>
            </a:r>
            <a:r>
              <a:rPr lang="en-US" noProof="1" smtClean="0"/>
              <a:t>provjeru kvalifikacija kandidata i o rezultatima kvalifikacija obavijestiti učesnike u postupku</a:t>
            </a:r>
            <a:r>
              <a:rPr lang="en-US" dirty="0" smtClean="0"/>
              <a:t>;</a:t>
            </a:r>
            <a:endParaRPr lang="bs-Latn-BA" dirty="0"/>
          </a:p>
        </p:txBody>
      </p:sp>
    </p:spTree>
    <p:extLst>
      <p:ext uri="{BB962C8B-B14F-4D97-AF65-F5344CB8AC3E}">
        <p14:creationId xmlns:p14="http://schemas.microsoft.com/office/powerpoint/2010/main" val="323158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92500" lnSpcReduction="10000"/>
          </a:bodyPr>
          <a:lstStyle/>
          <a:p>
            <a:pPr algn="just"/>
            <a:r>
              <a:rPr lang="en-US" dirty="0" smtClean="0"/>
              <a:t>I</a:t>
            </a:r>
            <a:r>
              <a:rPr lang="sr-Latn-BA" dirty="0" smtClean="0"/>
              <a:t>stovremeno </a:t>
            </a:r>
            <a:r>
              <a:rPr lang="sr-Latn-BA" dirty="0"/>
              <a:t>uputiti poziv izabranim kandidatima da učestvuju u pregovorima o tehničkim, ekonomskim, pravnim i drugim aspektima ugovora;</a:t>
            </a:r>
            <a:endParaRPr lang="bs-Latn-BA" dirty="0"/>
          </a:p>
          <a:p>
            <a:pPr algn="just"/>
            <a:r>
              <a:rPr lang="en-US" b="1" dirty="0"/>
              <a:t>U</a:t>
            </a:r>
            <a:r>
              <a:rPr lang="hr-BA" b="1" dirty="0" smtClean="0"/>
              <a:t>putiti </a:t>
            </a:r>
            <a:r>
              <a:rPr lang="hr-BA" b="1" dirty="0"/>
              <a:t>kvalificiranim ponuđačima zahtjev za dostavljanje početne ponude;</a:t>
            </a:r>
            <a:endParaRPr lang="bs-Latn-BA" dirty="0"/>
          </a:p>
          <a:p>
            <a:pPr marL="0" indent="0">
              <a:buNone/>
            </a:pPr>
            <a:r>
              <a:rPr lang="en-US" noProof="1" smtClean="0"/>
              <a:t>Napomena</a:t>
            </a:r>
            <a:r>
              <a:rPr lang="en-US" dirty="0" smtClean="0"/>
              <a:t>: </a:t>
            </a:r>
          </a:p>
          <a:p>
            <a:pPr marL="0" indent="0" algn="just">
              <a:buNone/>
            </a:pPr>
            <a:r>
              <a:rPr lang="sr-Latn-BA" sz="2400" dirty="0" smtClean="0"/>
              <a:t>Svim </a:t>
            </a:r>
            <a:r>
              <a:rPr lang="sr-Latn-BA" sz="2400" dirty="0"/>
              <a:t>kandidatima/ponuđačima postaviti iste zahtjeve i dati im iste informacije. Ugovorni organ dužan je voditi zapisnike o postupku pregovora sa svakim ponuđačem koji će potpisati obje strane nakon okončanih pregovora. Nijedna informacija koja se dobije od kandidata/ponuđača niti informacije o rješenjima koja su predložili kandidati/ponuđači ne mogu se otkriti trećim licima bez prethodne saglasnosti tog kandidata/ponuđača;</a:t>
            </a:r>
            <a:endParaRPr lang="bs-Latn-BA" sz="2400" dirty="0"/>
          </a:p>
          <a:p>
            <a:pPr marL="0" indent="0">
              <a:buNone/>
            </a:pPr>
            <a:endParaRPr lang="bs-Latn-BA" dirty="0"/>
          </a:p>
        </p:txBody>
      </p:sp>
    </p:spTree>
    <p:extLst>
      <p:ext uri="{BB962C8B-B14F-4D97-AF65-F5344CB8AC3E}">
        <p14:creationId xmlns:p14="http://schemas.microsoft.com/office/powerpoint/2010/main" val="276417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92500" lnSpcReduction="20000"/>
          </a:bodyPr>
          <a:lstStyle/>
          <a:p>
            <a:r>
              <a:rPr lang="sr-Latn-BA" dirty="0"/>
              <a:t>pregovarati sa svakim kandidatom/ponuđačem posebno.</a:t>
            </a:r>
            <a:endParaRPr lang="bs-Latn-BA" dirty="0"/>
          </a:p>
          <a:p>
            <a:r>
              <a:rPr lang="sr-Latn-BA" dirty="0"/>
              <a:t>na osnovu rezultata obavljenih pregovora, </a:t>
            </a:r>
            <a:r>
              <a:rPr lang="hr-BA" b="1" dirty="0"/>
              <a:t>učini dostupnom tendersku dokumentaciju na portalu javnih nabavki</a:t>
            </a:r>
            <a:r>
              <a:rPr lang="sr-Latn-BA" dirty="0"/>
              <a:t> za konačnu ponudu i pozivati ponuđače da podnesu svoje konačne </a:t>
            </a:r>
            <a:r>
              <a:rPr lang="sr-Latn-BA" dirty="0" smtClean="0"/>
              <a:t>ponude;</a:t>
            </a:r>
            <a:endParaRPr lang="en-US" dirty="0" smtClean="0"/>
          </a:p>
          <a:p>
            <a:r>
              <a:rPr lang="sr-Latn-BA" dirty="0"/>
              <a:t>provesti javno otvaranje blagovremeno primljenih ponuda;</a:t>
            </a:r>
            <a:endParaRPr lang="bs-Latn-BA" dirty="0"/>
          </a:p>
          <a:p>
            <a:r>
              <a:rPr lang="sr-Latn-BA" dirty="0"/>
              <a:t>izabrati najuspješnijeg ponuđača, u skladu s kriterijima za dodjelu ugovora     utvrđenim u tenderskoj dokumentaciji;</a:t>
            </a:r>
            <a:endParaRPr lang="bs-Latn-BA" dirty="0"/>
          </a:p>
          <a:p>
            <a:r>
              <a:rPr lang="sr-Latn-BA" dirty="0"/>
              <a:t>objaviti obavještenje i dostaviti izvještaj Agenciji u skladu s članom 75. ovog zakona.</a:t>
            </a:r>
            <a:endParaRPr lang="bs-Latn-BA" dirty="0"/>
          </a:p>
          <a:p>
            <a:endParaRPr lang="bs-Latn-BA" dirty="0"/>
          </a:p>
        </p:txBody>
      </p:sp>
    </p:spTree>
    <p:extLst>
      <p:ext uri="{BB962C8B-B14F-4D97-AF65-F5344CB8AC3E}">
        <p14:creationId xmlns:p14="http://schemas.microsoft.com/office/powerpoint/2010/main" val="24619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sz="3200" b="1" u="sng" dirty="0" smtClean="0"/>
              <a:t>PREGOVARAČKI POSTUPAK SA OBJAVOM OBAVJEŠTENJA O NABAVCI</a:t>
            </a:r>
            <a:endParaRPr lang="hr-BA" sz="3200" b="1" u="sng" dirty="0"/>
          </a:p>
        </p:txBody>
      </p:sp>
      <p:sp>
        <p:nvSpPr>
          <p:cNvPr id="3" name="Content Placeholder 2"/>
          <p:cNvSpPr>
            <a:spLocks noGrp="1"/>
          </p:cNvSpPr>
          <p:nvPr>
            <p:ph idx="1"/>
          </p:nvPr>
        </p:nvSpPr>
        <p:spPr/>
        <p:txBody>
          <a:bodyPr/>
          <a:lstStyle/>
          <a:p>
            <a:pPr algn="just"/>
            <a:r>
              <a:rPr lang="hr-BA" sz="3000" dirty="0" smtClean="0"/>
              <a:t>ugovorni organ pregovara o uslovima ugovora sa jednim ili više pozvanih ponuđača</a:t>
            </a:r>
            <a:r>
              <a:rPr lang="en-US" sz="3000" dirty="0" smtClean="0"/>
              <a:t>,</a:t>
            </a:r>
            <a:endParaRPr lang="hr-BA" sz="3000" dirty="0" smtClean="0"/>
          </a:p>
          <a:p>
            <a:pPr algn="just"/>
            <a:r>
              <a:rPr lang="hr-BA" sz="3000" dirty="0"/>
              <a:t>d</a:t>
            </a:r>
            <a:r>
              <a:rPr lang="hr-BA" sz="3000" dirty="0" smtClean="0"/>
              <a:t>ozvoljena je izmjena prvobitnih ponuda,     ali samo na način da istu učine povoljnijom za ugovorni organ</a:t>
            </a:r>
            <a:r>
              <a:rPr lang="en-US" sz="3000" dirty="0" smtClean="0"/>
              <a:t>,</a:t>
            </a:r>
            <a:endParaRPr lang="hr-BA" sz="3000" dirty="0" smtClean="0"/>
          </a:p>
          <a:p>
            <a:pPr algn="just"/>
            <a:r>
              <a:rPr lang="hr-BA" sz="3000" dirty="0"/>
              <a:t>t</a:t>
            </a:r>
            <a:r>
              <a:rPr lang="hr-BA" sz="3000" dirty="0" smtClean="0"/>
              <a:t>ehnika pregovaranja nije regulisana Zakonom, nego je na ugovornim organima da propišu način na koji će provesti pregovaranje</a:t>
            </a:r>
          </a:p>
          <a:p>
            <a:endParaRPr lang="hr-BA" dirty="0" smtClean="0"/>
          </a:p>
          <a:p>
            <a:endParaRPr lang="hr-BA" dirty="0" smtClean="0"/>
          </a:p>
          <a:p>
            <a:endParaRPr lang="hr-BA" dirty="0"/>
          </a:p>
        </p:txBody>
      </p:sp>
    </p:spTree>
    <p:extLst>
      <p:ext uri="{BB962C8B-B14F-4D97-AF65-F5344CB8AC3E}">
        <p14:creationId xmlns:p14="http://schemas.microsoft.com/office/powerpoint/2010/main" val="1952298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36912"/>
            <a:ext cx="7772400" cy="1470025"/>
          </a:xfrm>
        </p:spPr>
        <p:txBody>
          <a:bodyPr>
            <a:normAutofit fontScale="90000"/>
          </a:bodyPr>
          <a:lstStyle/>
          <a:p>
            <a:r>
              <a:rPr lang="hr-HR" b="1" dirty="0">
                <a:effectLst>
                  <a:outerShdw blurRad="38100" dist="38100" dir="2700000" algn="tl">
                    <a:srgbClr val="000000">
                      <a:alpha val="43137"/>
                    </a:srgbClr>
                  </a:outerShdw>
                </a:effectLst>
              </a:rPr>
              <a:t>PREGOVARAČKI POSTUPAK </a:t>
            </a:r>
            <a:br>
              <a:rPr lang="hr-HR" b="1" dirty="0">
                <a:effectLst>
                  <a:outerShdw blurRad="38100" dist="38100" dir="2700000" algn="tl">
                    <a:srgbClr val="000000">
                      <a:alpha val="43137"/>
                    </a:srgbClr>
                  </a:outerShdw>
                </a:effectLst>
              </a:rPr>
            </a:br>
            <a:r>
              <a:rPr lang="hr-HR" b="1" dirty="0" smtClean="0">
                <a:effectLst>
                  <a:outerShdw blurRad="38100" dist="38100" dir="2700000" algn="tl">
                    <a:srgbClr val="000000">
                      <a:alpha val="43137"/>
                    </a:srgbClr>
                  </a:outerShdw>
                </a:effectLst>
              </a:rPr>
              <a:t>BEZ OBJAVE </a:t>
            </a:r>
            <a:r>
              <a:rPr lang="hr-HR" b="1" dirty="0">
                <a:effectLst>
                  <a:outerShdw blurRad="38100" dist="38100" dir="2700000" algn="tl">
                    <a:srgbClr val="000000">
                      <a:alpha val="43137"/>
                    </a:srgbClr>
                  </a:outerShdw>
                </a:effectLst>
              </a:rPr>
              <a:t/>
            </a:r>
            <a:br>
              <a:rPr lang="hr-HR" b="1" dirty="0">
                <a:effectLst>
                  <a:outerShdw blurRad="38100" dist="38100" dir="2700000" algn="tl">
                    <a:srgbClr val="000000">
                      <a:alpha val="43137"/>
                    </a:srgbClr>
                  </a:outerShdw>
                </a:effectLst>
              </a:rPr>
            </a:br>
            <a:r>
              <a:rPr lang="hr-HR" b="1" dirty="0">
                <a:effectLst>
                  <a:outerShdw blurRad="38100" dist="38100" dir="2700000" algn="tl">
                    <a:srgbClr val="000000">
                      <a:alpha val="43137"/>
                    </a:srgbClr>
                  </a:outerShdw>
                </a:effectLst>
              </a:rPr>
              <a:t>OBAVJEŠTENJA O NABAVCI </a:t>
            </a:r>
            <a:r>
              <a:rPr lang="hr-HR" b="1" dirty="0" smtClean="0">
                <a:effectLst>
                  <a:outerShdw blurRad="38100" dist="38100" dir="2700000" algn="tl">
                    <a:srgbClr val="000000">
                      <a:alpha val="43137"/>
                    </a:srgbClr>
                  </a:outerShdw>
                </a:effectLst>
              </a:rPr>
              <a:t/>
            </a:r>
            <a:br>
              <a:rPr lang="hr-HR" b="1" dirty="0" smtClean="0">
                <a:effectLst>
                  <a:outerShdw blurRad="38100" dist="38100" dir="2700000" algn="tl">
                    <a:srgbClr val="000000">
                      <a:alpha val="43137"/>
                    </a:srgbClr>
                  </a:outerShdw>
                </a:effectLst>
              </a:rPr>
            </a:br>
            <a:r>
              <a:rPr lang="hr-HR" b="1" dirty="0" smtClean="0">
                <a:effectLst>
                  <a:outerShdw blurRad="38100" dist="38100" dir="2700000" algn="tl">
                    <a:srgbClr val="000000">
                      <a:alpha val="43137"/>
                    </a:srgbClr>
                  </a:outerShdw>
                </a:effectLst>
              </a:rPr>
              <a:t>(članovi 21. - 24. i 28. ZJN BiH)</a:t>
            </a:r>
            <a:r>
              <a:rPr lang="hr-HR" b="1" dirty="0">
                <a:effectLst>
                  <a:outerShdw blurRad="38100" dist="38100" dir="2700000" algn="tl">
                    <a:srgbClr val="000000">
                      <a:alpha val="43137"/>
                    </a:srgbClr>
                  </a:outerShdw>
                </a:effectLst>
              </a:rPr>
              <a:t/>
            </a:r>
            <a:br>
              <a:rPr lang="hr-HR" b="1" dirty="0">
                <a:effectLst>
                  <a:outerShdw blurRad="38100" dist="38100" dir="2700000" algn="tl">
                    <a:srgbClr val="000000">
                      <a:alpha val="43137"/>
                    </a:srgbClr>
                  </a:outerShdw>
                </a:effectLst>
              </a:rPr>
            </a:br>
            <a:endParaRPr lang="bs-Latn-BA" dirty="0"/>
          </a:p>
        </p:txBody>
      </p:sp>
    </p:spTree>
    <p:extLst>
      <p:ext uri="{BB962C8B-B14F-4D97-AF65-F5344CB8AC3E}">
        <p14:creationId xmlns:p14="http://schemas.microsoft.com/office/powerpoint/2010/main" val="1400295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08920"/>
            <a:ext cx="7772400" cy="1362075"/>
          </a:xfrm>
        </p:spPr>
        <p:txBody>
          <a:bodyPr/>
          <a:lstStyle/>
          <a:p>
            <a:pPr algn="ctr"/>
            <a:r>
              <a:rPr lang="hr-HR" dirty="0">
                <a:effectLst>
                  <a:outerShdw blurRad="38100" dist="38100" dir="2700000" algn="tl">
                    <a:srgbClr val="000000">
                      <a:alpha val="43137"/>
                    </a:srgbClr>
                  </a:outerShdw>
                </a:effectLst>
              </a:rPr>
              <a:t>PREGOVARAČKI POSTUPAK </a:t>
            </a:r>
            <a:br>
              <a:rPr lang="hr-HR" dirty="0">
                <a:effectLst>
                  <a:outerShdw blurRad="38100" dist="38100" dir="2700000" algn="tl">
                    <a:srgbClr val="000000">
                      <a:alpha val="43137"/>
                    </a:srgbClr>
                  </a:outerShdw>
                </a:effectLst>
              </a:rPr>
            </a:br>
            <a:endParaRPr lang="bs-Latn-BA" dirty="0"/>
          </a:p>
        </p:txBody>
      </p:sp>
    </p:spTree>
    <p:extLst>
      <p:ext uri="{BB962C8B-B14F-4D97-AF65-F5344CB8AC3E}">
        <p14:creationId xmlns:p14="http://schemas.microsoft.com/office/powerpoint/2010/main" val="55879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217024" cy="1143000"/>
          </a:xfrm>
        </p:spPr>
        <p:txBody>
          <a:bodyPr>
            <a:normAutofit fontScale="90000"/>
          </a:bodyPr>
          <a:lstStyle/>
          <a:p>
            <a:r>
              <a:rPr lang="hr-HR" b="1" dirty="0">
                <a:effectLst>
                  <a:outerShdw blurRad="38100" dist="38100" dir="2700000" algn="tl">
                    <a:srgbClr val="000000">
                      <a:alpha val="43137"/>
                    </a:srgbClr>
                  </a:outerShdw>
                </a:effectLst>
              </a:rPr>
              <a:t>PREGOVARAČKI POSTUPAK </a:t>
            </a:r>
            <a:br>
              <a:rPr lang="hr-HR" b="1" dirty="0">
                <a:effectLst>
                  <a:outerShdw blurRad="38100" dist="38100" dir="2700000" algn="tl">
                    <a:srgbClr val="000000">
                      <a:alpha val="43137"/>
                    </a:srgbClr>
                  </a:outerShdw>
                </a:effectLst>
              </a:rPr>
            </a:br>
            <a:r>
              <a:rPr lang="hr-HR" b="1" dirty="0">
                <a:effectLst>
                  <a:outerShdw blurRad="38100" dist="38100" dir="2700000" algn="tl">
                    <a:srgbClr val="000000">
                      <a:alpha val="43137"/>
                    </a:srgbClr>
                  </a:outerShdw>
                </a:effectLst>
              </a:rPr>
              <a:t>BEZ OBJAVE </a:t>
            </a:r>
            <a:r>
              <a:rPr lang="hr-HR" b="1" dirty="0" smtClean="0">
                <a:effectLst>
                  <a:outerShdw blurRad="38100" dist="38100" dir="2700000" algn="tl">
                    <a:srgbClr val="000000">
                      <a:alpha val="43137"/>
                    </a:srgbClr>
                  </a:outerShdw>
                </a:effectLst>
              </a:rPr>
              <a:t>OBAVJEŠTENJA </a:t>
            </a:r>
            <a:r>
              <a:rPr lang="hr-HR" b="1" dirty="0">
                <a:effectLst>
                  <a:outerShdw blurRad="38100" dist="38100" dir="2700000" algn="tl">
                    <a:srgbClr val="000000">
                      <a:alpha val="43137"/>
                    </a:srgbClr>
                  </a:outerShdw>
                </a:effectLst>
              </a:rPr>
              <a:t>O NABAVCI</a:t>
            </a:r>
            <a:endParaRPr lang="bs-Latn-BA" dirty="0"/>
          </a:p>
        </p:txBody>
      </p:sp>
      <p:sp>
        <p:nvSpPr>
          <p:cNvPr id="3" name="Content Placeholder 2"/>
          <p:cNvSpPr>
            <a:spLocks noGrp="1"/>
          </p:cNvSpPr>
          <p:nvPr>
            <p:ph idx="1"/>
          </p:nvPr>
        </p:nvSpPr>
        <p:spPr>
          <a:xfrm>
            <a:off x="971600" y="1916832"/>
            <a:ext cx="7715200" cy="4209331"/>
          </a:xfrm>
        </p:spPr>
        <p:txBody>
          <a:bodyPr/>
          <a:lstStyle/>
          <a:p>
            <a:r>
              <a:rPr lang="bs-Latn-BA" dirty="0" smtClean="0"/>
              <a:t>Najmanje transparentan i najmanje konkurentan postupak.</a:t>
            </a:r>
          </a:p>
          <a:p>
            <a:r>
              <a:rPr lang="sr-Latn-BA" dirty="0"/>
              <a:t>J</a:t>
            </a:r>
            <a:r>
              <a:rPr lang="sr-Latn-BA" dirty="0" smtClean="0"/>
              <a:t>edan </a:t>
            </a:r>
            <a:r>
              <a:rPr lang="sr-Latn-BA" dirty="0"/>
              <a:t>od najčešćih indikatora korupcije u javnim </a:t>
            </a:r>
            <a:r>
              <a:rPr lang="sr-Latn-BA" dirty="0" smtClean="0"/>
              <a:t>nabavkama.</a:t>
            </a:r>
          </a:p>
          <a:p>
            <a:r>
              <a:rPr lang="sr-Latn-BA" dirty="0" smtClean="0"/>
              <a:t>Koristiti ga samo u iznimnim slučajevima.</a:t>
            </a:r>
            <a:endParaRPr lang="bs-Latn-BA" dirty="0"/>
          </a:p>
        </p:txBody>
      </p:sp>
    </p:spTree>
    <p:extLst>
      <p:ext uri="{BB962C8B-B14F-4D97-AF65-F5344CB8AC3E}">
        <p14:creationId xmlns:p14="http://schemas.microsoft.com/office/powerpoint/2010/main" val="2134730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hr-HR" b="1" dirty="0">
                <a:effectLst>
                  <a:outerShdw blurRad="38100" dist="38100" dir="2700000" algn="tl">
                    <a:srgbClr val="000000">
                      <a:alpha val="43137"/>
                    </a:srgbClr>
                  </a:outerShdw>
                </a:effectLst>
              </a:rPr>
              <a:t>PREGOVARAČKI POSTUPAK </a:t>
            </a:r>
            <a:br>
              <a:rPr lang="hr-HR" b="1" dirty="0">
                <a:effectLst>
                  <a:outerShdw blurRad="38100" dist="38100" dir="2700000" algn="tl">
                    <a:srgbClr val="000000">
                      <a:alpha val="43137"/>
                    </a:srgbClr>
                  </a:outerShdw>
                </a:effectLst>
              </a:rPr>
            </a:br>
            <a:r>
              <a:rPr lang="hr-HR" b="1" dirty="0">
                <a:effectLst>
                  <a:outerShdw blurRad="38100" dist="38100" dir="2700000" algn="tl">
                    <a:srgbClr val="000000">
                      <a:alpha val="43137"/>
                    </a:srgbClr>
                  </a:outerShdw>
                </a:effectLst>
              </a:rPr>
              <a:t>BEZ OBJAVE OBAVJEŠTENJA O NABAVCI</a:t>
            </a:r>
            <a:endParaRPr lang="bs-Latn-BA" dirty="0"/>
          </a:p>
        </p:txBody>
      </p:sp>
      <p:sp>
        <p:nvSpPr>
          <p:cNvPr id="3" name="Content Placeholder 2"/>
          <p:cNvSpPr>
            <a:spLocks noGrp="1"/>
          </p:cNvSpPr>
          <p:nvPr>
            <p:ph idx="1"/>
          </p:nvPr>
        </p:nvSpPr>
        <p:spPr>
          <a:xfrm>
            <a:off x="457200" y="1600200"/>
            <a:ext cx="8229600" cy="5429200"/>
          </a:xfrm>
        </p:spPr>
        <p:txBody>
          <a:bodyPr>
            <a:normAutofit fontScale="70000" lnSpcReduction="20000"/>
          </a:bodyPr>
          <a:lstStyle/>
          <a:p>
            <a:pPr marL="0" indent="0">
              <a:buNone/>
            </a:pPr>
            <a:r>
              <a:rPr lang="bs-Latn-BA" dirty="0" smtClean="0"/>
              <a:t>Uslovi za primjenu pregovaračkog postupka bez objave obavještenja (član 21. ZJN ):</a:t>
            </a:r>
          </a:p>
          <a:p>
            <a:pPr marL="514350" indent="-514350" algn="just">
              <a:buAutoNum type="alphaLcParenR"/>
            </a:pPr>
            <a:r>
              <a:rPr lang="bs-Latn-BA" dirty="0" smtClean="0"/>
              <a:t>Kada nije dostavljena nijedna ponuda ili nijedna prihvatljiva ponuda u otvorenom ili ograničenom postupku i kada uslovi ugovora nisu bitno promijenjeni u odnosu na uslove iz prethodnog postupka.</a:t>
            </a:r>
          </a:p>
          <a:p>
            <a:pPr marL="514350" indent="-514350" algn="just">
              <a:buAutoNum type="alphaLcParenR"/>
            </a:pPr>
            <a:r>
              <a:rPr lang="bs-Latn-BA" dirty="0" smtClean="0"/>
              <a:t>Kada nije dostavljen nijedan zahtjev za sudjelovanje u ograničenom postupku </a:t>
            </a:r>
            <a:r>
              <a:rPr lang="bs-Latn-BA" dirty="0"/>
              <a:t>i kada uslovi ugovora nisu bitno promijenjeni u odnosu na uslove iz prethodnog </a:t>
            </a:r>
            <a:r>
              <a:rPr lang="bs-Latn-BA" dirty="0" smtClean="0"/>
              <a:t>postupka.</a:t>
            </a:r>
          </a:p>
          <a:p>
            <a:pPr marL="514350" indent="-514350" algn="just">
              <a:buAutoNum type="alphaLcParenR"/>
            </a:pPr>
            <a:r>
              <a:rPr lang="bs-Latn-BA" dirty="0" smtClean="0"/>
              <a:t>Kada se zbog suštinskih, dokazivih tehničkih ili umjetničkih razloga ili iz razloga koji se odnose na zaštitu ekskluzivnih prava, ugovor može dodijeliti samo određenom dobavljaču.</a:t>
            </a:r>
          </a:p>
          <a:p>
            <a:pPr marL="514350" indent="-514350" algn="just">
              <a:buAutoNum type="alphaLcParenR"/>
            </a:pPr>
            <a:r>
              <a:rPr lang="bs-Latn-BA" dirty="0" smtClean="0"/>
              <a:t>Kada se iznimno zbog dokazivih razloga krajnje hitnosti prouzrokovane događajima nepredvidivim za ugovorni organ, ne mogu ispoštovati ovim zakonom utvrđeni minimalni rokovi za otvoreni, ograničeni ili pregovarački postupak sa objavom obavještenja. </a:t>
            </a:r>
            <a:endParaRPr lang="bs-Latn-BA" dirty="0"/>
          </a:p>
        </p:txBody>
      </p:sp>
    </p:spTree>
    <p:extLst>
      <p:ext uri="{BB962C8B-B14F-4D97-AF65-F5344CB8AC3E}">
        <p14:creationId xmlns:p14="http://schemas.microsoft.com/office/powerpoint/2010/main" val="1536857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848"/>
            <a:ext cx="8229600" cy="490066"/>
          </a:xfrm>
        </p:spPr>
        <p:txBody>
          <a:bodyPr>
            <a:noAutofit/>
          </a:bodyPr>
          <a:lstStyle/>
          <a:p>
            <a:r>
              <a:rPr lang="bs-Latn-BA" sz="3200" b="1" dirty="0" smtClean="0"/>
              <a:t>MONITORING OD STRANE AJN – PP bez objave</a:t>
            </a:r>
            <a:endParaRPr lang="bs-Latn-BA" sz="3200" b="1" dirty="0"/>
          </a:p>
        </p:txBody>
      </p:sp>
      <p:pic>
        <p:nvPicPr>
          <p:cNvPr id="5" name="Picture 4"/>
          <p:cNvPicPr>
            <a:picLocks noChangeAspect="1"/>
          </p:cNvPicPr>
          <p:nvPr/>
        </p:nvPicPr>
        <p:blipFill>
          <a:blip r:embed="rId2"/>
          <a:stretch>
            <a:fillRect/>
          </a:stretch>
        </p:blipFill>
        <p:spPr>
          <a:xfrm>
            <a:off x="313770" y="514914"/>
            <a:ext cx="8568950" cy="1038225"/>
          </a:xfrm>
          <a:prstGeom prst="rect">
            <a:avLst/>
          </a:prstGeom>
        </p:spPr>
      </p:pic>
      <p:pic>
        <p:nvPicPr>
          <p:cNvPr id="7" name="Picture 6"/>
          <p:cNvPicPr>
            <a:picLocks noChangeAspect="1"/>
          </p:cNvPicPr>
          <p:nvPr/>
        </p:nvPicPr>
        <p:blipFill>
          <a:blip r:embed="rId3"/>
          <a:stretch>
            <a:fillRect/>
          </a:stretch>
        </p:blipFill>
        <p:spPr>
          <a:xfrm>
            <a:off x="313770" y="1553139"/>
            <a:ext cx="8568950" cy="4972205"/>
          </a:xfrm>
          <a:prstGeom prst="rect">
            <a:avLst/>
          </a:prstGeom>
        </p:spPr>
      </p:pic>
    </p:spTree>
    <p:extLst>
      <p:ext uri="{BB962C8B-B14F-4D97-AF65-F5344CB8AC3E}">
        <p14:creationId xmlns:p14="http://schemas.microsoft.com/office/powerpoint/2010/main" val="4009310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56" y="116632"/>
            <a:ext cx="8507288" cy="1143000"/>
          </a:xfrm>
        </p:spPr>
        <p:txBody>
          <a:bodyPr>
            <a:normAutofit fontScale="90000"/>
          </a:bodyPr>
          <a:lstStyle/>
          <a:p>
            <a:r>
              <a:rPr lang="hr-HR" b="1" dirty="0">
                <a:effectLst>
                  <a:outerShdw blurRad="38100" dist="38100" dir="2700000" algn="tl">
                    <a:srgbClr val="000000">
                      <a:alpha val="43137"/>
                    </a:srgbClr>
                  </a:outerShdw>
                </a:effectLst>
              </a:rPr>
              <a:t>PREGOVARAČKI POSTUPAK </a:t>
            </a:r>
            <a:br>
              <a:rPr lang="hr-HR" b="1" dirty="0">
                <a:effectLst>
                  <a:outerShdw blurRad="38100" dist="38100" dir="2700000" algn="tl">
                    <a:srgbClr val="000000">
                      <a:alpha val="43137"/>
                    </a:srgbClr>
                  </a:outerShdw>
                </a:effectLst>
              </a:rPr>
            </a:br>
            <a:r>
              <a:rPr lang="hr-HR" b="1" dirty="0">
                <a:effectLst>
                  <a:outerShdw blurRad="38100" dist="38100" dir="2700000" algn="tl">
                    <a:srgbClr val="000000">
                      <a:alpha val="43137"/>
                    </a:srgbClr>
                  </a:outerShdw>
                </a:effectLst>
              </a:rPr>
              <a:t>BEZ OBJAVE OBAVJEŠTENJA O NABAVCI</a:t>
            </a:r>
            <a:endParaRPr lang="bs-Latn-BA" dirty="0"/>
          </a:p>
        </p:txBody>
      </p:sp>
      <p:sp>
        <p:nvSpPr>
          <p:cNvPr id="3" name="Content Placeholder 2"/>
          <p:cNvSpPr>
            <a:spLocks noGrp="1"/>
          </p:cNvSpPr>
          <p:nvPr>
            <p:ph idx="1"/>
          </p:nvPr>
        </p:nvSpPr>
        <p:spPr>
          <a:xfrm>
            <a:off x="457200" y="1600200"/>
            <a:ext cx="8229600" cy="4997152"/>
          </a:xfrm>
        </p:spPr>
        <p:txBody>
          <a:bodyPr>
            <a:normAutofit fontScale="40000" lnSpcReduction="20000"/>
          </a:bodyPr>
          <a:lstStyle/>
          <a:p>
            <a:pPr marL="0" indent="0" algn="just" fontAlgn="base">
              <a:buNone/>
            </a:pPr>
            <a:r>
              <a:rPr lang="bs-Latn-BA" sz="4800" dirty="0">
                <a:latin typeface="Calibri (body)"/>
              </a:rPr>
              <a:t>Posebni uslovi za primjenu pregovaračkog postupka bez objave obavještenja za nabavku </a:t>
            </a:r>
            <a:r>
              <a:rPr lang="bs-Latn-BA" sz="4800" b="1" dirty="0" smtClean="0">
                <a:latin typeface="Calibri (body)"/>
              </a:rPr>
              <a:t>ROBE</a:t>
            </a:r>
            <a:r>
              <a:rPr lang="bs-Latn-BA" sz="4800" b="1" dirty="0">
                <a:latin typeface="Calibri (body)"/>
              </a:rPr>
              <a:t> </a:t>
            </a:r>
            <a:r>
              <a:rPr lang="bs-Latn-BA" sz="4800" dirty="0">
                <a:latin typeface="Calibri (body)"/>
              </a:rPr>
              <a:t>propisani su članom 22. ZJN. Pomenutim članom je definisano da ugovor o javnoj nabavci robe može da se zaključi u pregovaračkom postupku bez objave obavještenja u sljedećim slučajevima:</a:t>
            </a:r>
          </a:p>
          <a:p>
            <a:pPr marL="0" indent="0" algn="just" fontAlgn="base">
              <a:buNone/>
            </a:pPr>
            <a:r>
              <a:rPr lang="bs-Latn-BA" sz="4800" dirty="0" smtClean="0">
                <a:latin typeface="Calibri (body)"/>
              </a:rPr>
              <a:t> </a:t>
            </a:r>
          </a:p>
          <a:p>
            <a:pPr marL="265113" indent="-265113" algn="just" fontAlgn="base">
              <a:buAutoNum type="alphaLcParenR"/>
            </a:pPr>
            <a:r>
              <a:rPr lang="bs-Latn-BA" sz="4800" dirty="0" smtClean="0">
                <a:latin typeface="Calibri (body)"/>
              </a:rPr>
              <a:t>kada je roba koja se nabavlja proizvedena isključivo u svrhe: istraživanja, eksperimentisanja, proučavanja ili razvoja; ova odredba ne odnosi se na serijsku proizvodnju, s ciljem ostvarenja zarade ili nadoknade troškova istraživanja i razvoja,</a:t>
            </a:r>
          </a:p>
          <a:p>
            <a:pPr marL="0" indent="0" algn="just" fontAlgn="base">
              <a:buNone/>
            </a:pPr>
            <a:endParaRPr lang="bs-Latn-BA" sz="4800" dirty="0" smtClean="0">
              <a:latin typeface="Calibri (body)"/>
            </a:endParaRPr>
          </a:p>
          <a:p>
            <a:pPr marL="265113" indent="-265113" algn="just" fontAlgn="base">
              <a:buNone/>
            </a:pPr>
            <a:r>
              <a:rPr lang="bs-Latn-BA" sz="4800" dirty="0" smtClean="0">
                <a:latin typeface="Calibri (body)"/>
              </a:rPr>
              <a:t>b) za </a:t>
            </a:r>
            <a:r>
              <a:rPr lang="bs-Latn-BA" sz="4800" dirty="0">
                <a:latin typeface="Calibri (body)"/>
              </a:rPr>
              <a:t>dodatne isporuke od dobavljača iz osnovnog ugovora, koje su namijenjene ili kao djelimična zamjena redovnih isporuka ili ugradnje, ili kao proširenje postojećih isporuka ili ugradnje, ako bi promjena dobavljača obavezala ugovorni organ da nabavi robu koja ima drugačije tehničke karakteristike, što bi rezultiralo neskladom i nesrazmjerom, i dovelo do značajnih tehničkih poteškoća u funkcionisanju i održavanju, pod uslovom da vrijeme trajanja osnovnog ugovora kao i ugovora koji se ponavljaju ne smije biti duže od jedne godine i ne može preći 10% vrijednosti osnovnog ugovora</a:t>
            </a:r>
            <a:r>
              <a:rPr lang="bs-Latn-BA" sz="4800" dirty="0" smtClean="0">
                <a:latin typeface="Calibri (body)"/>
              </a:rPr>
              <a:t>,</a:t>
            </a:r>
          </a:p>
          <a:p>
            <a:pPr marL="179388" indent="-179388" algn="just" fontAlgn="base">
              <a:buNone/>
            </a:pPr>
            <a:endParaRPr lang="bs-Latn-BA" sz="3600" dirty="0">
              <a:latin typeface="Calibri (body)"/>
            </a:endParaRPr>
          </a:p>
          <a:p>
            <a:pPr marL="0" indent="0">
              <a:buNone/>
            </a:pPr>
            <a:endParaRPr lang="bs-Latn-BA" dirty="0"/>
          </a:p>
        </p:txBody>
      </p:sp>
    </p:spTree>
    <p:extLst>
      <p:ext uri="{BB962C8B-B14F-4D97-AF65-F5344CB8AC3E}">
        <p14:creationId xmlns:p14="http://schemas.microsoft.com/office/powerpoint/2010/main" val="816274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just" fontAlgn="base">
              <a:buNone/>
            </a:pPr>
            <a:r>
              <a:rPr lang="bs-Latn-BA" sz="2000" dirty="0">
                <a:latin typeface="Calibri (body)"/>
              </a:rPr>
              <a:t>c)</a:t>
            </a:r>
            <a:r>
              <a:rPr lang="bs-Latn-BA" dirty="0">
                <a:latin typeface="Calibri (body)"/>
              </a:rPr>
              <a:t> </a:t>
            </a:r>
            <a:r>
              <a:rPr lang="bs-Latn-BA" sz="2000" dirty="0" smtClean="0">
                <a:latin typeface="Calibri (body)"/>
              </a:rPr>
              <a:t>za </a:t>
            </a:r>
            <a:r>
              <a:rPr lang="bs-Latn-BA" sz="2000" dirty="0">
                <a:latin typeface="Calibri (body)"/>
              </a:rPr>
              <a:t>robe koje se prodaju i kupuju na berzovnom tržištu,</a:t>
            </a:r>
          </a:p>
          <a:p>
            <a:pPr marL="265113" indent="-265113" algn="just" fontAlgn="base">
              <a:buNone/>
            </a:pPr>
            <a:r>
              <a:rPr lang="bs-Latn-BA" sz="2000" dirty="0" smtClean="0">
                <a:latin typeface="Calibri (body)"/>
              </a:rPr>
              <a:t>d)</a:t>
            </a:r>
            <a:r>
              <a:rPr lang="en-US" sz="2000" dirty="0" smtClean="0">
                <a:latin typeface="Calibri (body)"/>
              </a:rPr>
              <a:t> </a:t>
            </a:r>
            <a:r>
              <a:rPr lang="bs-Latn-BA" sz="2000" dirty="0" smtClean="0">
                <a:latin typeface="Calibri (body)"/>
              </a:rPr>
              <a:t>za </a:t>
            </a:r>
            <a:r>
              <a:rPr lang="bs-Latn-BA" sz="2000" dirty="0">
                <a:latin typeface="Calibri (body)"/>
              </a:rPr>
              <a:t>robe pod izuzetno povoljnim uslovima kada se nabavljaju ili od privrednog subjekta koji je u postupku likvidacije svojih poslovnih aktivnosti ili od stečajnog povjerioca ili stečajnog upravnika u postupku stečaja ili od povjerioca po osnovu poslovnog aranžmana ili u sličnim postupcima.</a:t>
            </a:r>
          </a:p>
          <a:p>
            <a:pPr marL="0" indent="0">
              <a:buNone/>
            </a:pPr>
            <a:endParaRPr lang="bs-Latn-BA" dirty="0"/>
          </a:p>
        </p:txBody>
      </p:sp>
    </p:spTree>
    <p:extLst>
      <p:ext uri="{BB962C8B-B14F-4D97-AF65-F5344CB8AC3E}">
        <p14:creationId xmlns:p14="http://schemas.microsoft.com/office/powerpoint/2010/main" val="182212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r>
              <a:rPr lang="hr-HR" b="1" dirty="0">
                <a:effectLst>
                  <a:outerShdw blurRad="38100" dist="38100" dir="2700000" algn="tl">
                    <a:srgbClr val="000000">
                      <a:alpha val="43137"/>
                    </a:srgbClr>
                  </a:outerShdw>
                </a:effectLst>
              </a:rPr>
              <a:t>PREGOVARAČKI POSTUPAK </a:t>
            </a:r>
            <a:br>
              <a:rPr lang="hr-HR" b="1" dirty="0">
                <a:effectLst>
                  <a:outerShdw blurRad="38100" dist="38100" dir="2700000" algn="tl">
                    <a:srgbClr val="000000">
                      <a:alpha val="43137"/>
                    </a:srgbClr>
                  </a:outerShdw>
                </a:effectLst>
              </a:rPr>
            </a:br>
            <a:r>
              <a:rPr lang="hr-HR" b="1" dirty="0">
                <a:effectLst>
                  <a:outerShdw blurRad="38100" dist="38100" dir="2700000" algn="tl">
                    <a:srgbClr val="000000">
                      <a:alpha val="43137"/>
                    </a:srgbClr>
                  </a:outerShdw>
                </a:effectLst>
              </a:rPr>
              <a:t>BEZ OBJAVE OBAVJEŠTENJA O NABAVCI</a:t>
            </a:r>
            <a:endParaRPr lang="bs-Latn-BA" dirty="0"/>
          </a:p>
        </p:txBody>
      </p:sp>
      <p:sp>
        <p:nvSpPr>
          <p:cNvPr id="3" name="Content Placeholder 2"/>
          <p:cNvSpPr>
            <a:spLocks noGrp="1"/>
          </p:cNvSpPr>
          <p:nvPr>
            <p:ph idx="1"/>
          </p:nvPr>
        </p:nvSpPr>
        <p:spPr>
          <a:xfrm>
            <a:off x="457200" y="1600200"/>
            <a:ext cx="8229600" cy="4925144"/>
          </a:xfrm>
        </p:spPr>
        <p:txBody>
          <a:bodyPr>
            <a:normAutofit fontScale="25000" lnSpcReduction="20000"/>
          </a:bodyPr>
          <a:lstStyle/>
          <a:p>
            <a:pPr marL="0" indent="0" algn="just" fontAlgn="base">
              <a:buNone/>
            </a:pPr>
            <a:r>
              <a:rPr lang="bs-Latn-BA" sz="8000" dirty="0"/>
              <a:t>Posebni uslovi za primjenu pregovaračkog postupka bez objave obavještenja za nabavku </a:t>
            </a:r>
            <a:r>
              <a:rPr lang="bs-Latn-BA" sz="8000" b="1" dirty="0" smtClean="0"/>
              <a:t>USLUGA</a:t>
            </a:r>
            <a:r>
              <a:rPr lang="bs-Latn-BA" sz="8000" dirty="0"/>
              <a:t> propisani su članom 23. ZJN, kojim je definisano da ugovor o javnoj nabavci usluga može da se zaključi u pregovaračkom postupku bez objave obavještenja u sljedećim slučajevima:</a:t>
            </a:r>
          </a:p>
          <a:p>
            <a:pPr marL="0" indent="0" algn="just" fontAlgn="base">
              <a:buNone/>
            </a:pPr>
            <a:r>
              <a:rPr lang="bs-Latn-BA" sz="8000" dirty="0"/>
              <a:t> </a:t>
            </a:r>
          </a:p>
          <a:p>
            <a:pPr marL="179388" indent="-179388" algn="just" fontAlgn="base">
              <a:buNone/>
            </a:pPr>
            <a:r>
              <a:rPr lang="bs-Latn-BA" sz="8000" dirty="0" smtClean="0"/>
              <a:t>a) u </a:t>
            </a:r>
            <a:r>
              <a:rPr lang="bs-Latn-BA" sz="8000" dirty="0"/>
              <a:t>slučaju ugovora o javnoj nabavci usluga, kada postupak dodjele ugovora slijedi nakon postupka konkursa za izradu idejnog rješenja, provedenog u skladu s odredbama člana 33. i 34. Zakona, a ugovor se dodjeljuje pobjedniku, odnosno jednom od pobjednika konkursa, a u slučaju više pobjednika, svi pobjednici konkursa se pozivaju na učešće u pregovorima,</a:t>
            </a:r>
          </a:p>
          <a:p>
            <a:pPr marL="179388" indent="-179388" algn="just" fontAlgn="base">
              <a:buNone/>
            </a:pPr>
            <a:r>
              <a:rPr lang="bs-Latn-BA" sz="8000" dirty="0" smtClean="0"/>
              <a:t>b) u </a:t>
            </a:r>
            <a:r>
              <a:rPr lang="bs-Latn-BA" sz="8000" dirty="0"/>
              <a:t>slučaju ugovora o javnoj nabavci usluga za dodatne usluge koje nisu uključene u prvobitno razmatrani projekt ili u prvobitno zaključeni ugovor, ali koje usljed nepredviđenih okolnosti postanu neophodne za izvršenje ili izvođenje u njima opisanih usluga i kada se takve dodatne usluge ne mogu tehnički ili ekonomski odvojiti od osnovnog ugovora bez većih nepogodnosti za ugovorni organ. Takav ugovor može se zaključiti s dobavljačem kojem je dodijeljen osnovni ugovor, a ukupna vrijednost ugovora dodijeljenih za dodatne usluge ne može preći 30% od vrijednosti osnovnog ugovora,</a:t>
            </a:r>
          </a:p>
          <a:p>
            <a:pPr marL="179388" indent="-179388" algn="just" fontAlgn="base">
              <a:buNone/>
            </a:pPr>
            <a:endParaRPr lang="bs-Latn-BA" sz="6400" dirty="0"/>
          </a:p>
          <a:p>
            <a:endParaRPr lang="bs-Latn-BA" dirty="0"/>
          </a:p>
        </p:txBody>
      </p:sp>
    </p:spTree>
    <p:extLst>
      <p:ext uri="{BB962C8B-B14F-4D97-AF65-F5344CB8AC3E}">
        <p14:creationId xmlns:p14="http://schemas.microsoft.com/office/powerpoint/2010/main" val="4117795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85000" lnSpcReduction="10000"/>
          </a:bodyPr>
          <a:lstStyle/>
          <a:p>
            <a:pPr algn="just"/>
            <a:r>
              <a:rPr lang="bs-Latn-BA" dirty="0"/>
              <a:t>c) za nove usluge koje predstavljaju ponavljanje sličnih usluga povjerenih dobavljaču kojem je ugovorni organ dodijelio raniji ugovor, uz uslov da su takve usluge u skladu s osnovnim projektom za koji je bio dodijeljen osnovni ugovor, nakon provedenog otvorenog ili ograničenog postupka. Na mogućnost provođenja ovog postupka ugovorni organ je dužan ukazati pri provođenju otvorenog ili ograničenog postupka za osnovni projekt, a ukupne procijenjene troškove kasnijih usluga ugovorni organ uzima u razmatranje prilikom procjenjivanja vrijednosti javne nabavke. Ovaj postupak može se primijeniti samo u periodu od tri godine od dana zaključivanja osnovnog ugovora.</a:t>
            </a:r>
          </a:p>
          <a:p>
            <a:endParaRPr lang="bs-Latn-BA" dirty="0"/>
          </a:p>
        </p:txBody>
      </p:sp>
    </p:spTree>
    <p:extLst>
      <p:ext uri="{BB962C8B-B14F-4D97-AF65-F5344CB8AC3E}">
        <p14:creationId xmlns:p14="http://schemas.microsoft.com/office/powerpoint/2010/main" val="354953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r>
              <a:rPr lang="hr-HR" b="1" dirty="0">
                <a:effectLst>
                  <a:outerShdw blurRad="38100" dist="38100" dir="2700000" algn="tl">
                    <a:srgbClr val="000000">
                      <a:alpha val="43137"/>
                    </a:srgbClr>
                  </a:outerShdw>
                </a:effectLst>
              </a:rPr>
              <a:t>PREGOVARAČKI POSTUPAK </a:t>
            </a:r>
            <a:br>
              <a:rPr lang="hr-HR" b="1" dirty="0">
                <a:effectLst>
                  <a:outerShdw blurRad="38100" dist="38100" dir="2700000" algn="tl">
                    <a:srgbClr val="000000">
                      <a:alpha val="43137"/>
                    </a:srgbClr>
                  </a:outerShdw>
                </a:effectLst>
              </a:rPr>
            </a:br>
            <a:r>
              <a:rPr lang="hr-HR" b="1" dirty="0">
                <a:effectLst>
                  <a:outerShdw blurRad="38100" dist="38100" dir="2700000" algn="tl">
                    <a:srgbClr val="000000">
                      <a:alpha val="43137"/>
                    </a:srgbClr>
                  </a:outerShdw>
                </a:effectLst>
              </a:rPr>
              <a:t>BEZ OBJAVE OBAVJEŠTENJA O NABAVCI</a:t>
            </a:r>
            <a:endParaRPr lang="bs-Latn-BA" dirty="0"/>
          </a:p>
        </p:txBody>
      </p:sp>
      <p:sp>
        <p:nvSpPr>
          <p:cNvPr id="3" name="Content Placeholder 2"/>
          <p:cNvSpPr>
            <a:spLocks noGrp="1"/>
          </p:cNvSpPr>
          <p:nvPr>
            <p:ph idx="1"/>
          </p:nvPr>
        </p:nvSpPr>
        <p:spPr/>
        <p:txBody>
          <a:bodyPr>
            <a:noAutofit/>
          </a:bodyPr>
          <a:lstStyle/>
          <a:p>
            <a:pPr marL="0" indent="0" algn="just" fontAlgn="base">
              <a:buNone/>
            </a:pPr>
            <a:r>
              <a:rPr lang="bs-Latn-BA" sz="2000" dirty="0"/>
              <a:t>Posebni uslovi za primjenu pregovaračkog postupka bez objave obavještenja za nabavku </a:t>
            </a:r>
            <a:r>
              <a:rPr lang="bs-Latn-BA" sz="2000" b="1" dirty="0" smtClean="0"/>
              <a:t>RADOVA</a:t>
            </a:r>
            <a:r>
              <a:rPr lang="bs-Latn-BA" sz="2000" dirty="0"/>
              <a:t> propisani su članom 24. ZJN, kojim je definisano da se ugovor o javnoj nabavci radova može zaključiti u pregovaračkom postupku bez objave obavještenja u sljedećim slučajevima:</a:t>
            </a:r>
          </a:p>
          <a:p>
            <a:pPr marL="265113" indent="-265113" fontAlgn="base">
              <a:buNone/>
            </a:pPr>
            <a:r>
              <a:rPr lang="bs-Latn-BA" sz="2000" b="1" dirty="0"/>
              <a:t> </a:t>
            </a:r>
            <a:r>
              <a:rPr lang="bs-Latn-BA" sz="2000" b="1" dirty="0" smtClean="0"/>
              <a:t>a)</a:t>
            </a:r>
            <a:r>
              <a:rPr lang="bs-Latn-BA" sz="2000" dirty="0" smtClean="0"/>
              <a:t>  u </a:t>
            </a:r>
            <a:r>
              <a:rPr lang="bs-Latn-BA" sz="2000" dirty="0"/>
              <a:t>slučaju ugovora o javnoj nabavci radova za dodatne radove koji nisu uključeni u prvobitno razmatrani projekt ili u prvobitno zaključeni ugovor, ali koji usljed nepredviđenih okolnosti postanu neophodni za izvršenje ili izvođenje u njima opisanih radova i kada se takvi dodatni radovi ne mogu tehnički ili ekonomski odvojiti od osnovnog ugovora bez većih nepogodnosti za ugovorni organ. Takav ugovor može se zaključiti s dobavljačem kojem je dodijeljen osnovni ugovor, a ukupna vrijednost ugovora dodijeljenih za dodatne radove ne može preći 20% od vrijednosti osnovnog ugovora,</a:t>
            </a:r>
          </a:p>
          <a:p>
            <a:pPr marL="265113" indent="-265113"/>
            <a:endParaRPr lang="bs-Latn-BA" sz="2000" dirty="0"/>
          </a:p>
        </p:txBody>
      </p:sp>
    </p:spTree>
    <p:extLst>
      <p:ext uri="{BB962C8B-B14F-4D97-AF65-F5344CB8AC3E}">
        <p14:creationId xmlns:p14="http://schemas.microsoft.com/office/powerpoint/2010/main" val="807891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92500" lnSpcReduction="20000"/>
          </a:bodyPr>
          <a:lstStyle/>
          <a:p>
            <a:pPr marL="0" indent="0" algn="just">
              <a:buNone/>
            </a:pPr>
            <a:r>
              <a:rPr lang="bs-Latn-BA" b="1" dirty="0"/>
              <a:t>b</a:t>
            </a:r>
            <a:r>
              <a:rPr lang="bs-Latn-BA" b="1" dirty="0" smtClean="0"/>
              <a:t>)</a:t>
            </a:r>
            <a:r>
              <a:rPr lang="en-US" dirty="0" smtClean="0"/>
              <a:t> </a:t>
            </a:r>
            <a:r>
              <a:rPr lang="bs-Latn-BA" dirty="0" smtClean="0"/>
              <a:t> </a:t>
            </a:r>
            <a:r>
              <a:rPr lang="bs-Latn-BA" dirty="0"/>
              <a:t>za nove radove koji predstavljaju ponavljanje </a:t>
            </a:r>
            <a:r>
              <a:rPr lang="bs-Latn-BA" dirty="0" smtClean="0"/>
              <a:t>sličnih radova povjerenih dobavljaču kojem je ugovorni organ dodijelio raniji ugovor, uz uslov da su takvi radovi u skladu s osnovnim projektom za koji je bio dodijeljen osnovni ugovor, nakon provedenog otvorenog ili ograničenog postupka. Na mogućnost provođenja ovog postupka ugovorni organ je dužan ukazati pri provođenju otvorenog ili ograničenog postupka za osnovni ugovor, a ukupne procijenjene troškove novih radova ugovorni organ uzima u razmatranje prilikom procjenjivanja vrijednosti javne nabavke. Ovaj postupak može se primijeniti samo u periodu od tri godine od dana zaključivanja osnovnog ugovora</a:t>
            </a:r>
            <a:r>
              <a:rPr lang="en-US" dirty="0" smtClean="0"/>
              <a:t>.</a:t>
            </a:r>
            <a:endParaRPr lang="bs-Latn-BA" dirty="0"/>
          </a:p>
        </p:txBody>
      </p:sp>
    </p:spTree>
    <p:extLst>
      <p:ext uri="{BB962C8B-B14F-4D97-AF65-F5344CB8AC3E}">
        <p14:creationId xmlns:p14="http://schemas.microsoft.com/office/powerpoint/2010/main" val="4207248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143000"/>
          </a:xfrm>
        </p:spPr>
        <p:txBody>
          <a:bodyPr>
            <a:normAutofit fontScale="90000"/>
          </a:bodyPr>
          <a:lstStyle/>
          <a:p>
            <a:r>
              <a:rPr lang="hr-HR" b="1" dirty="0">
                <a:effectLst>
                  <a:outerShdw blurRad="38100" dist="38100" dir="2700000" algn="tl">
                    <a:srgbClr val="000000">
                      <a:alpha val="43137"/>
                    </a:srgbClr>
                  </a:outerShdw>
                </a:effectLst>
              </a:rPr>
              <a:t>PREGOVARAČKI POSTUPAK </a:t>
            </a:r>
            <a:br>
              <a:rPr lang="hr-HR" b="1" dirty="0">
                <a:effectLst>
                  <a:outerShdw blurRad="38100" dist="38100" dir="2700000" algn="tl">
                    <a:srgbClr val="000000">
                      <a:alpha val="43137"/>
                    </a:srgbClr>
                  </a:outerShdw>
                </a:effectLst>
              </a:rPr>
            </a:br>
            <a:r>
              <a:rPr lang="hr-HR" b="1" dirty="0">
                <a:effectLst>
                  <a:outerShdw blurRad="38100" dist="38100" dir="2700000" algn="tl">
                    <a:srgbClr val="000000">
                      <a:alpha val="43137"/>
                    </a:srgbClr>
                  </a:outerShdw>
                </a:effectLst>
              </a:rPr>
              <a:t>BEZ OBJAVE OBAVJEŠTENJA O NABAVCI</a:t>
            </a:r>
            <a:endParaRPr lang="bs-Latn-BA" dirty="0"/>
          </a:p>
        </p:txBody>
      </p:sp>
      <p:sp>
        <p:nvSpPr>
          <p:cNvPr id="3" name="Content Placeholder 2"/>
          <p:cNvSpPr>
            <a:spLocks noGrp="1"/>
          </p:cNvSpPr>
          <p:nvPr>
            <p:ph idx="1"/>
          </p:nvPr>
        </p:nvSpPr>
        <p:spPr>
          <a:xfrm>
            <a:off x="457200" y="1988840"/>
            <a:ext cx="8229600" cy="4137323"/>
          </a:xfrm>
        </p:spPr>
        <p:txBody>
          <a:bodyPr/>
          <a:lstStyle/>
          <a:p>
            <a:pPr>
              <a:buNone/>
            </a:pPr>
            <a:r>
              <a:rPr lang="bs-Latn-BA" dirty="0"/>
              <a:t>Postupak koji ima više </a:t>
            </a:r>
            <a:r>
              <a:rPr lang="bs-Latn-BA" dirty="0" smtClean="0"/>
              <a:t>faza:</a:t>
            </a:r>
            <a:endParaRPr lang="bs-Latn-BA" dirty="0"/>
          </a:p>
          <a:p>
            <a:pPr marL="0" indent="0">
              <a:buNone/>
            </a:pPr>
            <a:r>
              <a:rPr lang="bs-Latn-BA" dirty="0" smtClean="0"/>
              <a:t>1</a:t>
            </a:r>
            <a:r>
              <a:rPr lang="bs-Latn-BA" dirty="0"/>
              <a:t>. fazu dostavljanja zahtjeva za učešće </a:t>
            </a:r>
          </a:p>
          <a:p>
            <a:pPr marL="0" indent="0">
              <a:buNone/>
            </a:pPr>
            <a:r>
              <a:rPr lang="bs-Latn-BA" dirty="0"/>
              <a:t>2. fazu dostavljanja incijalnih ponuda </a:t>
            </a:r>
          </a:p>
          <a:p>
            <a:pPr marL="0" indent="0">
              <a:buNone/>
            </a:pPr>
            <a:r>
              <a:rPr lang="bs-Latn-BA" dirty="0"/>
              <a:t>3. fazu pregovora </a:t>
            </a:r>
          </a:p>
          <a:p>
            <a:pPr marL="0" indent="0">
              <a:buNone/>
            </a:pPr>
            <a:r>
              <a:rPr lang="bs-Latn-BA" dirty="0"/>
              <a:t>4. fazu dostavljanja konačne </a:t>
            </a:r>
            <a:r>
              <a:rPr lang="bs-Latn-BA" dirty="0" smtClean="0"/>
              <a:t>ponude</a:t>
            </a:r>
            <a:endParaRPr lang="en-US" dirty="0" smtClean="0"/>
          </a:p>
          <a:p>
            <a:pPr marL="0" indent="0" algn="just">
              <a:buNone/>
            </a:pPr>
            <a:r>
              <a:rPr lang="en-US" b="1" noProof="1" smtClean="0"/>
              <a:t>Sadržajno identično kao kod pregovaračkog postupka sa objavom obavještenja o nabavci</a:t>
            </a:r>
            <a:endParaRPr lang="en-US" b="1" noProof="1"/>
          </a:p>
        </p:txBody>
      </p:sp>
    </p:spTree>
    <p:extLst>
      <p:ext uri="{BB962C8B-B14F-4D97-AF65-F5344CB8AC3E}">
        <p14:creationId xmlns:p14="http://schemas.microsoft.com/office/powerpoint/2010/main" val="193579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noProof="1" smtClean="0">
                <a:latin typeface="+mn-lt"/>
              </a:rPr>
              <a:t>Analiza pregovaračkog postupka sa objavom obavještenja</a:t>
            </a:r>
            <a:endParaRPr lang="en-US" sz="3000" b="1" noProof="1">
              <a:latin typeface="+mn-lt"/>
            </a:endParaRPr>
          </a:p>
        </p:txBody>
      </p:sp>
      <p:sp>
        <p:nvSpPr>
          <p:cNvPr id="3" name="Content Placeholder 2"/>
          <p:cNvSpPr>
            <a:spLocks noGrp="1"/>
          </p:cNvSpPr>
          <p:nvPr>
            <p:ph idx="1"/>
          </p:nvPr>
        </p:nvSpPr>
        <p:spPr/>
        <p:txBody>
          <a:bodyPr/>
          <a:lstStyle/>
          <a:p>
            <a:pPr marL="0" indent="0" algn="just">
              <a:buNone/>
            </a:pPr>
            <a:r>
              <a:rPr lang="bs-Latn-BA" sz="3000" dirty="0"/>
              <a:t>Vrijednost dodijeljenih ugovora u pregovaračkom postupku sa objavom obavještenja u 2022. godini </a:t>
            </a:r>
            <a:r>
              <a:rPr lang="bs-Latn-BA" sz="3000" dirty="0" smtClean="0"/>
              <a:t> iznosi</a:t>
            </a:r>
            <a:r>
              <a:rPr lang="en-US" sz="3000" dirty="0" smtClean="0"/>
              <a:t>la je</a:t>
            </a:r>
            <a:r>
              <a:rPr lang="bs-Latn-BA" sz="3000" dirty="0" smtClean="0"/>
              <a:t> </a:t>
            </a:r>
            <a:r>
              <a:rPr lang="bs-Latn-BA" sz="3000" dirty="0"/>
              <a:t>ukupno </a:t>
            </a:r>
            <a:r>
              <a:rPr lang="bs-Latn-BA" sz="3000" b="1" dirty="0"/>
              <a:t>209.499.301,56 KM</a:t>
            </a:r>
            <a:r>
              <a:rPr lang="bs-Latn-BA" sz="3000" dirty="0"/>
              <a:t> ili 5.66 % od svih dodijeljenih ugovora u postupcima „Poglavlja I“, odnosno 4.75 % od svih dodijeljenih ugovora u 2022. godini.</a:t>
            </a:r>
          </a:p>
          <a:p>
            <a:endParaRPr lang="bs-Latn-BA" dirty="0"/>
          </a:p>
        </p:txBody>
      </p:sp>
      <p:graphicFrame>
        <p:nvGraphicFramePr>
          <p:cNvPr id="5" name="Table 4"/>
          <p:cNvGraphicFramePr>
            <a:graphicFrameLocks noGrp="1"/>
          </p:cNvGraphicFramePr>
          <p:nvPr>
            <p:extLst>
              <p:ext uri="{D42A27DB-BD31-4B8C-83A1-F6EECF244321}">
                <p14:modId xmlns:p14="http://schemas.microsoft.com/office/powerpoint/2010/main" val="4192999373"/>
              </p:ext>
            </p:extLst>
          </p:nvPr>
        </p:nvGraphicFramePr>
        <p:xfrm>
          <a:off x="534379" y="4437112"/>
          <a:ext cx="8075241" cy="2347976"/>
        </p:xfrm>
        <a:graphic>
          <a:graphicData uri="http://schemas.openxmlformats.org/drawingml/2006/table">
            <a:tbl>
              <a:tblPr firstRow="1" firstCol="1" bandRow="1">
                <a:tableStyleId>{5C22544A-7EE6-4342-B048-85BDC9FD1C3A}</a:tableStyleId>
              </a:tblPr>
              <a:tblGrid>
                <a:gridCol w="1862323">
                  <a:extLst>
                    <a:ext uri="{9D8B030D-6E8A-4147-A177-3AD203B41FA5}">
                      <a16:colId xmlns:a16="http://schemas.microsoft.com/office/drawing/2014/main" val="4225542009"/>
                    </a:ext>
                  </a:extLst>
                </a:gridCol>
                <a:gridCol w="4893772">
                  <a:extLst>
                    <a:ext uri="{9D8B030D-6E8A-4147-A177-3AD203B41FA5}">
                      <a16:colId xmlns:a16="http://schemas.microsoft.com/office/drawing/2014/main" val="2401571352"/>
                    </a:ext>
                  </a:extLst>
                </a:gridCol>
                <a:gridCol w="1319146">
                  <a:extLst>
                    <a:ext uri="{9D8B030D-6E8A-4147-A177-3AD203B41FA5}">
                      <a16:colId xmlns:a16="http://schemas.microsoft.com/office/drawing/2014/main" val="494504814"/>
                    </a:ext>
                  </a:extLst>
                </a:gridCol>
              </a:tblGrid>
              <a:tr h="1044640">
                <a:tc>
                  <a:txBody>
                    <a:bodyPr/>
                    <a:lstStyle/>
                    <a:p>
                      <a:pPr algn="ctr">
                        <a:lnSpc>
                          <a:spcPct val="107000"/>
                        </a:lnSpc>
                        <a:spcAft>
                          <a:spcPts val="0"/>
                        </a:spcAft>
                      </a:pPr>
                      <a:r>
                        <a:rPr lang="bs-Latn-BA" sz="1800" dirty="0">
                          <a:effectLst/>
                        </a:rPr>
                        <a:t>Pregovarački postupak sa objavom obavještenja</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noProof="1" smtClean="0">
                          <a:effectLst/>
                        </a:rPr>
                        <a:t>Vrijednost ugovora</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800" noProof="1" smtClean="0">
                          <a:effectLst/>
                        </a:rPr>
                        <a:t>Broj</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21464084"/>
                  </a:ext>
                </a:extLst>
              </a:tr>
              <a:tr h="251377">
                <a:tc>
                  <a:txBody>
                    <a:bodyPr/>
                    <a:lstStyle/>
                    <a:p>
                      <a:pPr>
                        <a:lnSpc>
                          <a:spcPct val="107000"/>
                        </a:lnSpc>
                        <a:spcAft>
                          <a:spcPts val="0"/>
                        </a:spcAft>
                      </a:pPr>
                      <a:r>
                        <a:rPr lang="en-US" sz="1800" dirty="0">
                          <a:effectLst/>
                        </a:rPr>
                        <a:t>Robe</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201.270.817,76</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320</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13209985"/>
                  </a:ext>
                </a:extLst>
              </a:tr>
              <a:tr h="251377">
                <a:tc>
                  <a:txBody>
                    <a:bodyPr/>
                    <a:lstStyle/>
                    <a:p>
                      <a:pPr>
                        <a:lnSpc>
                          <a:spcPct val="107000"/>
                        </a:lnSpc>
                        <a:spcAft>
                          <a:spcPts val="0"/>
                        </a:spcAft>
                      </a:pPr>
                      <a:r>
                        <a:rPr lang="en-US" sz="1800" noProof="1" smtClean="0">
                          <a:effectLst/>
                        </a:rPr>
                        <a:t>Usluge</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6.554.260,21</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15</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49791399"/>
                  </a:ext>
                </a:extLst>
              </a:tr>
              <a:tr h="251377">
                <a:tc>
                  <a:txBody>
                    <a:bodyPr/>
                    <a:lstStyle/>
                    <a:p>
                      <a:pPr>
                        <a:lnSpc>
                          <a:spcPct val="107000"/>
                        </a:lnSpc>
                        <a:spcAft>
                          <a:spcPts val="0"/>
                        </a:spcAft>
                      </a:pPr>
                      <a:r>
                        <a:rPr lang="en-US" sz="1800" dirty="0">
                          <a:effectLst/>
                        </a:rPr>
                        <a:t>Radovi</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1.669.423,59</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1</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26131271"/>
                  </a:ext>
                </a:extLst>
              </a:tr>
              <a:tr h="251377">
                <a:tc>
                  <a:txBody>
                    <a:bodyPr/>
                    <a:lstStyle/>
                    <a:p>
                      <a:pPr>
                        <a:lnSpc>
                          <a:spcPct val="107000"/>
                        </a:lnSpc>
                        <a:spcAft>
                          <a:spcPts val="0"/>
                        </a:spcAft>
                      </a:pPr>
                      <a:r>
                        <a:rPr lang="en-US" sz="1800" dirty="0">
                          <a:effectLst/>
                        </a:rPr>
                        <a:t>Ukupno</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209.494.501,56</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336</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0773606"/>
                  </a:ext>
                </a:extLst>
              </a:tr>
            </a:tbl>
          </a:graphicData>
        </a:graphic>
      </p:graphicFrame>
    </p:spTree>
    <p:extLst>
      <p:ext uri="{BB962C8B-B14F-4D97-AF65-F5344CB8AC3E}">
        <p14:creationId xmlns:p14="http://schemas.microsoft.com/office/powerpoint/2010/main" val="3322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642194"/>
          </a:xfrm>
        </p:spPr>
        <p:txBody>
          <a:bodyPr>
            <a:normAutofit/>
          </a:bodyPr>
          <a:lstStyle/>
          <a:p>
            <a:r>
              <a:rPr lang="en-US" sz="3200" b="1" dirty="0" smtClean="0">
                <a:effectLst>
                  <a:outerShdw blurRad="38100" dist="38100" dir="2700000" algn="tl">
                    <a:srgbClr val="000000">
                      <a:alpha val="43137"/>
                    </a:srgbClr>
                  </a:outerShdw>
                </a:effectLst>
              </a:rPr>
              <a:t>OSNOVNE ZNAČAJKE PREGOVARAČKOG POSTUPKA BEZ OBJAVE OBAVJEŠTENJA O NABAVCI</a:t>
            </a:r>
            <a:endParaRPr lang="bs-Latn-BA" sz="3200" dirty="0"/>
          </a:p>
        </p:txBody>
      </p:sp>
      <p:sp>
        <p:nvSpPr>
          <p:cNvPr id="3" name="Content Placeholder 2"/>
          <p:cNvSpPr>
            <a:spLocks noGrp="1"/>
          </p:cNvSpPr>
          <p:nvPr>
            <p:ph idx="1"/>
          </p:nvPr>
        </p:nvSpPr>
        <p:spPr>
          <a:xfrm>
            <a:off x="457200" y="2060848"/>
            <a:ext cx="8229600" cy="4797152"/>
          </a:xfrm>
        </p:spPr>
        <p:txBody>
          <a:bodyPr>
            <a:normAutofit fontScale="92500" lnSpcReduction="20000"/>
          </a:bodyPr>
          <a:lstStyle/>
          <a:p>
            <a:pPr algn="just"/>
            <a:r>
              <a:rPr lang="en-US" dirty="0" smtClean="0"/>
              <a:t>Po</a:t>
            </a:r>
            <a:r>
              <a:rPr lang="sr-Latn-BA" dirty="0" smtClean="0"/>
              <a:t>stupak </a:t>
            </a:r>
            <a:r>
              <a:rPr lang="sr-Latn-BA" dirty="0"/>
              <a:t>se vodi s jednim ponuđačem uz poštivanje principa ovog zakona, izuzev u slučajevima iz člana 21. stav (1) tač. a) i b) ovog zakona kada se postupak može voditi s više </a:t>
            </a:r>
            <a:r>
              <a:rPr lang="sr-Latn-BA" dirty="0" smtClean="0"/>
              <a:t>ponuđača</a:t>
            </a:r>
            <a:r>
              <a:rPr lang="en-US" dirty="0"/>
              <a:t>.</a:t>
            </a:r>
            <a:endParaRPr lang="en-US" dirty="0" smtClean="0"/>
          </a:p>
          <a:p>
            <a:pPr algn="just"/>
            <a:r>
              <a:rPr lang="en-US" dirty="0" smtClean="0"/>
              <a:t>U</a:t>
            </a:r>
            <a:r>
              <a:rPr lang="sr-Latn-BA" dirty="0" smtClean="0"/>
              <a:t>slovi </a:t>
            </a:r>
            <a:r>
              <a:rPr lang="sr-Latn-BA" dirty="0"/>
              <a:t>za kvalifikaciju moraju se unaprijed utvrditi. Nakon provjere kvalificiranosti kandidata, u daljnjem toku postupka mogu učestvovati samo kvalificirani kandidati. O ishodu kvalificiranosti kandidata sastavlja se zapisnik u koji se unose sve bitne činjenice i dostavlja se onim kandidatima koji se nisu kvalificirali.</a:t>
            </a:r>
            <a:endParaRPr lang="bs-Latn-BA" dirty="0"/>
          </a:p>
          <a:p>
            <a:pPr algn="just"/>
            <a:endParaRPr lang="bs-Latn-BA" dirty="0"/>
          </a:p>
          <a:p>
            <a:endParaRPr lang="bs-Latn-BA" dirty="0"/>
          </a:p>
        </p:txBody>
      </p:sp>
    </p:spTree>
    <p:extLst>
      <p:ext uri="{BB962C8B-B14F-4D97-AF65-F5344CB8AC3E}">
        <p14:creationId xmlns:p14="http://schemas.microsoft.com/office/powerpoint/2010/main" val="3514892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just"/>
            <a:r>
              <a:rPr lang="sr-Latn-BA" dirty="0"/>
              <a:t>Za slučajeve iz člana 21. stav (1) tačka d</a:t>
            </a:r>
            <a:r>
              <a:rPr lang="sr-Latn-BA" dirty="0" smtClean="0"/>
              <a:t>)</a:t>
            </a:r>
            <a:r>
              <a:rPr lang="en-US" dirty="0" smtClean="0"/>
              <a:t> – </a:t>
            </a:r>
            <a:r>
              <a:rPr lang="en-US" b="1" dirty="0" smtClean="0"/>
              <a:t>slučajevi krajnje hitnosti</a:t>
            </a:r>
            <a:r>
              <a:rPr lang="sr-Latn-BA" dirty="0" smtClean="0"/>
              <a:t> </a:t>
            </a:r>
            <a:r>
              <a:rPr lang="sr-Latn-BA" dirty="0"/>
              <a:t>i člana 22. stav (1) tačka d) </a:t>
            </a:r>
            <a:r>
              <a:rPr lang="en-US" dirty="0" smtClean="0"/>
              <a:t>- </a:t>
            </a:r>
            <a:r>
              <a:rPr lang="sr-Latn-BA" b="1" dirty="0"/>
              <a:t>kada se nabavljaju ili od privrednog subjekta koji je u postupku likvidacije svojih poslovnih aktivnosti ili od stečajnog povjerioca ili stečajnog upravnika u postupku stečaja ili od povjerioca</a:t>
            </a:r>
            <a:r>
              <a:rPr lang="en-US" dirty="0" smtClean="0"/>
              <a:t> </a:t>
            </a:r>
            <a:r>
              <a:rPr lang="sr-Latn-BA" dirty="0" smtClean="0"/>
              <a:t>ugovorni </a:t>
            </a:r>
            <a:r>
              <a:rPr lang="sr-Latn-BA" dirty="0"/>
              <a:t>organ nije obavezan tražiti dokumentaciju koja se odnosi na provjeru lične sposobnosti kandidata iz člana 45. stav (1) tač. b), c) i d) </a:t>
            </a:r>
            <a:r>
              <a:rPr lang="sr-Latn-BA" dirty="0" smtClean="0"/>
              <a:t>zakona</a:t>
            </a:r>
            <a:r>
              <a:rPr lang="sr-Latn-BA" dirty="0"/>
              <a:t>.</a:t>
            </a:r>
            <a:endParaRPr lang="bs-Latn-BA" dirty="0"/>
          </a:p>
        </p:txBody>
      </p:sp>
    </p:spTree>
    <p:extLst>
      <p:ext uri="{BB962C8B-B14F-4D97-AF65-F5344CB8AC3E}">
        <p14:creationId xmlns:p14="http://schemas.microsoft.com/office/powerpoint/2010/main" val="96341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85000" lnSpcReduction="10000"/>
          </a:bodyPr>
          <a:lstStyle/>
          <a:p>
            <a:pPr algn="just"/>
            <a:r>
              <a:rPr lang="sr-Latn-BA" dirty="0"/>
              <a:t>U slučajevima iz člana 21. tač. a), b) i c) ugovorni organ objavljuje </a:t>
            </a:r>
            <a:r>
              <a:rPr lang="sr-Latn-BA" b="1" dirty="0"/>
              <a:t>na portalu javnih nabavki</a:t>
            </a:r>
            <a:r>
              <a:rPr lang="sr-Latn-BA" dirty="0"/>
              <a:t> informacije o pregovaračkom postupku koji namjerava provoditi bez objave obavještenja o nabavci, tako što će tendersku dokumentaciju učiniti dostupnom svim zainteresiranim kandidatima.</a:t>
            </a:r>
            <a:endParaRPr lang="bs-Latn-BA" dirty="0"/>
          </a:p>
          <a:p>
            <a:pPr algn="just"/>
            <a:r>
              <a:rPr lang="sr-Latn-BA" dirty="0"/>
              <a:t>U slučajevima iz člana 21. tačka d</a:t>
            </a:r>
            <a:r>
              <a:rPr lang="sr-Latn-BA" dirty="0" smtClean="0"/>
              <a:t>)</a:t>
            </a:r>
            <a:r>
              <a:rPr lang="en-US" dirty="0" smtClean="0"/>
              <a:t> – </a:t>
            </a:r>
            <a:r>
              <a:rPr lang="en-US" b="1" dirty="0" smtClean="0"/>
              <a:t>krajnja hitnost</a:t>
            </a:r>
            <a:r>
              <a:rPr lang="sr-Latn-BA" b="1" dirty="0" smtClean="0"/>
              <a:t> </a:t>
            </a:r>
            <a:r>
              <a:rPr lang="sr-Latn-BA" dirty="0"/>
              <a:t>ugovorni organ </a:t>
            </a:r>
            <a:r>
              <a:rPr lang="sr-Latn-BA" b="1" u="sng" dirty="0"/>
              <a:t>može objaviti</a:t>
            </a:r>
            <a:r>
              <a:rPr lang="sr-Latn-BA" dirty="0"/>
              <a:t> na portalu javnih nabavki informacije o pregovaračkom postupku koji namjerava provoditi bez objave obavještenja o nabavci,tako što će tendersku dokumentaciju učiniti dostupnom svim zainteresiranim kandidatima.</a:t>
            </a:r>
            <a:endParaRPr lang="bs-Latn-BA" dirty="0"/>
          </a:p>
        </p:txBody>
      </p:sp>
    </p:spTree>
    <p:extLst>
      <p:ext uri="{BB962C8B-B14F-4D97-AF65-F5344CB8AC3E}">
        <p14:creationId xmlns:p14="http://schemas.microsoft.com/office/powerpoint/2010/main" val="2808239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85000" lnSpcReduction="20000"/>
          </a:bodyPr>
          <a:lstStyle/>
          <a:p>
            <a:pPr algn="just"/>
            <a:r>
              <a:rPr lang="sr-Latn-BA" dirty="0"/>
              <a:t>Kvalificirani kandidati pozivaju se da dostave početne ponude. Dostavljanje početnih ponuda je osnov za pregovaranje. Ugovorni organ dužan je voditi zapisnike o postupku pregovora sa svakim ponuđačem koji će potpisati obje strane nakon okončanih pregovora. Konačnu ponudu mogu dostaviti </a:t>
            </a:r>
            <a:r>
              <a:rPr lang="sr-Latn-BA" dirty="0" smtClean="0"/>
              <a:t>samo </a:t>
            </a:r>
            <a:r>
              <a:rPr lang="sr-Latn-BA" dirty="0"/>
              <a:t>jedan ili više pozvanih ponuđača</a:t>
            </a:r>
            <a:r>
              <a:rPr lang="sr-Latn-BA" dirty="0" smtClean="0"/>
              <a:t>.</a:t>
            </a:r>
            <a:endParaRPr lang="en-US" dirty="0" smtClean="0"/>
          </a:p>
          <a:p>
            <a:pPr algn="just"/>
            <a:r>
              <a:rPr lang="sr-Latn-BA" dirty="0"/>
              <a:t>U slučaju da su pozvana dva ili više ponuđača da dostave konačne ponude, ugovorni organ dužan je izvršiti javno otvaranje konačnih ponuda</a:t>
            </a:r>
            <a:r>
              <a:rPr lang="sr-Latn-BA" dirty="0" smtClean="0"/>
              <a:t>.</a:t>
            </a:r>
            <a:endParaRPr lang="en-US" dirty="0" smtClean="0"/>
          </a:p>
          <a:p>
            <a:pPr algn="just"/>
            <a:r>
              <a:rPr lang="sr-Latn-BA" dirty="0"/>
              <a:t>Ugovorni organ </a:t>
            </a:r>
            <a:r>
              <a:rPr lang="sr-Latn-BA" b="1" dirty="0"/>
              <a:t>može</a:t>
            </a:r>
            <a:r>
              <a:rPr lang="sr-Latn-BA" dirty="0"/>
              <a:t> nakon izbora ponude objaviti dobrovoljno </a:t>
            </a:r>
            <a:r>
              <a:rPr lang="sr-Latn-BA" i="1" dirty="0"/>
              <a:t>ex ante</a:t>
            </a:r>
            <a:r>
              <a:rPr lang="sr-Latn-BA" dirty="0"/>
              <a:t> obavještenje o transparentnosti u kojem obrazlaže ispunjenje </a:t>
            </a:r>
            <a:r>
              <a:rPr lang="sr-Latn-BA" dirty="0" smtClean="0"/>
              <a:t>uslova</a:t>
            </a:r>
            <a:r>
              <a:rPr lang="en-US" dirty="0" smtClean="0"/>
              <a:t> za </a:t>
            </a:r>
            <a:r>
              <a:rPr lang="en-US" noProof="1" smtClean="0"/>
              <a:t>primjenu postupka</a:t>
            </a:r>
            <a:r>
              <a:rPr lang="en-US" dirty="0" smtClean="0"/>
              <a:t>.</a:t>
            </a:r>
            <a:r>
              <a:rPr lang="sr-Latn-BA" dirty="0" smtClean="0"/>
              <a:t> </a:t>
            </a:r>
            <a:endParaRPr lang="bs-Latn-BA" dirty="0"/>
          </a:p>
        </p:txBody>
      </p:sp>
    </p:spTree>
    <p:extLst>
      <p:ext uri="{BB962C8B-B14F-4D97-AF65-F5344CB8AC3E}">
        <p14:creationId xmlns:p14="http://schemas.microsoft.com/office/powerpoint/2010/main" val="1686152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lnSpcReduction="10000"/>
          </a:bodyPr>
          <a:lstStyle/>
          <a:p>
            <a:pPr marL="0" indent="0" algn="just">
              <a:buNone/>
            </a:pPr>
            <a:r>
              <a:rPr lang="sr-Latn-BA" sz="2800" dirty="0"/>
              <a:t>Ako objavi dobrovoljno </a:t>
            </a:r>
            <a:r>
              <a:rPr lang="sr-Latn-BA" sz="2800" i="1" dirty="0"/>
              <a:t>ex ante</a:t>
            </a:r>
            <a:r>
              <a:rPr lang="sr-Latn-BA" sz="2800" dirty="0"/>
              <a:t> obavještenje o transparentnosti, ugovorni organ </a:t>
            </a:r>
            <a:r>
              <a:rPr lang="sr-Latn-BA" sz="2800" b="1" dirty="0"/>
              <a:t>ne može potpisati ugovor o javnoj nabavci u roku 15 dana</a:t>
            </a:r>
            <a:r>
              <a:rPr lang="sr-Latn-BA" sz="2800" dirty="0"/>
              <a:t> od dana objavljivanja obavještenja.</a:t>
            </a:r>
            <a:endParaRPr lang="bs-Latn-BA" sz="2800" dirty="0"/>
          </a:p>
          <a:p>
            <a:pPr algn="just"/>
            <a:r>
              <a:rPr lang="sr-Latn-BA" sz="3000" dirty="0" smtClean="0"/>
              <a:t>Nakon </a:t>
            </a:r>
            <a:r>
              <a:rPr lang="sr-Latn-BA" sz="3000" dirty="0"/>
              <a:t>okončanog postupka, ugovorni organ dužan je:</a:t>
            </a:r>
            <a:endParaRPr lang="bs-Latn-BA" sz="3000" dirty="0"/>
          </a:p>
          <a:p>
            <a:pPr marL="0" indent="0" algn="just">
              <a:buNone/>
            </a:pPr>
            <a:r>
              <a:rPr lang="sr-Latn-BA" sz="3000" b="1" dirty="0"/>
              <a:t>a)</a:t>
            </a:r>
            <a:r>
              <a:rPr lang="sr-Latn-BA" sz="3000" dirty="0"/>
              <a:t>  zaključiti ugovor s najuspješnijim ponuđačem ili poništiti postupak javne nabavke;</a:t>
            </a:r>
            <a:endParaRPr lang="bs-Latn-BA" sz="3000" dirty="0"/>
          </a:p>
          <a:p>
            <a:pPr marL="0" indent="0" algn="just">
              <a:buNone/>
            </a:pPr>
            <a:r>
              <a:rPr lang="sr-Latn-BA" sz="3000" b="1" dirty="0"/>
              <a:t>b)</a:t>
            </a:r>
            <a:r>
              <a:rPr lang="sr-Latn-BA" sz="3000" dirty="0"/>
              <a:t> objaviti obavještenje o ishodu postupka;</a:t>
            </a:r>
            <a:endParaRPr lang="bs-Latn-BA" sz="3000" dirty="0"/>
          </a:p>
          <a:p>
            <a:pPr marL="0" indent="0" algn="just">
              <a:buNone/>
            </a:pPr>
            <a:r>
              <a:rPr lang="sr-Latn-BA" sz="3000" b="1" dirty="0"/>
              <a:t>c)</a:t>
            </a:r>
            <a:r>
              <a:rPr lang="sr-Latn-BA" sz="3000" dirty="0"/>
              <a:t> dostaviti izvještaj Agenciji, u skladu s članom 75. ovog zakona, a po zahtjevu Agencije i detaljno obrazloženje.</a:t>
            </a:r>
            <a:endParaRPr lang="bs-Latn-BA" sz="3000" dirty="0"/>
          </a:p>
          <a:p>
            <a:endParaRPr lang="bs-Latn-BA" dirty="0"/>
          </a:p>
        </p:txBody>
      </p:sp>
    </p:spTree>
    <p:extLst>
      <p:ext uri="{BB962C8B-B14F-4D97-AF65-F5344CB8AC3E}">
        <p14:creationId xmlns:p14="http://schemas.microsoft.com/office/powerpoint/2010/main" val="3546892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852936"/>
            <a:ext cx="8229600" cy="892696"/>
          </a:xfrm>
        </p:spPr>
        <p:txBody>
          <a:bodyPr>
            <a:normAutofit fontScale="92500" lnSpcReduction="10000"/>
          </a:bodyPr>
          <a:lstStyle/>
          <a:p>
            <a:pPr marL="0" indent="0" algn="ctr">
              <a:buNone/>
            </a:pPr>
            <a:r>
              <a:rPr lang="bs-Latn-BA" sz="6000" b="1" dirty="0"/>
              <a:t>VJEŽBA - PITANJA</a:t>
            </a:r>
            <a:endParaRPr lang="bs-Latn-BA" sz="6000" dirty="0"/>
          </a:p>
        </p:txBody>
      </p:sp>
    </p:spTree>
    <p:extLst>
      <p:ext uri="{BB962C8B-B14F-4D97-AF65-F5344CB8AC3E}">
        <p14:creationId xmlns:p14="http://schemas.microsoft.com/office/powerpoint/2010/main" val="1907683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b="1" dirty="0"/>
              <a:t>VJEŽBA - PITANJA</a:t>
            </a:r>
            <a:endParaRPr lang="bs-Latn-BA" dirty="0"/>
          </a:p>
        </p:txBody>
      </p:sp>
      <p:sp>
        <p:nvSpPr>
          <p:cNvPr id="3" name="Content Placeholder 2"/>
          <p:cNvSpPr>
            <a:spLocks noGrp="1"/>
          </p:cNvSpPr>
          <p:nvPr>
            <p:ph idx="1"/>
          </p:nvPr>
        </p:nvSpPr>
        <p:spPr/>
        <p:txBody>
          <a:bodyPr/>
          <a:lstStyle/>
          <a:p>
            <a:pPr marL="444500" lvl="0" indent="-444500">
              <a:buNone/>
            </a:pPr>
            <a:r>
              <a:rPr lang="en-US" b="1" dirty="0"/>
              <a:t>1</a:t>
            </a:r>
            <a:r>
              <a:rPr lang="sr-Latn-BA" b="1" dirty="0" smtClean="0"/>
              <a:t>. Da </a:t>
            </a:r>
            <a:r>
              <a:rPr lang="sr-Latn-BA" b="1" dirty="0"/>
              <a:t>li se u drugoj fazi pregovaračkog postupka sa objavom obavještenja o nabavci vrši javno otvaranje dostavljenih ponuda?  (član </a:t>
            </a:r>
            <a:r>
              <a:rPr lang="sr-Latn-BA" b="1" dirty="0" smtClean="0"/>
              <a:t>27.)</a:t>
            </a:r>
            <a:endParaRPr lang="bs-Latn-BA" dirty="0"/>
          </a:p>
          <a:p>
            <a:pPr marL="0" lvl="0" indent="0">
              <a:buNone/>
            </a:pPr>
            <a:r>
              <a:rPr lang="sr-Latn-BA" dirty="0" smtClean="0"/>
              <a:t>     a) Ne</a:t>
            </a:r>
            <a:endParaRPr lang="bs-Latn-BA" dirty="0"/>
          </a:p>
          <a:p>
            <a:pPr marL="0" lvl="0" indent="0">
              <a:buNone/>
            </a:pPr>
            <a:r>
              <a:rPr lang="sr-Latn-BA" b="1" dirty="0" smtClean="0"/>
              <a:t>     b) Da</a:t>
            </a:r>
            <a:endParaRPr lang="bs-Latn-BA" b="1" dirty="0"/>
          </a:p>
          <a:p>
            <a:pPr marL="896938" lvl="0" indent="-896938">
              <a:buNone/>
            </a:pPr>
            <a:r>
              <a:rPr lang="sr-Latn-BA" dirty="0" smtClean="0"/>
              <a:t>     c) Da</a:t>
            </a:r>
            <a:r>
              <a:rPr lang="sr-Latn-BA" dirty="0"/>
              <a:t>, ali samo pod uslovom da su ponude </a:t>
            </a:r>
            <a:r>
              <a:rPr lang="sr-Latn-BA" dirty="0" smtClean="0"/>
              <a:t>  dostavila </a:t>
            </a:r>
            <a:r>
              <a:rPr lang="sr-Latn-BA" dirty="0"/>
              <a:t>minimum tri ponuđača</a:t>
            </a:r>
            <a:endParaRPr lang="bs-Latn-BA" dirty="0"/>
          </a:p>
          <a:p>
            <a:endParaRPr lang="bs-Latn-BA" dirty="0"/>
          </a:p>
        </p:txBody>
      </p:sp>
    </p:spTree>
    <p:extLst>
      <p:ext uri="{BB962C8B-B14F-4D97-AF65-F5344CB8AC3E}">
        <p14:creationId xmlns:p14="http://schemas.microsoft.com/office/powerpoint/2010/main" val="1453370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b="1" dirty="0"/>
              <a:t>VJEŽBA - PITANJA</a:t>
            </a:r>
            <a:endParaRPr lang="bs-Latn-BA" dirty="0"/>
          </a:p>
        </p:txBody>
      </p:sp>
      <p:sp>
        <p:nvSpPr>
          <p:cNvPr id="3" name="Content Placeholder 2"/>
          <p:cNvSpPr>
            <a:spLocks noGrp="1"/>
          </p:cNvSpPr>
          <p:nvPr>
            <p:ph idx="1"/>
          </p:nvPr>
        </p:nvSpPr>
        <p:spPr/>
        <p:txBody>
          <a:bodyPr/>
          <a:lstStyle/>
          <a:p>
            <a:pPr marL="444500" lvl="0" indent="-444500" algn="just">
              <a:buNone/>
            </a:pPr>
            <a:r>
              <a:rPr lang="en-US" b="1" dirty="0"/>
              <a:t>2</a:t>
            </a:r>
            <a:r>
              <a:rPr lang="sr-Latn-BA" b="1" dirty="0" smtClean="0"/>
              <a:t>. Da </a:t>
            </a:r>
            <a:r>
              <a:rPr lang="sr-Latn-BA" b="1" dirty="0"/>
              <a:t>li se u pregovaračkom postupku bez objave obavještenja o nabavci u slučaju krajnje hitnosti može pregovarati sa više ponuđača? (član 28.)</a:t>
            </a:r>
            <a:endParaRPr lang="bs-Latn-BA" dirty="0"/>
          </a:p>
          <a:p>
            <a:pPr marL="0" lvl="0" indent="0">
              <a:buNone/>
            </a:pPr>
            <a:r>
              <a:rPr lang="sr-Latn-BA" dirty="0" smtClean="0"/>
              <a:t>     a) Da</a:t>
            </a:r>
            <a:endParaRPr lang="bs-Latn-BA" dirty="0"/>
          </a:p>
          <a:p>
            <a:pPr marL="0" lvl="0" indent="0">
              <a:buNone/>
            </a:pPr>
            <a:r>
              <a:rPr lang="sr-Latn-BA" dirty="0" smtClean="0"/>
              <a:t>     </a:t>
            </a:r>
            <a:r>
              <a:rPr lang="sr-Latn-BA" b="1" dirty="0" smtClean="0"/>
              <a:t>b) Ne</a:t>
            </a:r>
            <a:endParaRPr lang="bs-Latn-BA" b="1" dirty="0"/>
          </a:p>
          <a:p>
            <a:endParaRPr lang="bs-Latn-BA" dirty="0"/>
          </a:p>
        </p:txBody>
      </p:sp>
    </p:spTree>
    <p:extLst>
      <p:ext uri="{BB962C8B-B14F-4D97-AF65-F5344CB8AC3E}">
        <p14:creationId xmlns:p14="http://schemas.microsoft.com/office/powerpoint/2010/main" val="1517227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bs-Latn-BA" b="1" dirty="0"/>
              <a:t>VJEŽBA - PITANJA</a:t>
            </a:r>
            <a:endParaRPr lang="bs-Latn-BA" dirty="0"/>
          </a:p>
        </p:txBody>
      </p:sp>
      <p:sp>
        <p:nvSpPr>
          <p:cNvPr id="7" name="TextBox 6"/>
          <p:cNvSpPr txBox="1"/>
          <p:nvPr/>
        </p:nvSpPr>
        <p:spPr>
          <a:xfrm>
            <a:off x="539552" y="1470025"/>
            <a:ext cx="8422704" cy="3539430"/>
          </a:xfrm>
          <a:prstGeom prst="rect">
            <a:avLst/>
          </a:prstGeom>
          <a:noFill/>
        </p:spPr>
        <p:txBody>
          <a:bodyPr wrap="square" rtlCol="0">
            <a:spAutoFit/>
          </a:bodyPr>
          <a:lstStyle/>
          <a:p>
            <a:pPr marL="444500" lvl="0" indent="-444500"/>
            <a:r>
              <a:rPr lang="en-US" sz="3200" b="1" dirty="0">
                <a:latin typeface="Calibri (body)"/>
              </a:rPr>
              <a:t>3</a:t>
            </a:r>
            <a:r>
              <a:rPr lang="sr-Latn-BA" sz="3200" b="1" dirty="0" smtClean="0">
                <a:latin typeface="Calibri (body)"/>
              </a:rPr>
              <a:t>. U </a:t>
            </a:r>
            <a:r>
              <a:rPr lang="sr-Latn-BA" sz="3200" b="1" dirty="0">
                <a:latin typeface="Calibri (body)"/>
              </a:rPr>
              <a:t>pregovaračkom postupku bez objave obavještenja o nabavci ko se poziva da dostavi početnu ponudu? (član 28</a:t>
            </a:r>
            <a:r>
              <a:rPr lang="sr-Latn-BA" sz="3200" b="1" dirty="0" smtClean="0">
                <a:latin typeface="Calibri (body)"/>
              </a:rPr>
              <a:t>.)</a:t>
            </a:r>
          </a:p>
          <a:p>
            <a:pPr lvl="0"/>
            <a:endParaRPr lang="bs-Latn-BA" sz="3200" dirty="0">
              <a:latin typeface="Calibri (body)"/>
            </a:endParaRPr>
          </a:p>
          <a:p>
            <a:pPr marL="444500" lvl="0"/>
            <a:r>
              <a:rPr lang="sr-Latn-BA" sz="3200" dirty="0" smtClean="0">
                <a:latin typeface="Calibri (body)"/>
              </a:rPr>
              <a:t>a) Svi </a:t>
            </a:r>
            <a:r>
              <a:rPr lang="sr-Latn-BA" sz="3200" dirty="0">
                <a:latin typeface="Calibri (body)"/>
              </a:rPr>
              <a:t>prijavljeni kandidati</a:t>
            </a:r>
            <a:endParaRPr lang="bs-Latn-BA" sz="3200" dirty="0">
              <a:latin typeface="Calibri (body)"/>
            </a:endParaRPr>
          </a:p>
          <a:p>
            <a:pPr marL="444500" lvl="0"/>
            <a:r>
              <a:rPr lang="sr-Latn-BA" sz="3200" b="1" dirty="0" smtClean="0">
                <a:latin typeface="Calibri (body)"/>
              </a:rPr>
              <a:t>b) Kvalifikovani </a:t>
            </a:r>
            <a:r>
              <a:rPr lang="sr-Latn-BA" sz="3200" b="1" dirty="0">
                <a:latin typeface="Calibri (body)"/>
              </a:rPr>
              <a:t>kandidati</a:t>
            </a:r>
            <a:endParaRPr lang="bs-Latn-BA" sz="3200" b="1" dirty="0">
              <a:latin typeface="Calibri (body)"/>
            </a:endParaRPr>
          </a:p>
          <a:p>
            <a:pPr marL="444500" lvl="0"/>
            <a:r>
              <a:rPr lang="sr-Latn-BA" sz="3200" dirty="0" smtClean="0">
                <a:latin typeface="Calibri (body)"/>
              </a:rPr>
              <a:t>c) Najmanje </a:t>
            </a:r>
            <a:r>
              <a:rPr lang="sr-Latn-BA" sz="3200" dirty="0">
                <a:latin typeface="Calibri (body)"/>
              </a:rPr>
              <a:t>tri kvalifikovana kandidata</a:t>
            </a:r>
            <a:endParaRPr lang="bs-Latn-BA" sz="3200" dirty="0">
              <a:latin typeface="Calibri (body)"/>
            </a:endParaRPr>
          </a:p>
        </p:txBody>
      </p:sp>
    </p:spTree>
    <p:extLst>
      <p:ext uri="{BB962C8B-B14F-4D97-AF65-F5344CB8AC3E}">
        <p14:creationId xmlns:p14="http://schemas.microsoft.com/office/powerpoint/2010/main" val="2971291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b="1" dirty="0"/>
              <a:t>VJEŽBA - PITANJA</a:t>
            </a:r>
            <a:endParaRPr lang="bs-Latn-BA" dirty="0"/>
          </a:p>
        </p:txBody>
      </p:sp>
      <p:sp>
        <p:nvSpPr>
          <p:cNvPr id="3" name="Content Placeholder 2"/>
          <p:cNvSpPr>
            <a:spLocks noGrp="1"/>
          </p:cNvSpPr>
          <p:nvPr>
            <p:ph idx="1"/>
          </p:nvPr>
        </p:nvSpPr>
        <p:spPr/>
        <p:txBody>
          <a:bodyPr>
            <a:normAutofit lnSpcReduction="10000"/>
          </a:bodyPr>
          <a:lstStyle/>
          <a:p>
            <a:pPr marL="444500" lvl="0" indent="-444500">
              <a:buNone/>
            </a:pPr>
            <a:r>
              <a:rPr lang="en-US" b="1" dirty="0"/>
              <a:t>4</a:t>
            </a:r>
            <a:r>
              <a:rPr lang="sr-Latn-BA" b="1" dirty="0" smtClean="0"/>
              <a:t>. Koja </a:t>
            </a:r>
            <a:r>
              <a:rPr lang="sr-Latn-BA" b="1" dirty="0"/>
              <a:t>je to vrijednost koja se ne smije preći kod primjene pregovaračkog postupka bez objave obavještenja o nabavci za dodatne isporuke robe od dobavljača iz osnovnog ugovora? (član 22-24.)</a:t>
            </a:r>
            <a:endParaRPr lang="bs-Latn-BA" dirty="0"/>
          </a:p>
          <a:p>
            <a:pPr marL="0" lvl="0" indent="0">
              <a:buNone/>
            </a:pPr>
            <a:r>
              <a:rPr lang="sr-Latn-BA" dirty="0" smtClean="0"/>
              <a:t>     </a:t>
            </a:r>
            <a:r>
              <a:rPr lang="sr-Latn-BA" b="1" dirty="0" smtClean="0"/>
              <a:t>a) 10</a:t>
            </a:r>
            <a:r>
              <a:rPr lang="sr-Latn-BA" b="1" dirty="0"/>
              <a:t>% od vrijednosti osnovnog ugovora</a:t>
            </a:r>
            <a:endParaRPr lang="bs-Latn-BA" b="1" dirty="0"/>
          </a:p>
          <a:p>
            <a:pPr marL="0" lvl="0" indent="0">
              <a:buNone/>
            </a:pPr>
            <a:r>
              <a:rPr lang="sr-Latn-BA" dirty="0" smtClean="0"/>
              <a:t>     b) 20</a:t>
            </a:r>
            <a:r>
              <a:rPr lang="sr-Latn-BA" dirty="0"/>
              <a:t>% od vrijednosti osnovnog ugovora</a:t>
            </a:r>
            <a:endParaRPr lang="bs-Latn-BA" dirty="0"/>
          </a:p>
          <a:p>
            <a:pPr marL="0" lvl="0" indent="0">
              <a:buNone/>
            </a:pPr>
            <a:r>
              <a:rPr lang="sr-Latn-BA" dirty="0" smtClean="0"/>
              <a:t>     c) 30</a:t>
            </a:r>
            <a:r>
              <a:rPr lang="sr-Latn-BA" dirty="0"/>
              <a:t>% od vrijednosti osnovnog ugovora</a:t>
            </a:r>
            <a:endParaRPr lang="bs-Latn-BA" dirty="0"/>
          </a:p>
          <a:p>
            <a:pPr marL="0" lvl="0" indent="0">
              <a:buNone/>
            </a:pPr>
            <a:r>
              <a:rPr lang="sr-Latn-BA" dirty="0" smtClean="0"/>
              <a:t>     d) 50</a:t>
            </a:r>
            <a:r>
              <a:rPr lang="sr-Latn-BA" dirty="0"/>
              <a:t>% od vrijednosti osnovnog ugovora</a:t>
            </a:r>
            <a:endParaRPr lang="bs-Latn-BA" dirty="0"/>
          </a:p>
          <a:p>
            <a:endParaRPr lang="bs-Latn-BA" dirty="0"/>
          </a:p>
        </p:txBody>
      </p:sp>
    </p:spTree>
    <p:extLst>
      <p:ext uri="{BB962C8B-B14F-4D97-AF65-F5344CB8AC3E}">
        <p14:creationId xmlns:p14="http://schemas.microsoft.com/office/powerpoint/2010/main" val="1784823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noProof="1" smtClean="0">
                <a:latin typeface="+mn-lt"/>
              </a:rPr>
              <a:t>Analiza pregovračkog postupka bez objave obavještenja</a:t>
            </a:r>
            <a:endParaRPr lang="en-US" sz="3000" b="1" noProof="1">
              <a:latin typeface="+mn-lt"/>
            </a:endParaRPr>
          </a:p>
        </p:txBody>
      </p:sp>
      <p:sp>
        <p:nvSpPr>
          <p:cNvPr id="3" name="Content Placeholder 2"/>
          <p:cNvSpPr>
            <a:spLocks noGrp="1"/>
          </p:cNvSpPr>
          <p:nvPr>
            <p:ph idx="1"/>
          </p:nvPr>
        </p:nvSpPr>
        <p:spPr/>
        <p:txBody>
          <a:bodyPr/>
          <a:lstStyle/>
          <a:p>
            <a:pPr marL="0" indent="0" algn="just">
              <a:buNone/>
            </a:pPr>
            <a:r>
              <a:rPr lang="bs-Latn-BA" sz="3000" dirty="0" smtClean="0"/>
              <a:t>Vrijednost </a:t>
            </a:r>
            <a:r>
              <a:rPr lang="bs-Latn-BA" sz="3000" dirty="0"/>
              <a:t>dodijeljenih ugovora u pregovaračkom postupku bez objave obavještenja u 2022. godini </a:t>
            </a:r>
            <a:r>
              <a:rPr lang="bs-Latn-BA" sz="3000" dirty="0" smtClean="0"/>
              <a:t> iznosi</a:t>
            </a:r>
            <a:r>
              <a:rPr lang="en-US" sz="3000" dirty="0" smtClean="0"/>
              <a:t>la je</a:t>
            </a:r>
            <a:r>
              <a:rPr lang="bs-Latn-BA" sz="3000" dirty="0" smtClean="0"/>
              <a:t> </a:t>
            </a:r>
            <a:r>
              <a:rPr lang="bs-Latn-BA" sz="3000" dirty="0"/>
              <a:t>ukupno </a:t>
            </a:r>
            <a:r>
              <a:rPr lang="bs-Latn-BA" sz="3000" b="1" dirty="0"/>
              <a:t>295.148.572,35 </a:t>
            </a:r>
            <a:r>
              <a:rPr lang="bs-Latn-BA" sz="3000" dirty="0"/>
              <a:t>KM ili </a:t>
            </a:r>
            <a:r>
              <a:rPr lang="bs-Latn-BA" sz="3000" b="1" dirty="0"/>
              <a:t>7.97 </a:t>
            </a:r>
            <a:r>
              <a:rPr lang="bs-Latn-BA" sz="3000" dirty="0"/>
              <a:t>% od svih dodijeljenih ugovora u postupcima „Poglavlja I“, odnosno 6.69 % od svih dodijeljenih ugovora u </a:t>
            </a:r>
            <a:r>
              <a:rPr lang="bs-Latn-BA" sz="3000" dirty="0" smtClean="0"/>
              <a:t>2022</a:t>
            </a:r>
            <a:r>
              <a:rPr lang="bs-Latn-BA" sz="3000" dirty="0"/>
              <a:t>. godini</a:t>
            </a:r>
            <a:r>
              <a:rPr lang="bs-Latn-BA" sz="3000" dirty="0" smtClean="0"/>
              <a:t>.</a:t>
            </a:r>
            <a:endParaRPr lang="en-US" sz="3000" dirty="0" smtClean="0"/>
          </a:p>
          <a:p>
            <a:pPr marL="0" indent="0" algn="just">
              <a:buNone/>
            </a:pPr>
            <a:endParaRPr lang="bs-Latn-BA" sz="3000" dirty="0"/>
          </a:p>
        </p:txBody>
      </p:sp>
      <p:graphicFrame>
        <p:nvGraphicFramePr>
          <p:cNvPr id="4" name="Table 3"/>
          <p:cNvGraphicFramePr>
            <a:graphicFrameLocks noGrp="1"/>
          </p:cNvGraphicFramePr>
          <p:nvPr>
            <p:extLst>
              <p:ext uri="{D42A27DB-BD31-4B8C-83A1-F6EECF244321}">
                <p14:modId xmlns:p14="http://schemas.microsoft.com/office/powerpoint/2010/main" val="943597720"/>
              </p:ext>
            </p:extLst>
          </p:nvPr>
        </p:nvGraphicFramePr>
        <p:xfrm>
          <a:off x="611560" y="4437112"/>
          <a:ext cx="7920879" cy="2275586"/>
        </p:xfrm>
        <a:graphic>
          <a:graphicData uri="http://schemas.openxmlformats.org/drawingml/2006/table">
            <a:tbl>
              <a:tblPr firstRow="1" firstCol="1" bandRow="1">
                <a:tableStyleId>{5C22544A-7EE6-4342-B048-85BDC9FD1C3A}</a:tableStyleId>
              </a:tblPr>
              <a:tblGrid>
                <a:gridCol w="1826723">
                  <a:extLst>
                    <a:ext uri="{9D8B030D-6E8A-4147-A177-3AD203B41FA5}">
                      <a16:colId xmlns:a16="http://schemas.microsoft.com/office/drawing/2014/main" val="1223017791"/>
                    </a:ext>
                  </a:extLst>
                </a:gridCol>
                <a:gridCol w="4800226">
                  <a:extLst>
                    <a:ext uri="{9D8B030D-6E8A-4147-A177-3AD203B41FA5}">
                      <a16:colId xmlns:a16="http://schemas.microsoft.com/office/drawing/2014/main" val="2598062909"/>
                    </a:ext>
                  </a:extLst>
                </a:gridCol>
                <a:gridCol w="1293930">
                  <a:extLst>
                    <a:ext uri="{9D8B030D-6E8A-4147-A177-3AD203B41FA5}">
                      <a16:colId xmlns:a16="http://schemas.microsoft.com/office/drawing/2014/main" val="4121919594"/>
                    </a:ext>
                  </a:extLst>
                </a:gridCol>
              </a:tblGrid>
              <a:tr h="161925">
                <a:tc>
                  <a:txBody>
                    <a:bodyPr/>
                    <a:lstStyle/>
                    <a:p>
                      <a:pPr algn="ctr">
                        <a:lnSpc>
                          <a:spcPct val="107000"/>
                        </a:lnSpc>
                        <a:spcAft>
                          <a:spcPts val="0"/>
                        </a:spcAft>
                      </a:pPr>
                      <a:r>
                        <a:rPr lang="bs-Latn-BA" sz="1800" dirty="0">
                          <a:effectLst/>
                        </a:rPr>
                        <a:t>Pregovarački postupak bez objave obavještenja</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800" dirty="0">
                          <a:effectLst/>
                        </a:rPr>
                        <a:t>Vrijednost ugovora</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800" dirty="0">
                          <a:effectLst/>
                        </a:rPr>
                        <a:t>Broj</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18047608"/>
                  </a:ext>
                </a:extLst>
              </a:tr>
              <a:tr h="161925">
                <a:tc>
                  <a:txBody>
                    <a:bodyPr/>
                    <a:lstStyle/>
                    <a:p>
                      <a:pPr>
                        <a:lnSpc>
                          <a:spcPct val="107000"/>
                        </a:lnSpc>
                        <a:spcAft>
                          <a:spcPts val="0"/>
                        </a:spcAft>
                      </a:pPr>
                      <a:r>
                        <a:rPr lang="en-US" sz="1800" dirty="0">
                          <a:effectLst/>
                        </a:rPr>
                        <a:t>Robe</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194.600.455,47</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419</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37016135"/>
                  </a:ext>
                </a:extLst>
              </a:tr>
              <a:tr h="161925">
                <a:tc>
                  <a:txBody>
                    <a:bodyPr/>
                    <a:lstStyle/>
                    <a:p>
                      <a:pPr>
                        <a:lnSpc>
                          <a:spcPct val="107000"/>
                        </a:lnSpc>
                        <a:spcAft>
                          <a:spcPts val="0"/>
                        </a:spcAft>
                      </a:pPr>
                      <a:r>
                        <a:rPr lang="en-US" sz="1800" dirty="0">
                          <a:effectLst/>
                        </a:rPr>
                        <a:t>Usluge</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74.132.779,46</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537</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07067677"/>
                  </a:ext>
                </a:extLst>
              </a:tr>
              <a:tr h="161925">
                <a:tc>
                  <a:txBody>
                    <a:bodyPr/>
                    <a:lstStyle/>
                    <a:p>
                      <a:pPr>
                        <a:lnSpc>
                          <a:spcPct val="107000"/>
                        </a:lnSpc>
                        <a:spcAft>
                          <a:spcPts val="0"/>
                        </a:spcAft>
                      </a:pPr>
                      <a:r>
                        <a:rPr lang="en-US" sz="1800" dirty="0">
                          <a:effectLst/>
                        </a:rPr>
                        <a:t>Radovi</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26.415.337,42</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259</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53970290"/>
                  </a:ext>
                </a:extLst>
              </a:tr>
              <a:tr h="161925">
                <a:tc>
                  <a:txBody>
                    <a:bodyPr/>
                    <a:lstStyle/>
                    <a:p>
                      <a:pPr>
                        <a:lnSpc>
                          <a:spcPct val="107000"/>
                        </a:lnSpc>
                        <a:spcAft>
                          <a:spcPts val="0"/>
                        </a:spcAft>
                      </a:pPr>
                      <a:r>
                        <a:rPr lang="en-US" sz="1800" dirty="0">
                          <a:effectLst/>
                        </a:rPr>
                        <a:t>Ukupno</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295.148.572,35</a:t>
                      </a:r>
                      <a:endParaRPr lang="bs-Latn-B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800" dirty="0">
                          <a:effectLst/>
                        </a:rPr>
                        <a:t>1.215</a:t>
                      </a:r>
                      <a:endParaRPr lang="bs-Latn-B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32751939"/>
                  </a:ext>
                </a:extLst>
              </a:tr>
            </a:tbl>
          </a:graphicData>
        </a:graphic>
      </p:graphicFrame>
    </p:spTree>
    <p:extLst>
      <p:ext uri="{BB962C8B-B14F-4D97-AF65-F5344CB8AC3E}">
        <p14:creationId xmlns:p14="http://schemas.microsoft.com/office/powerpoint/2010/main" val="206229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b="1" dirty="0"/>
              <a:t>VJEŽBA - PITANJA</a:t>
            </a:r>
            <a:endParaRPr lang="bs-Latn-BA" dirty="0"/>
          </a:p>
        </p:txBody>
      </p:sp>
      <p:sp>
        <p:nvSpPr>
          <p:cNvPr id="3" name="Content Placeholder 2"/>
          <p:cNvSpPr>
            <a:spLocks noGrp="1"/>
          </p:cNvSpPr>
          <p:nvPr>
            <p:ph idx="1"/>
          </p:nvPr>
        </p:nvSpPr>
        <p:spPr>
          <a:xfrm>
            <a:off x="457200" y="1417638"/>
            <a:ext cx="8229600" cy="4963690"/>
          </a:xfrm>
        </p:spPr>
        <p:txBody>
          <a:bodyPr>
            <a:normAutofit fontScale="92500" lnSpcReduction="20000"/>
          </a:bodyPr>
          <a:lstStyle/>
          <a:p>
            <a:pPr marL="538163" indent="-538163">
              <a:buNone/>
            </a:pPr>
            <a:r>
              <a:rPr lang="en-US" b="1" dirty="0"/>
              <a:t>5</a:t>
            </a:r>
            <a:r>
              <a:rPr lang="hr-BA" b="1" dirty="0" smtClean="0"/>
              <a:t>. U </a:t>
            </a:r>
            <a:r>
              <a:rPr lang="hr-BA" b="1" dirty="0"/>
              <a:t>kojim postupcima javne nabavke se tenderska dokumentacija izrađuje u dva dijela:</a:t>
            </a:r>
            <a:endParaRPr lang="bs-Latn-BA" dirty="0"/>
          </a:p>
          <a:p>
            <a:pPr marL="538163" indent="0">
              <a:buNone/>
            </a:pPr>
            <a:r>
              <a:rPr lang="hr-HR" dirty="0"/>
              <a:t>a) otvoreni postupak </a:t>
            </a:r>
            <a:endParaRPr lang="bs-Latn-BA" dirty="0"/>
          </a:p>
          <a:p>
            <a:pPr marL="538163" indent="0">
              <a:buNone/>
            </a:pPr>
            <a:r>
              <a:rPr lang="hr-HR" b="1" dirty="0"/>
              <a:t>b) ograničeni postupak </a:t>
            </a:r>
            <a:endParaRPr lang="bs-Latn-BA" b="1" dirty="0"/>
          </a:p>
          <a:p>
            <a:pPr marL="896938" indent="-358775">
              <a:buNone/>
            </a:pPr>
            <a:r>
              <a:rPr lang="hr-HR" b="1" dirty="0"/>
              <a:t>c) pregovarački postupak s objavom obavještenja </a:t>
            </a:r>
            <a:endParaRPr lang="bs-Latn-BA" b="1" dirty="0"/>
          </a:p>
          <a:p>
            <a:pPr marL="896938" indent="-358775">
              <a:buNone/>
            </a:pPr>
            <a:r>
              <a:rPr lang="hr-HR" b="1" dirty="0"/>
              <a:t>d) pregovarački postupak bez objave obavještenja  </a:t>
            </a:r>
            <a:endParaRPr lang="bs-Latn-BA" b="1" dirty="0"/>
          </a:p>
          <a:p>
            <a:pPr marL="538163" indent="0">
              <a:buNone/>
            </a:pPr>
            <a:r>
              <a:rPr lang="hr-BA" dirty="0"/>
              <a:t>e) konkurs za izradu idejnog rješenja</a:t>
            </a:r>
            <a:endParaRPr lang="bs-Latn-BA" dirty="0"/>
          </a:p>
          <a:p>
            <a:pPr marL="538163" indent="0">
              <a:buNone/>
            </a:pPr>
            <a:r>
              <a:rPr lang="hr-BA" dirty="0"/>
              <a:t>f) </a:t>
            </a:r>
            <a:r>
              <a:rPr lang="hr-BA" dirty="0" smtClean="0"/>
              <a:t> konkurentski </a:t>
            </a:r>
            <a:r>
              <a:rPr lang="hr-BA" dirty="0"/>
              <a:t>zahtjev za dostavu ponuda </a:t>
            </a:r>
            <a:endParaRPr lang="bs-Latn-BA" dirty="0"/>
          </a:p>
          <a:p>
            <a:pPr marL="538163" indent="0">
              <a:buNone/>
            </a:pPr>
            <a:r>
              <a:rPr lang="hr-HR" b="1" dirty="0"/>
              <a:t>g) takmičarski dijalog</a:t>
            </a:r>
            <a:endParaRPr lang="bs-Latn-BA" b="1" dirty="0"/>
          </a:p>
          <a:p>
            <a:pPr marL="0" indent="0">
              <a:buNone/>
            </a:pPr>
            <a:endParaRPr lang="bs-Latn-BA" dirty="0"/>
          </a:p>
        </p:txBody>
      </p:sp>
    </p:spTree>
    <p:extLst>
      <p:ext uri="{BB962C8B-B14F-4D97-AF65-F5344CB8AC3E}">
        <p14:creationId xmlns:p14="http://schemas.microsoft.com/office/powerpoint/2010/main" val="3597670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59632" y="2492896"/>
            <a:ext cx="6512768" cy="3145904"/>
          </a:xfrm>
        </p:spPr>
        <p:txBody>
          <a:bodyPr>
            <a:normAutofit/>
          </a:bodyPr>
          <a:lstStyle/>
          <a:p>
            <a:r>
              <a:rPr lang="hr-BA" sz="4800" b="1" dirty="0" smtClean="0">
                <a:solidFill>
                  <a:schemeClr val="tx1"/>
                </a:solidFill>
                <a:effectLst>
                  <a:outerShdw blurRad="38100" dist="38100" dir="2700000" algn="tl">
                    <a:srgbClr val="000000">
                      <a:alpha val="43137"/>
                    </a:srgbClr>
                  </a:outerShdw>
                </a:effectLst>
              </a:rPr>
              <a:t>Hvala na pažnji !</a:t>
            </a:r>
            <a:endParaRPr lang="hr-BA"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83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936103"/>
          </a:xfrm>
        </p:spPr>
        <p:txBody>
          <a:bodyPr>
            <a:noAutofit/>
          </a:bodyPr>
          <a:lstStyle/>
          <a:p>
            <a:r>
              <a:rPr lang="hr-BA" sz="3600" b="1" u="sng" dirty="0" smtClean="0">
                <a:latin typeface="+mn-lt"/>
              </a:rPr>
              <a:t>PREGOVARAČKI POSTUPAK</a:t>
            </a:r>
            <a:endParaRPr lang="hr-BA" sz="3600" b="1" u="sng" dirty="0">
              <a:latin typeface="+mn-lt"/>
            </a:endParaRPr>
          </a:p>
        </p:txBody>
      </p:sp>
      <p:sp>
        <p:nvSpPr>
          <p:cNvPr id="3" name="Subtitle 2"/>
          <p:cNvSpPr>
            <a:spLocks noGrp="1"/>
          </p:cNvSpPr>
          <p:nvPr>
            <p:ph type="subTitle" idx="1"/>
          </p:nvPr>
        </p:nvSpPr>
        <p:spPr>
          <a:xfrm>
            <a:off x="395536" y="1196752"/>
            <a:ext cx="8568952" cy="5544616"/>
          </a:xfrm>
        </p:spPr>
        <p:txBody>
          <a:bodyPr>
            <a:normAutofit fontScale="85000" lnSpcReduction="10000"/>
          </a:bodyPr>
          <a:lstStyle/>
          <a:p>
            <a:pPr algn="just"/>
            <a:r>
              <a:rPr lang="hr-BA" dirty="0" smtClean="0">
                <a:solidFill>
                  <a:schemeClr val="tx1"/>
                </a:solidFill>
              </a:rPr>
              <a:t>Pregovarački postupak </a:t>
            </a:r>
            <a:r>
              <a:rPr lang="en-US" noProof="1" smtClean="0">
                <a:solidFill>
                  <a:schemeClr val="tx1"/>
                </a:solidFill>
              </a:rPr>
              <a:t>možemo definisati</a:t>
            </a:r>
            <a:r>
              <a:rPr lang="hr-BA" dirty="0" smtClean="0">
                <a:solidFill>
                  <a:schemeClr val="tx1"/>
                </a:solidFill>
              </a:rPr>
              <a:t> kao postupak u kojem ugovorni organ pregovara o uslovima ugovora sa jednim ili više pozvanih ponuđača.</a:t>
            </a:r>
          </a:p>
          <a:p>
            <a:pPr algn="l"/>
            <a:endParaRPr lang="hr-BA" sz="2000" dirty="0" smtClean="0">
              <a:solidFill>
                <a:schemeClr val="tx1"/>
              </a:solidFill>
            </a:endParaRPr>
          </a:p>
          <a:p>
            <a:pPr algn="just"/>
            <a:r>
              <a:rPr lang="en-US" dirty="0" smtClean="0">
                <a:solidFill>
                  <a:schemeClr val="tx1"/>
                </a:solidFill>
              </a:rPr>
              <a:t>K</a:t>
            </a:r>
            <a:r>
              <a:rPr lang="hr-BA" dirty="0" smtClean="0">
                <a:solidFill>
                  <a:schemeClr val="tx1"/>
                </a:solidFill>
              </a:rPr>
              <a:t>ada</a:t>
            </a:r>
            <a:r>
              <a:rPr lang="en-US" dirty="0" smtClean="0">
                <a:solidFill>
                  <a:schemeClr val="tx1"/>
                </a:solidFill>
              </a:rPr>
              <a:t> </a:t>
            </a:r>
            <a:r>
              <a:rPr lang="en-US" noProof="1" smtClean="0">
                <a:solidFill>
                  <a:schemeClr val="tx1"/>
                </a:solidFill>
              </a:rPr>
              <a:t>govorimo</a:t>
            </a:r>
            <a:r>
              <a:rPr lang="en-US" dirty="0" smtClean="0">
                <a:solidFill>
                  <a:schemeClr val="tx1"/>
                </a:solidFill>
              </a:rPr>
              <a:t> o </a:t>
            </a:r>
            <a:r>
              <a:rPr lang="en-US" noProof="1" smtClean="0">
                <a:solidFill>
                  <a:schemeClr val="tx1"/>
                </a:solidFill>
              </a:rPr>
              <a:t>pregovaračkom</a:t>
            </a:r>
            <a:r>
              <a:rPr lang="hr-BA" dirty="0" smtClean="0">
                <a:solidFill>
                  <a:schemeClr val="tx1"/>
                </a:solidFill>
              </a:rPr>
              <a:t> postupku</a:t>
            </a:r>
            <a:r>
              <a:rPr lang="en-US" dirty="0" smtClean="0">
                <a:solidFill>
                  <a:schemeClr val="tx1"/>
                </a:solidFill>
              </a:rPr>
              <a:t> </a:t>
            </a:r>
            <a:r>
              <a:rPr lang="en-US" noProof="1" smtClean="0">
                <a:solidFill>
                  <a:schemeClr val="tx1"/>
                </a:solidFill>
              </a:rPr>
              <a:t>bitno</a:t>
            </a:r>
            <a:r>
              <a:rPr lang="en-US" dirty="0" smtClean="0">
                <a:solidFill>
                  <a:schemeClr val="tx1"/>
                </a:solidFill>
              </a:rPr>
              <a:t> je </a:t>
            </a:r>
            <a:r>
              <a:rPr lang="en-US" noProof="1" smtClean="0">
                <a:solidFill>
                  <a:schemeClr val="tx1"/>
                </a:solidFill>
              </a:rPr>
              <a:t>razlikovati</a:t>
            </a:r>
            <a:r>
              <a:rPr lang="hr-BA" dirty="0" smtClean="0">
                <a:solidFill>
                  <a:schemeClr val="tx1"/>
                </a:solidFill>
              </a:rPr>
              <a:t>:</a:t>
            </a:r>
          </a:p>
          <a:p>
            <a:pPr marL="457200" indent="-457200" algn="just">
              <a:buFont typeface="Arial" panose="020B0604020202020204" pitchFamily="34" charset="0"/>
              <a:buChar char="•"/>
            </a:pPr>
            <a:r>
              <a:rPr lang="bs-Latn-BA" b="1" noProof="1" smtClean="0">
                <a:solidFill>
                  <a:schemeClr val="tx1"/>
                </a:solidFill>
              </a:rPr>
              <a:t>Ugovorni</a:t>
            </a:r>
            <a:r>
              <a:rPr lang="en-US" b="1" dirty="0" smtClean="0">
                <a:solidFill>
                  <a:schemeClr val="tx1"/>
                </a:solidFill>
              </a:rPr>
              <a:t> </a:t>
            </a:r>
            <a:r>
              <a:rPr lang="bs-Latn-BA" b="1" noProof="1" smtClean="0">
                <a:solidFill>
                  <a:schemeClr val="tx1"/>
                </a:solidFill>
              </a:rPr>
              <a:t>organi</a:t>
            </a:r>
            <a:r>
              <a:rPr lang="en-US" b="1" dirty="0" smtClean="0">
                <a:solidFill>
                  <a:schemeClr val="tx1"/>
                </a:solidFill>
              </a:rPr>
              <a:t> </a:t>
            </a:r>
            <a:r>
              <a:rPr lang="bs-Latn-BA" b="1" noProof="1" smtClean="0">
                <a:solidFill>
                  <a:schemeClr val="tx1"/>
                </a:solidFill>
              </a:rPr>
              <a:t>iz člana </a:t>
            </a:r>
            <a:r>
              <a:rPr lang="en-US" b="1" dirty="0" smtClean="0">
                <a:solidFill>
                  <a:schemeClr val="tx1"/>
                </a:solidFill>
              </a:rPr>
              <a:t>4. ZJN </a:t>
            </a:r>
            <a:r>
              <a:rPr lang="en-US" dirty="0" smtClean="0">
                <a:solidFill>
                  <a:schemeClr val="tx1"/>
                </a:solidFill>
              </a:rPr>
              <a:t>(</a:t>
            </a:r>
            <a:r>
              <a:rPr lang="bs-Latn-BA" noProof="1" smtClean="0">
                <a:solidFill>
                  <a:schemeClr val="tx1"/>
                </a:solidFill>
              </a:rPr>
              <a:t>svaka institucija vlasti u BiH, pravna lica osnovana za određenu svrhu s ciljem zadovoljavanja potreba od općeg interesa, a koje nema industrijski ili komercijali karakter, Asocijacije koje su formirale jedna ili više institucija vlasti</a:t>
            </a:r>
            <a:r>
              <a:rPr lang="en-US" noProof="1" smtClean="0">
                <a:solidFill>
                  <a:schemeClr val="tx1"/>
                </a:solidFill>
              </a:rPr>
              <a:t>) Pregovarački postupak</a:t>
            </a:r>
            <a:r>
              <a:rPr lang="hr-BA" dirty="0" smtClean="0">
                <a:solidFill>
                  <a:schemeClr val="tx1"/>
                </a:solidFill>
              </a:rPr>
              <a:t> sa/bez obavještenja</a:t>
            </a:r>
            <a:r>
              <a:rPr lang="en-US" dirty="0" smtClean="0">
                <a:solidFill>
                  <a:schemeClr val="tx1"/>
                </a:solidFill>
              </a:rPr>
              <a:t> o </a:t>
            </a:r>
            <a:r>
              <a:rPr lang="bs-Latn-BA" noProof="1" smtClean="0">
                <a:solidFill>
                  <a:schemeClr val="tx1"/>
                </a:solidFill>
              </a:rPr>
              <a:t>nabavci primjenjuje </a:t>
            </a:r>
            <a:r>
              <a:rPr lang="en-US" dirty="0" smtClean="0">
                <a:solidFill>
                  <a:schemeClr val="tx1"/>
                </a:solidFill>
              </a:rPr>
              <a:t>se </a:t>
            </a:r>
            <a:r>
              <a:rPr lang="bs-Latn-BA" noProof="1" smtClean="0">
                <a:solidFill>
                  <a:schemeClr val="tx1"/>
                </a:solidFill>
              </a:rPr>
              <a:t>kao </a:t>
            </a:r>
            <a:r>
              <a:rPr lang="bs-Latn-BA" b="1" u="sng" noProof="1" smtClean="0">
                <a:solidFill>
                  <a:schemeClr val="tx1"/>
                </a:solidFill>
              </a:rPr>
              <a:t>izuzetak</a:t>
            </a:r>
            <a:r>
              <a:rPr lang="bs-Latn-BA" noProof="1" smtClean="0">
                <a:solidFill>
                  <a:schemeClr val="tx1"/>
                </a:solidFill>
              </a:rPr>
              <a:t> ako su za to ispunjeni zakonom propisani uslovi.</a:t>
            </a:r>
          </a:p>
        </p:txBody>
      </p:sp>
    </p:spTree>
    <p:extLst>
      <p:ext uri="{BB962C8B-B14F-4D97-AF65-F5344CB8AC3E}">
        <p14:creationId xmlns:p14="http://schemas.microsoft.com/office/powerpoint/2010/main" val="111657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just"/>
            <a:r>
              <a:rPr lang="bs-Latn-BA" sz="3000" b="1" noProof="1"/>
              <a:t>Ugovorni organi iz člana</a:t>
            </a:r>
            <a:r>
              <a:rPr lang="en-US" sz="3000" b="1" dirty="0"/>
              <a:t> 5. ZJN</a:t>
            </a:r>
            <a:r>
              <a:rPr lang="en-US" sz="3000" dirty="0"/>
              <a:t> (</a:t>
            </a:r>
            <a:r>
              <a:rPr lang="hr-BA" sz="3000" dirty="0"/>
              <a:t>sektorsk</a:t>
            </a:r>
            <a:r>
              <a:rPr lang="en-US" sz="3000" noProof="1"/>
              <a:t>i</a:t>
            </a:r>
            <a:r>
              <a:rPr lang="hr-BA" sz="3000" dirty="0"/>
              <a:t> ugovorn</a:t>
            </a:r>
            <a:r>
              <a:rPr lang="en-US" sz="3000" noProof="1"/>
              <a:t>i</a:t>
            </a:r>
            <a:r>
              <a:rPr lang="hr-BA" sz="3000" dirty="0"/>
              <a:t> organ</a:t>
            </a:r>
            <a:r>
              <a:rPr lang="en-US" sz="3000" noProof="1"/>
              <a:t>i</a:t>
            </a:r>
            <a:r>
              <a:rPr lang="en-US" sz="3000" dirty="0"/>
              <a:t>)</a:t>
            </a:r>
            <a:r>
              <a:rPr lang="hr-BA" sz="3000" dirty="0"/>
              <a:t> </a:t>
            </a:r>
            <a:r>
              <a:rPr lang="bs-Latn-BA" sz="3000" noProof="1"/>
              <a:t>Pregovarački postupak</a:t>
            </a:r>
            <a:r>
              <a:rPr lang="hr-BA" sz="3000" dirty="0"/>
              <a:t> sa</a:t>
            </a:r>
            <a:r>
              <a:rPr lang="en-US" sz="3000" dirty="0"/>
              <a:t> </a:t>
            </a:r>
            <a:r>
              <a:rPr lang="en-US" sz="3000" noProof="1"/>
              <a:t>objavom</a:t>
            </a:r>
            <a:r>
              <a:rPr lang="hr-BA" sz="3000" dirty="0"/>
              <a:t> obavještenj</a:t>
            </a:r>
            <a:r>
              <a:rPr lang="en-US" sz="3000" dirty="0"/>
              <a:t>a </a:t>
            </a:r>
            <a:r>
              <a:rPr lang="en-US" sz="3000" noProof="1"/>
              <a:t>primjenjuju</a:t>
            </a:r>
            <a:r>
              <a:rPr lang="hr-BA" sz="3000" dirty="0"/>
              <a:t> na </a:t>
            </a:r>
            <a:r>
              <a:rPr lang="hr-BA" sz="3000" b="1" u="sng" dirty="0"/>
              <a:t>ravnopravnoj</a:t>
            </a:r>
            <a:r>
              <a:rPr lang="hr-BA" sz="3000" b="1" dirty="0"/>
              <a:t> </a:t>
            </a:r>
            <a:r>
              <a:rPr lang="hr-BA" sz="3000" dirty="0"/>
              <a:t>osnovi</a:t>
            </a:r>
            <a:r>
              <a:rPr lang="en-US" sz="3000" dirty="0"/>
              <a:t> </a:t>
            </a:r>
            <a:r>
              <a:rPr lang="en-US" sz="3000" noProof="1"/>
              <a:t>kao osnovni postupak</a:t>
            </a:r>
            <a:r>
              <a:rPr lang="hr-BA" sz="3000" dirty="0"/>
              <a:t>,</a:t>
            </a:r>
            <a:r>
              <a:rPr lang="en-US" sz="3000" dirty="0"/>
              <a:t> </a:t>
            </a:r>
            <a:r>
              <a:rPr lang="en-US" sz="3000" noProof="1"/>
              <a:t>dok Pregovarački postupak</a:t>
            </a:r>
            <a:r>
              <a:rPr lang="hr-BA" sz="3000" dirty="0"/>
              <a:t> bez</a:t>
            </a:r>
            <a:r>
              <a:rPr lang="en-US" sz="3000" dirty="0"/>
              <a:t> </a:t>
            </a:r>
            <a:r>
              <a:rPr lang="en-US" sz="3000" noProof="1"/>
              <a:t>objave</a:t>
            </a:r>
            <a:r>
              <a:rPr lang="hr-BA" sz="3000" dirty="0"/>
              <a:t> obavještenja </a:t>
            </a:r>
            <a:r>
              <a:rPr lang="en-US" sz="3000" noProof="1"/>
              <a:t>primjenjuju</a:t>
            </a:r>
            <a:r>
              <a:rPr lang="hr-BA" sz="3000" dirty="0"/>
              <a:t> </a:t>
            </a:r>
            <a:r>
              <a:rPr lang="en-US" sz="3000" b="1" u="sng" noProof="1"/>
              <a:t>izuzetno</a:t>
            </a:r>
            <a:r>
              <a:rPr lang="en-US" sz="3000" dirty="0"/>
              <a:t> </a:t>
            </a:r>
            <a:r>
              <a:rPr lang="en-US" sz="3000" noProof="1"/>
              <a:t>ako su </a:t>
            </a:r>
            <a:r>
              <a:rPr lang="en-US" sz="3000" dirty="0"/>
              <a:t>za to </a:t>
            </a:r>
            <a:r>
              <a:rPr lang="en-US" sz="3000" noProof="1"/>
              <a:t>ispunjeni zakonom propisani uslovi.</a:t>
            </a:r>
          </a:p>
          <a:p>
            <a:pPr marL="0" indent="0">
              <a:buNone/>
            </a:pPr>
            <a:endParaRPr lang="bs-Latn-BA" dirty="0"/>
          </a:p>
        </p:txBody>
      </p:sp>
    </p:spTree>
    <p:extLst>
      <p:ext uri="{BB962C8B-B14F-4D97-AF65-F5344CB8AC3E}">
        <p14:creationId xmlns:p14="http://schemas.microsoft.com/office/powerpoint/2010/main" val="81410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44824"/>
            <a:ext cx="8429684" cy="2908489"/>
          </a:xfrm>
          <a:prstGeom prst="rect">
            <a:avLst/>
          </a:prstGeom>
          <a:noFill/>
        </p:spPr>
        <p:txBody>
          <a:bodyPr wrap="square" rtlCol="0">
            <a:spAutoFit/>
          </a:bodyPr>
          <a:lstStyle/>
          <a:p>
            <a:pPr algn="ctr"/>
            <a:r>
              <a:rPr lang="hr-HR" sz="4900" b="1" dirty="0" smtClean="0">
                <a:effectLst>
                  <a:outerShdw blurRad="38100" dist="38100" dir="2700000" algn="tl">
                    <a:srgbClr val="000000">
                      <a:alpha val="43137"/>
                    </a:srgbClr>
                  </a:outerShdw>
                </a:effectLst>
                <a:latin typeface="+mn-lt"/>
              </a:rPr>
              <a:t>PREGOVARAČKI POSTUPAK </a:t>
            </a:r>
          </a:p>
          <a:p>
            <a:pPr algn="ctr"/>
            <a:r>
              <a:rPr lang="hr-HR" sz="4900" b="1" dirty="0" smtClean="0">
                <a:effectLst>
                  <a:outerShdw blurRad="38100" dist="38100" dir="2700000" algn="tl">
                    <a:srgbClr val="000000">
                      <a:alpha val="43137"/>
                    </a:srgbClr>
                  </a:outerShdw>
                </a:effectLst>
                <a:latin typeface="+mn-lt"/>
              </a:rPr>
              <a:t>SA OBJAVOM </a:t>
            </a:r>
          </a:p>
          <a:p>
            <a:pPr algn="ctr"/>
            <a:r>
              <a:rPr lang="hr-HR" sz="4900" b="1" dirty="0" smtClean="0">
                <a:effectLst>
                  <a:outerShdw blurRad="38100" dist="38100" dir="2700000" algn="tl">
                    <a:srgbClr val="000000">
                      <a:alpha val="43137"/>
                    </a:srgbClr>
                  </a:outerShdw>
                </a:effectLst>
                <a:latin typeface="+mn-lt"/>
              </a:rPr>
              <a:t>OBAVJEŠTENJA O NABAVCI </a:t>
            </a:r>
          </a:p>
          <a:p>
            <a:pPr algn="ctr"/>
            <a:r>
              <a:rPr lang="hr-HR" sz="3600" b="1" dirty="0" smtClean="0">
                <a:effectLst>
                  <a:outerShdw blurRad="38100" dist="38100" dir="2700000" algn="tl">
                    <a:srgbClr val="000000">
                      <a:alpha val="43137"/>
                    </a:srgbClr>
                  </a:outerShdw>
                </a:effectLst>
                <a:latin typeface="+mn-lt"/>
              </a:rPr>
              <a:t>(Član 20. i 27. ZJN BiH)</a:t>
            </a:r>
            <a:endParaRPr lang="hr-HR" sz="36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sz="3200" b="1" u="sng" dirty="0" smtClean="0"/>
              <a:t>PREGOVARAČKI POSTUPAK SA OBJAVOM OBAVJEŠTENJA O NABAVCI</a:t>
            </a:r>
            <a:endParaRPr lang="hr-BA" sz="3200" dirty="0"/>
          </a:p>
        </p:txBody>
      </p:sp>
      <p:sp>
        <p:nvSpPr>
          <p:cNvPr id="3" name="Content Placeholder 2"/>
          <p:cNvSpPr>
            <a:spLocks noGrp="1"/>
          </p:cNvSpPr>
          <p:nvPr>
            <p:ph idx="1"/>
          </p:nvPr>
        </p:nvSpPr>
        <p:spPr>
          <a:xfrm>
            <a:off x="251520" y="1600200"/>
            <a:ext cx="8435280" cy="4525963"/>
          </a:xfrm>
        </p:spPr>
        <p:txBody>
          <a:bodyPr>
            <a:normAutofit fontScale="92500"/>
          </a:bodyPr>
          <a:lstStyle/>
          <a:p>
            <a:pPr marL="0" indent="0">
              <a:buNone/>
            </a:pPr>
            <a:r>
              <a:rPr lang="hr-BA" dirty="0" smtClean="0"/>
              <a:t>Opći uslovi za primjenu pregovaračkog postupka sa objavom obavještenja o nabavci</a:t>
            </a:r>
            <a:r>
              <a:rPr lang="en-US" dirty="0" smtClean="0"/>
              <a:t> - </a:t>
            </a:r>
            <a:r>
              <a:rPr lang="en-US" noProof="1" smtClean="0"/>
              <a:t>Član 20. stav </a:t>
            </a:r>
            <a:r>
              <a:rPr lang="en-US" dirty="0" smtClean="0"/>
              <a:t>(1) </a:t>
            </a:r>
            <a:endParaRPr lang="hr-BA" sz="1300" dirty="0" smtClean="0"/>
          </a:p>
          <a:p>
            <a:pPr marL="514350" indent="-514350" algn="just">
              <a:buAutoNum type="alphaLcParenR"/>
            </a:pPr>
            <a:r>
              <a:rPr lang="hr-BA" dirty="0" smtClean="0"/>
              <a:t>ako se u otvorenom ili ograničenom postupku ili postupku takmičarskog dijaloga dobiju ponude koje ne ispunjavaju uslove kvalifikacije, tada ugovorni organ nije obavezan ponovo objaviti obavještenje o nabavci, pod uslovom da pozove sve ponuđače da otklone nedostatke u svojim ponudama, te svoje ponude učini prihvatljivim</a:t>
            </a:r>
            <a:r>
              <a:rPr lang="en-US" dirty="0" smtClean="0"/>
              <a:t>,</a:t>
            </a:r>
            <a:endParaRPr lang="hr-BA" dirty="0" smtClean="0"/>
          </a:p>
        </p:txBody>
      </p:sp>
    </p:spTree>
    <p:extLst>
      <p:ext uri="{BB962C8B-B14F-4D97-AF65-F5344CB8AC3E}">
        <p14:creationId xmlns:p14="http://schemas.microsoft.com/office/powerpoint/2010/main" val="162282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lgn="just">
              <a:buNone/>
            </a:pPr>
            <a:r>
              <a:rPr lang="en-US" sz="3000" b="1" dirty="0" smtClean="0"/>
              <a:t>b) </a:t>
            </a:r>
            <a:r>
              <a:rPr lang="hr-BA" sz="3000" dirty="0" smtClean="0"/>
              <a:t>u </a:t>
            </a:r>
            <a:r>
              <a:rPr lang="hr-BA" sz="3000" dirty="0"/>
              <a:t>izuzetnim slučajevima, kada zbog prirode robe, usluga ili radova ili zbog rizika povezanih sa izvršavanjem predmeta nabavke nije moguće prethodno određivanje ukupne cijene</a:t>
            </a:r>
            <a:r>
              <a:rPr lang="en-US" sz="3000" dirty="0"/>
              <a:t> (</a:t>
            </a:r>
            <a:r>
              <a:rPr lang="en-US" sz="3000" noProof="1"/>
              <a:t>npr. Kada se radi o postupcima koji imaju za predmet nabavke složena servisiranja (remont) kada se unaprijed ne zna obim posla pa samim tim ni cijena).</a:t>
            </a:r>
          </a:p>
          <a:p>
            <a:endParaRPr lang="bs-Latn-BA" sz="3000" dirty="0"/>
          </a:p>
        </p:txBody>
      </p:sp>
    </p:spTree>
    <p:extLst>
      <p:ext uri="{BB962C8B-B14F-4D97-AF65-F5344CB8AC3E}">
        <p14:creationId xmlns:p14="http://schemas.microsoft.com/office/powerpoint/2010/main" val="30869738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JN Presentation Template 2">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JN Presentation Template 2">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JN Presentation Template 2">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Memorandum PPoint prezentacije</Template>
  <TotalTime>6797</TotalTime>
  <Words>2312</Words>
  <Application>Microsoft Office PowerPoint</Application>
  <PresentationFormat>On-screen Show (4:3)</PresentationFormat>
  <Paragraphs>181</Paragraphs>
  <Slides>41</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Arial</vt:lpstr>
      <vt:lpstr>Berlin Sans FB Demi</vt:lpstr>
      <vt:lpstr>Calibri</vt:lpstr>
      <vt:lpstr>Calibri (body)</vt:lpstr>
      <vt:lpstr>Gill Sans MT</vt:lpstr>
      <vt:lpstr>Tahoma</vt:lpstr>
      <vt:lpstr>Times New Roman</vt:lpstr>
      <vt:lpstr>1_Office Theme</vt:lpstr>
      <vt:lpstr>AJN Presentation Template 2</vt:lpstr>
      <vt:lpstr>1_AJN Presentation Template 2</vt:lpstr>
      <vt:lpstr>2_AJN Presentation Template 2</vt:lpstr>
      <vt:lpstr>PowerPoint Presentation</vt:lpstr>
      <vt:lpstr>PREGOVARAČKI POSTUPAK  </vt:lpstr>
      <vt:lpstr>Analiza pregovaračkog postupka sa objavom obavještenja</vt:lpstr>
      <vt:lpstr>Analiza pregovračkog postupka bez objave obavještenja</vt:lpstr>
      <vt:lpstr>PREGOVARAČKI POSTUPAK</vt:lpstr>
      <vt:lpstr>PowerPoint Presentation</vt:lpstr>
      <vt:lpstr>PowerPoint Presentation</vt:lpstr>
      <vt:lpstr>PREGOVARAČKI POSTUPAK SA OBJAVOM OBAVJEŠTENJA O NABAVCI</vt:lpstr>
      <vt:lpstr>PowerPoint Presentation</vt:lpstr>
      <vt:lpstr>PREGOVARAČKI POSTUPAK SA OBJAVOM OBAVJEŠTENJA O NABAVCI</vt:lpstr>
      <vt:lpstr>PREGOVARAČKI POSTUPAK SA OBJAVOM OBAVJEŠTENJA O NABAVCI</vt:lpstr>
      <vt:lpstr>PowerPoint Presentation</vt:lpstr>
      <vt:lpstr>PREGOVARAČKI POSTUPAK SA OBJAVOM OBAVJEŠTENJA O NABAVCI</vt:lpstr>
      <vt:lpstr>PREGOVARAČKI  POSTUPAK SA OBJAVOM  OBAVJEŠTENJA O NABAVCI  Rokovi za prijem zahtjeva za učešće  </vt:lpstr>
      <vt:lpstr>TOK PREGOVARAČKOG POSTUPKA SA OBJAVOM OBAVJEŠTENJA O NABAVCI</vt:lpstr>
      <vt:lpstr>PowerPoint Presentation</vt:lpstr>
      <vt:lpstr>PowerPoint Presentation</vt:lpstr>
      <vt:lpstr>PREGOVARAČKI POSTUPAK SA OBJAVOM OBAVJEŠTENJA O NABAVCI</vt:lpstr>
      <vt:lpstr>PREGOVARAČKI POSTUPAK  BEZ OBJAVE  OBAVJEŠTENJA O NABAVCI  (članovi 21. - 24. i 28. ZJN BiH) </vt:lpstr>
      <vt:lpstr>PREGOVARAČKI POSTUPAK  BEZ OBJAVE OBAVJEŠTENJA O NABAVCI</vt:lpstr>
      <vt:lpstr>PREGOVARAČKI POSTUPAK  BEZ OBJAVE OBAVJEŠTENJA O NABAVCI</vt:lpstr>
      <vt:lpstr>MONITORING OD STRANE AJN – PP bez objave</vt:lpstr>
      <vt:lpstr>PREGOVARAČKI POSTUPAK  BEZ OBJAVE OBAVJEŠTENJA O NABAVCI</vt:lpstr>
      <vt:lpstr>PowerPoint Presentation</vt:lpstr>
      <vt:lpstr>PREGOVARAČKI POSTUPAK  BEZ OBJAVE OBAVJEŠTENJA O NABAVCI</vt:lpstr>
      <vt:lpstr>PowerPoint Presentation</vt:lpstr>
      <vt:lpstr>PREGOVARAČKI POSTUPAK  BEZ OBJAVE OBAVJEŠTENJA O NABAVCI</vt:lpstr>
      <vt:lpstr>PowerPoint Presentation</vt:lpstr>
      <vt:lpstr>PREGOVARAČKI POSTUPAK  BEZ OBJAVE OBAVJEŠTENJA O NABAVCI</vt:lpstr>
      <vt:lpstr>OSNOVNE ZNAČAJKE PREGOVARAČKOG POSTUPKA BEZ OBJAVE OBAVJEŠTENJA O NABAVCI</vt:lpstr>
      <vt:lpstr>PowerPoint Presentation</vt:lpstr>
      <vt:lpstr>PowerPoint Presentation</vt:lpstr>
      <vt:lpstr>PowerPoint Presentation</vt:lpstr>
      <vt:lpstr>PowerPoint Presentation</vt:lpstr>
      <vt:lpstr>PowerPoint Presentation</vt:lpstr>
      <vt:lpstr>VJEŽBA - PITANJA</vt:lpstr>
      <vt:lpstr>VJEŽBA - PITANJA</vt:lpstr>
      <vt:lpstr>VJEŽBA - PITANJA</vt:lpstr>
      <vt:lpstr>VJEŽBA - PITANJA</vt:lpstr>
      <vt:lpstr>VJEŽBA - PITANJA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Meštrović</dc:creator>
  <cp:lastModifiedBy>Dinar</cp:lastModifiedBy>
  <cp:revision>323</cp:revision>
  <cp:lastPrinted>2019-12-06T14:07:53Z</cp:lastPrinted>
  <dcterms:created xsi:type="dcterms:W3CDTF">2011-10-24T09:11:35Z</dcterms:created>
  <dcterms:modified xsi:type="dcterms:W3CDTF">2023-11-06T21:56:32Z</dcterms:modified>
</cp:coreProperties>
</file>