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42" r:id="rId1"/>
  </p:sldMasterIdLst>
  <p:notesMasterIdLst>
    <p:notesMasterId r:id="rId70"/>
  </p:notesMasterIdLst>
  <p:sldIdLst>
    <p:sldId id="306" r:id="rId2"/>
    <p:sldId id="388" r:id="rId3"/>
    <p:sldId id="399" r:id="rId4"/>
    <p:sldId id="400" r:id="rId5"/>
    <p:sldId id="401" r:id="rId6"/>
    <p:sldId id="389" r:id="rId7"/>
    <p:sldId id="381" r:id="rId8"/>
    <p:sldId id="307" r:id="rId9"/>
    <p:sldId id="308" r:id="rId10"/>
    <p:sldId id="309" r:id="rId11"/>
    <p:sldId id="310" r:id="rId12"/>
    <p:sldId id="312" r:id="rId13"/>
    <p:sldId id="311" r:id="rId14"/>
    <p:sldId id="313" r:id="rId15"/>
    <p:sldId id="314" r:id="rId16"/>
    <p:sldId id="315" r:id="rId17"/>
    <p:sldId id="382" r:id="rId18"/>
    <p:sldId id="318" r:id="rId19"/>
    <p:sldId id="320" r:id="rId20"/>
    <p:sldId id="321" r:id="rId21"/>
    <p:sldId id="323" r:id="rId22"/>
    <p:sldId id="324" r:id="rId23"/>
    <p:sldId id="383" r:id="rId24"/>
    <p:sldId id="331" r:id="rId25"/>
    <p:sldId id="333" r:id="rId26"/>
    <p:sldId id="337" r:id="rId27"/>
    <p:sldId id="384" r:id="rId28"/>
    <p:sldId id="343" r:id="rId29"/>
    <p:sldId id="378" r:id="rId30"/>
    <p:sldId id="379" r:id="rId31"/>
    <p:sldId id="380" r:id="rId32"/>
    <p:sldId id="386" r:id="rId33"/>
    <p:sldId id="358" r:id="rId34"/>
    <p:sldId id="360" r:id="rId35"/>
    <p:sldId id="359" r:id="rId36"/>
    <p:sldId id="364" r:id="rId37"/>
    <p:sldId id="407" r:id="rId38"/>
    <p:sldId id="361" r:id="rId39"/>
    <p:sldId id="365" r:id="rId40"/>
    <p:sldId id="366" r:id="rId41"/>
    <p:sldId id="387" r:id="rId42"/>
    <p:sldId id="377" r:id="rId43"/>
    <p:sldId id="367" r:id="rId44"/>
    <p:sldId id="368" r:id="rId45"/>
    <p:sldId id="369" r:id="rId46"/>
    <p:sldId id="370" r:id="rId47"/>
    <p:sldId id="371" r:id="rId48"/>
    <p:sldId id="372" r:id="rId49"/>
    <p:sldId id="373" r:id="rId50"/>
    <p:sldId id="376" r:id="rId51"/>
    <p:sldId id="385" r:id="rId52"/>
    <p:sldId id="398" r:id="rId53"/>
    <p:sldId id="390" r:id="rId54"/>
    <p:sldId id="412" r:id="rId55"/>
    <p:sldId id="402" r:id="rId56"/>
    <p:sldId id="391" r:id="rId57"/>
    <p:sldId id="403" r:id="rId58"/>
    <p:sldId id="392" r:id="rId59"/>
    <p:sldId id="411" r:id="rId60"/>
    <p:sldId id="405" r:id="rId61"/>
    <p:sldId id="404" r:id="rId62"/>
    <p:sldId id="393" r:id="rId63"/>
    <p:sldId id="406" r:id="rId64"/>
    <p:sldId id="394" r:id="rId65"/>
    <p:sldId id="395" r:id="rId66"/>
    <p:sldId id="396" r:id="rId67"/>
    <p:sldId id="397" r:id="rId68"/>
    <p:sldId id="291" r:id="rId6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97" autoAdjust="0"/>
    <p:restoredTop sz="94680" autoAdjust="0"/>
  </p:normalViewPr>
  <p:slideViewPr>
    <p:cSldViewPr>
      <p:cViewPr varScale="1">
        <p:scale>
          <a:sx n="63" d="100"/>
          <a:sy n="63" d="100"/>
        </p:scale>
        <p:origin x="138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EEBC63-4F57-40C8-95F2-9E42937ABF8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bs-Latn-BA"/>
        </a:p>
      </dgm:t>
    </dgm:pt>
    <dgm:pt modelId="{67EB7179-555F-488D-8389-D5C54BFF0583}">
      <dgm:prSet phldrT="[Tekst]"/>
      <dgm:spPr/>
      <dgm:t>
        <a:bodyPr/>
        <a:lstStyle/>
        <a:p>
          <a:r>
            <a:rPr lang="bs-Latn-BA" dirty="0" err="1"/>
            <a:t>Transparentost</a:t>
          </a:r>
          <a:endParaRPr lang="bs-Latn-BA" dirty="0"/>
        </a:p>
      </dgm:t>
    </dgm:pt>
    <dgm:pt modelId="{F3595027-A21B-4102-B160-69D3E7557647}" type="parTrans" cxnId="{C7E1DB67-E1CF-40B0-925F-01D85F8CFA62}">
      <dgm:prSet/>
      <dgm:spPr/>
      <dgm:t>
        <a:bodyPr/>
        <a:lstStyle/>
        <a:p>
          <a:endParaRPr lang="bs-Latn-BA"/>
        </a:p>
      </dgm:t>
    </dgm:pt>
    <dgm:pt modelId="{0CE96A1F-47DA-46D1-B5FF-DD2514D60828}" type="sibTrans" cxnId="{C7E1DB67-E1CF-40B0-925F-01D85F8CFA62}">
      <dgm:prSet/>
      <dgm:spPr/>
      <dgm:t>
        <a:bodyPr/>
        <a:lstStyle/>
        <a:p>
          <a:endParaRPr lang="bs-Latn-BA"/>
        </a:p>
      </dgm:t>
    </dgm:pt>
    <dgm:pt modelId="{98F7BFB0-8F8D-4B39-A440-4226E78FBCB1}">
      <dgm:prSet phldrT="[Tekst]"/>
      <dgm:spPr/>
      <dgm:t>
        <a:bodyPr/>
        <a:lstStyle/>
        <a:p>
          <a:r>
            <a:rPr lang="bs-Latn-BA" dirty="0"/>
            <a:t>Ekonomičnost</a:t>
          </a:r>
        </a:p>
      </dgm:t>
    </dgm:pt>
    <dgm:pt modelId="{F8379FCF-29C7-462B-88D9-4184A0593D8C}" type="parTrans" cxnId="{213A1B71-876E-497F-A93F-E5E4FF962940}">
      <dgm:prSet/>
      <dgm:spPr/>
      <dgm:t>
        <a:bodyPr/>
        <a:lstStyle/>
        <a:p>
          <a:endParaRPr lang="bs-Latn-BA"/>
        </a:p>
      </dgm:t>
    </dgm:pt>
    <dgm:pt modelId="{94D6BA8D-A7E1-4F44-B282-A29E26C06E22}" type="sibTrans" cxnId="{213A1B71-876E-497F-A93F-E5E4FF962940}">
      <dgm:prSet/>
      <dgm:spPr/>
      <dgm:t>
        <a:bodyPr/>
        <a:lstStyle/>
        <a:p>
          <a:endParaRPr lang="bs-Latn-BA"/>
        </a:p>
      </dgm:t>
    </dgm:pt>
    <dgm:pt modelId="{CDD35296-47DA-4500-B7B5-9DB06EAC9053}">
      <dgm:prSet phldrT="[Tekst]"/>
      <dgm:spPr/>
      <dgm:t>
        <a:bodyPr/>
        <a:lstStyle/>
        <a:p>
          <a:r>
            <a:rPr lang="bs-Latn-BA" dirty="0"/>
            <a:t>Pravična </a:t>
          </a:r>
          <a:r>
            <a:rPr lang="bs-Latn-BA"/>
            <a:t>i aktivna konkurencija</a:t>
          </a:r>
          <a:endParaRPr lang="bs-Latn-BA" dirty="0"/>
        </a:p>
      </dgm:t>
    </dgm:pt>
    <dgm:pt modelId="{ACC35457-E14A-4BA8-87A9-89CA15E2DF5D}" type="parTrans" cxnId="{8BF1F869-FCE8-4CD4-989E-771A79EB4765}">
      <dgm:prSet/>
      <dgm:spPr/>
      <dgm:t>
        <a:bodyPr/>
        <a:lstStyle/>
        <a:p>
          <a:endParaRPr lang="bs-Latn-BA"/>
        </a:p>
      </dgm:t>
    </dgm:pt>
    <dgm:pt modelId="{CAC40A27-54E4-4028-BD69-1DD6A58FA2CC}" type="sibTrans" cxnId="{8BF1F869-FCE8-4CD4-989E-771A79EB4765}">
      <dgm:prSet/>
      <dgm:spPr/>
      <dgm:t>
        <a:bodyPr/>
        <a:lstStyle/>
        <a:p>
          <a:endParaRPr lang="bs-Latn-BA"/>
        </a:p>
      </dgm:t>
    </dgm:pt>
    <dgm:pt modelId="{0B71430A-328B-4CB9-B1F0-582C8428CF58}">
      <dgm:prSet phldrT="[Tekst]"/>
      <dgm:spPr/>
      <dgm:t>
        <a:bodyPr/>
        <a:lstStyle/>
        <a:p>
          <a:r>
            <a:rPr lang="bs-Latn-BA" dirty="0"/>
            <a:t>Jednak tretman i </a:t>
          </a:r>
          <a:r>
            <a:rPr lang="bs-Latn-BA" dirty="0" err="1"/>
            <a:t>nediskriminacija</a:t>
          </a:r>
          <a:endParaRPr lang="bs-Latn-BA" dirty="0"/>
        </a:p>
      </dgm:t>
    </dgm:pt>
    <dgm:pt modelId="{CC4B2F57-C8CB-4302-8A2D-083E9C0A07A9}" type="parTrans" cxnId="{5E7E1758-5923-4F69-9084-1B24EEA5B488}">
      <dgm:prSet/>
      <dgm:spPr/>
      <dgm:t>
        <a:bodyPr/>
        <a:lstStyle/>
        <a:p>
          <a:endParaRPr lang="bs-Latn-BA"/>
        </a:p>
      </dgm:t>
    </dgm:pt>
    <dgm:pt modelId="{BC615521-6CA5-422F-BFCF-9240836C6F68}" type="sibTrans" cxnId="{5E7E1758-5923-4F69-9084-1B24EEA5B488}">
      <dgm:prSet/>
      <dgm:spPr/>
      <dgm:t>
        <a:bodyPr/>
        <a:lstStyle/>
        <a:p>
          <a:endParaRPr lang="bs-Latn-BA"/>
        </a:p>
      </dgm:t>
    </dgm:pt>
    <dgm:pt modelId="{5A3257A0-95FC-4DA0-A67C-4528BE3BF9AD}">
      <dgm:prSet phldrT="[Tekst]"/>
      <dgm:spPr/>
      <dgm:t>
        <a:bodyPr/>
        <a:lstStyle/>
        <a:p>
          <a:r>
            <a:rPr lang="bs-Latn-BA" dirty="0"/>
            <a:t>Efikasnost</a:t>
          </a:r>
        </a:p>
      </dgm:t>
    </dgm:pt>
    <dgm:pt modelId="{B865AA78-1CA2-41C2-A5F8-C62003B9EC88}" type="parTrans" cxnId="{551A31C1-6B33-48B1-9BEC-CAE383400FA5}">
      <dgm:prSet/>
      <dgm:spPr/>
      <dgm:t>
        <a:bodyPr/>
        <a:lstStyle/>
        <a:p>
          <a:endParaRPr lang="bs-Latn-BA"/>
        </a:p>
      </dgm:t>
    </dgm:pt>
    <dgm:pt modelId="{F8BCFD7A-701F-48E4-A7F8-140F539529E5}" type="sibTrans" cxnId="{551A31C1-6B33-48B1-9BEC-CAE383400FA5}">
      <dgm:prSet/>
      <dgm:spPr/>
      <dgm:t>
        <a:bodyPr/>
        <a:lstStyle/>
        <a:p>
          <a:endParaRPr lang="bs-Latn-BA"/>
        </a:p>
      </dgm:t>
    </dgm:pt>
    <dgm:pt modelId="{1A41FC1C-C73E-4D2E-8DA3-1DA6F5949028}" type="pres">
      <dgm:prSet presAssocID="{02EEBC63-4F57-40C8-95F2-9E42937ABF82}" presName="diagram" presStyleCnt="0">
        <dgm:presLayoutVars>
          <dgm:dir/>
          <dgm:resizeHandles val="exact"/>
        </dgm:presLayoutVars>
      </dgm:prSet>
      <dgm:spPr/>
    </dgm:pt>
    <dgm:pt modelId="{03C6A857-BF50-4BC9-A513-017EFDFC3988}" type="pres">
      <dgm:prSet presAssocID="{67EB7179-555F-488D-8389-D5C54BFF0583}" presName="node" presStyleLbl="node1" presStyleIdx="0" presStyleCnt="5" custLinFactNeighborX="-21873" custLinFactNeighborY="901">
        <dgm:presLayoutVars>
          <dgm:bulletEnabled val="1"/>
        </dgm:presLayoutVars>
      </dgm:prSet>
      <dgm:spPr/>
    </dgm:pt>
    <dgm:pt modelId="{0A61D8E1-1236-44EC-B547-508CC6ECA411}" type="pres">
      <dgm:prSet presAssocID="{0CE96A1F-47DA-46D1-B5FF-DD2514D60828}" presName="sibTrans" presStyleCnt="0"/>
      <dgm:spPr/>
    </dgm:pt>
    <dgm:pt modelId="{64395D69-38CD-4CD0-B915-C2FC4AA4BA56}" type="pres">
      <dgm:prSet presAssocID="{98F7BFB0-8F8D-4B39-A440-4226E78FBCB1}" presName="node" presStyleLbl="node1" presStyleIdx="1" presStyleCnt="5">
        <dgm:presLayoutVars>
          <dgm:bulletEnabled val="1"/>
        </dgm:presLayoutVars>
      </dgm:prSet>
      <dgm:spPr/>
    </dgm:pt>
    <dgm:pt modelId="{C0FE6DF1-0213-4228-A5B5-85578DFC6C29}" type="pres">
      <dgm:prSet presAssocID="{94D6BA8D-A7E1-4F44-B282-A29E26C06E22}" presName="sibTrans" presStyleCnt="0"/>
      <dgm:spPr/>
    </dgm:pt>
    <dgm:pt modelId="{414EF632-F7C9-488A-B765-50529134030B}" type="pres">
      <dgm:prSet presAssocID="{CDD35296-47DA-4500-B7B5-9DB06EAC9053}" presName="node" presStyleLbl="node1" presStyleIdx="2" presStyleCnt="5" custLinFactNeighborX="-25030" custLinFactNeighborY="153">
        <dgm:presLayoutVars>
          <dgm:bulletEnabled val="1"/>
        </dgm:presLayoutVars>
      </dgm:prSet>
      <dgm:spPr/>
    </dgm:pt>
    <dgm:pt modelId="{054FED59-04F2-4BEA-A536-98A6C4C3AF99}" type="pres">
      <dgm:prSet presAssocID="{CAC40A27-54E4-4028-BD69-1DD6A58FA2CC}" presName="sibTrans" presStyleCnt="0"/>
      <dgm:spPr/>
    </dgm:pt>
    <dgm:pt modelId="{5DA2D25B-08AE-4E86-B07B-D3FD0D17CCC0}" type="pres">
      <dgm:prSet presAssocID="{0B71430A-328B-4CB9-B1F0-582C8428CF58}" presName="node" presStyleLbl="node1" presStyleIdx="3" presStyleCnt="5">
        <dgm:presLayoutVars>
          <dgm:bulletEnabled val="1"/>
        </dgm:presLayoutVars>
      </dgm:prSet>
      <dgm:spPr/>
    </dgm:pt>
    <dgm:pt modelId="{2E05F74B-52CC-4535-9472-9196C1846DE9}" type="pres">
      <dgm:prSet presAssocID="{BC615521-6CA5-422F-BFCF-9240836C6F68}" presName="sibTrans" presStyleCnt="0"/>
      <dgm:spPr/>
    </dgm:pt>
    <dgm:pt modelId="{169C90F3-21F7-4513-82E8-FA657C8D73D7}" type="pres">
      <dgm:prSet presAssocID="{5A3257A0-95FC-4DA0-A67C-4528BE3BF9AD}" presName="node" presStyleLbl="node1" presStyleIdx="4" presStyleCnt="5" custLinFactNeighborX="-13503" custLinFactNeighborY="-6452">
        <dgm:presLayoutVars>
          <dgm:bulletEnabled val="1"/>
        </dgm:presLayoutVars>
      </dgm:prSet>
      <dgm:spPr/>
    </dgm:pt>
  </dgm:ptLst>
  <dgm:cxnLst>
    <dgm:cxn modelId="{929FCE08-2062-4C6A-9038-8D1D22DDA2E7}" type="presOf" srcId="{5A3257A0-95FC-4DA0-A67C-4528BE3BF9AD}" destId="{169C90F3-21F7-4513-82E8-FA657C8D73D7}" srcOrd="0" destOrd="0" presId="urn:microsoft.com/office/officeart/2005/8/layout/default"/>
    <dgm:cxn modelId="{F22B4B27-4A94-46B1-8D36-657B6CE3DF50}" type="presOf" srcId="{67EB7179-555F-488D-8389-D5C54BFF0583}" destId="{03C6A857-BF50-4BC9-A513-017EFDFC3988}" srcOrd="0" destOrd="0" presId="urn:microsoft.com/office/officeart/2005/8/layout/default"/>
    <dgm:cxn modelId="{F7FEA02F-43C0-4D92-BCB5-1554C5A22DFA}" type="presOf" srcId="{98F7BFB0-8F8D-4B39-A440-4226E78FBCB1}" destId="{64395D69-38CD-4CD0-B915-C2FC4AA4BA56}" srcOrd="0" destOrd="0" presId="urn:microsoft.com/office/officeart/2005/8/layout/default"/>
    <dgm:cxn modelId="{C7E1DB67-E1CF-40B0-925F-01D85F8CFA62}" srcId="{02EEBC63-4F57-40C8-95F2-9E42937ABF82}" destId="{67EB7179-555F-488D-8389-D5C54BFF0583}" srcOrd="0" destOrd="0" parTransId="{F3595027-A21B-4102-B160-69D3E7557647}" sibTransId="{0CE96A1F-47DA-46D1-B5FF-DD2514D60828}"/>
    <dgm:cxn modelId="{8BF1F869-FCE8-4CD4-989E-771A79EB4765}" srcId="{02EEBC63-4F57-40C8-95F2-9E42937ABF82}" destId="{CDD35296-47DA-4500-B7B5-9DB06EAC9053}" srcOrd="2" destOrd="0" parTransId="{ACC35457-E14A-4BA8-87A9-89CA15E2DF5D}" sibTransId="{CAC40A27-54E4-4028-BD69-1DD6A58FA2CC}"/>
    <dgm:cxn modelId="{213A1B71-876E-497F-A93F-E5E4FF962940}" srcId="{02EEBC63-4F57-40C8-95F2-9E42937ABF82}" destId="{98F7BFB0-8F8D-4B39-A440-4226E78FBCB1}" srcOrd="1" destOrd="0" parTransId="{F8379FCF-29C7-462B-88D9-4184A0593D8C}" sibTransId="{94D6BA8D-A7E1-4F44-B282-A29E26C06E22}"/>
    <dgm:cxn modelId="{5E7E1758-5923-4F69-9084-1B24EEA5B488}" srcId="{02EEBC63-4F57-40C8-95F2-9E42937ABF82}" destId="{0B71430A-328B-4CB9-B1F0-582C8428CF58}" srcOrd="3" destOrd="0" parTransId="{CC4B2F57-C8CB-4302-8A2D-083E9C0A07A9}" sibTransId="{BC615521-6CA5-422F-BFCF-9240836C6F68}"/>
    <dgm:cxn modelId="{421CE8AA-386B-4195-B1AB-885B9C3193B6}" type="presOf" srcId="{CDD35296-47DA-4500-B7B5-9DB06EAC9053}" destId="{414EF632-F7C9-488A-B765-50529134030B}" srcOrd="0" destOrd="0" presId="urn:microsoft.com/office/officeart/2005/8/layout/default"/>
    <dgm:cxn modelId="{551A31C1-6B33-48B1-9BEC-CAE383400FA5}" srcId="{02EEBC63-4F57-40C8-95F2-9E42937ABF82}" destId="{5A3257A0-95FC-4DA0-A67C-4528BE3BF9AD}" srcOrd="4" destOrd="0" parTransId="{B865AA78-1CA2-41C2-A5F8-C62003B9EC88}" sibTransId="{F8BCFD7A-701F-48E4-A7F8-140F539529E5}"/>
    <dgm:cxn modelId="{069514E6-525A-4511-8E5C-D2BE8C10D77B}" type="presOf" srcId="{02EEBC63-4F57-40C8-95F2-9E42937ABF82}" destId="{1A41FC1C-C73E-4D2E-8DA3-1DA6F5949028}" srcOrd="0" destOrd="0" presId="urn:microsoft.com/office/officeart/2005/8/layout/default"/>
    <dgm:cxn modelId="{F63F5CF7-6B50-4217-8A24-572B2BE7E145}" type="presOf" srcId="{0B71430A-328B-4CB9-B1F0-582C8428CF58}" destId="{5DA2D25B-08AE-4E86-B07B-D3FD0D17CCC0}" srcOrd="0" destOrd="0" presId="urn:microsoft.com/office/officeart/2005/8/layout/default"/>
    <dgm:cxn modelId="{67697595-41CC-40D6-9A09-1A456140A440}" type="presParOf" srcId="{1A41FC1C-C73E-4D2E-8DA3-1DA6F5949028}" destId="{03C6A857-BF50-4BC9-A513-017EFDFC3988}" srcOrd="0" destOrd="0" presId="urn:microsoft.com/office/officeart/2005/8/layout/default"/>
    <dgm:cxn modelId="{A523ACC3-1E14-4C44-8C40-13DD46E3A0CA}" type="presParOf" srcId="{1A41FC1C-C73E-4D2E-8DA3-1DA6F5949028}" destId="{0A61D8E1-1236-44EC-B547-508CC6ECA411}" srcOrd="1" destOrd="0" presId="urn:microsoft.com/office/officeart/2005/8/layout/default"/>
    <dgm:cxn modelId="{96593A8B-0067-49F2-A9D5-10D0759DC0C7}" type="presParOf" srcId="{1A41FC1C-C73E-4D2E-8DA3-1DA6F5949028}" destId="{64395D69-38CD-4CD0-B915-C2FC4AA4BA56}" srcOrd="2" destOrd="0" presId="urn:microsoft.com/office/officeart/2005/8/layout/default"/>
    <dgm:cxn modelId="{BED56CC1-EE95-4BB4-AE5F-6C52ADAA1B61}" type="presParOf" srcId="{1A41FC1C-C73E-4D2E-8DA3-1DA6F5949028}" destId="{C0FE6DF1-0213-4228-A5B5-85578DFC6C29}" srcOrd="3" destOrd="0" presId="urn:microsoft.com/office/officeart/2005/8/layout/default"/>
    <dgm:cxn modelId="{21D21419-5E5C-4491-BE8A-0C14D5C42B3D}" type="presParOf" srcId="{1A41FC1C-C73E-4D2E-8DA3-1DA6F5949028}" destId="{414EF632-F7C9-488A-B765-50529134030B}" srcOrd="4" destOrd="0" presId="urn:microsoft.com/office/officeart/2005/8/layout/default"/>
    <dgm:cxn modelId="{545D9E41-1935-42DE-8D8B-1F6E6E3F69FA}" type="presParOf" srcId="{1A41FC1C-C73E-4D2E-8DA3-1DA6F5949028}" destId="{054FED59-04F2-4BEA-A536-98A6C4C3AF99}" srcOrd="5" destOrd="0" presId="urn:microsoft.com/office/officeart/2005/8/layout/default"/>
    <dgm:cxn modelId="{0A32E5DC-3AFA-4621-95C5-3D4385932348}" type="presParOf" srcId="{1A41FC1C-C73E-4D2E-8DA3-1DA6F5949028}" destId="{5DA2D25B-08AE-4E86-B07B-D3FD0D17CCC0}" srcOrd="6" destOrd="0" presId="urn:microsoft.com/office/officeart/2005/8/layout/default"/>
    <dgm:cxn modelId="{728F71A1-2913-4DFC-B1D2-7C96C230E81D}" type="presParOf" srcId="{1A41FC1C-C73E-4D2E-8DA3-1DA6F5949028}" destId="{2E05F74B-52CC-4535-9472-9196C1846DE9}" srcOrd="7" destOrd="0" presId="urn:microsoft.com/office/officeart/2005/8/layout/default"/>
    <dgm:cxn modelId="{611CE4E1-AC6E-456D-A506-6C027A368F5A}" type="presParOf" srcId="{1A41FC1C-C73E-4D2E-8DA3-1DA6F5949028}" destId="{169C90F3-21F7-4513-82E8-FA657C8D73D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C6A857-BF50-4BC9-A513-017EFDFC3988}">
      <dsp:nvSpPr>
        <dsp:cNvPr id="0" name=""/>
        <dsp:cNvSpPr/>
      </dsp:nvSpPr>
      <dsp:spPr>
        <a:xfrm>
          <a:off x="26836" y="15775"/>
          <a:ext cx="2381249" cy="142875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bs-Latn-BA" sz="2300" kern="1200" dirty="0" err="1"/>
            <a:t>Transparentost</a:t>
          </a:r>
          <a:endParaRPr lang="bs-Latn-BA" sz="2300" kern="1200" dirty="0"/>
        </a:p>
      </dsp:txBody>
      <dsp:txXfrm>
        <a:off x="26836" y="15775"/>
        <a:ext cx="2381249" cy="1428750"/>
      </dsp:txXfrm>
    </dsp:sp>
    <dsp:sp modelId="{64395D69-38CD-4CD0-B915-C2FC4AA4BA56}">
      <dsp:nvSpPr>
        <dsp:cNvPr id="0" name=""/>
        <dsp:cNvSpPr/>
      </dsp:nvSpPr>
      <dsp:spPr>
        <a:xfrm>
          <a:off x="3167062" y="2901"/>
          <a:ext cx="2381249" cy="142875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bs-Latn-BA" sz="2300" kern="1200" dirty="0"/>
            <a:t>Ekonomičnost</a:t>
          </a:r>
        </a:p>
      </dsp:txBody>
      <dsp:txXfrm>
        <a:off x="3167062" y="2901"/>
        <a:ext cx="2381249" cy="1428750"/>
      </dsp:txXfrm>
    </dsp:sp>
    <dsp:sp modelId="{414EF632-F7C9-488A-B765-50529134030B}">
      <dsp:nvSpPr>
        <dsp:cNvPr id="0" name=""/>
        <dsp:cNvSpPr/>
      </dsp:nvSpPr>
      <dsp:spPr>
        <a:xfrm>
          <a:off x="0" y="1671962"/>
          <a:ext cx="2381249" cy="142875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bs-Latn-BA" sz="2300" kern="1200" dirty="0"/>
            <a:t>Pravična </a:t>
          </a:r>
          <a:r>
            <a:rPr lang="bs-Latn-BA" sz="2300" kern="1200"/>
            <a:t>i aktivna konkurencija</a:t>
          </a:r>
          <a:endParaRPr lang="bs-Latn-BA" sz="2300" kern="1200" dirty="0"/>
        </a:p>
      </dsp:txBody>
      <dsp:txXfrm>
        <a:off x="0" y="1671962"/>
        <a:ext cx="2381249" cy="1428750"/>
      </dsp:txXfrm>
    </dsp:sp>
    <dsp:sp modelId="{5DA2D25B-08AE-4E86-B07B-D3FD0D17CCC0}">
      <dsp:nvSpPr>
        <dsp:cNvPr id="0" name=""/>
        <dsp:cNvSpPr/>
      </dsp:nvSpPr>
      <dsp:spPr>
        <a:xfrm>
          <a:off x="3167062" y="1669776"/>
          <a:ext cx="2381249" cy="142875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bs-Latn-BA" sz="2300" kern="1200" dirty="0"/>
            <a:t>Jednak tretman i </a:t>
          </a:r>
          <a:r>
            <a:rPr lang="bs-Latn-BA" sz="2300" kern="1200" dirty="0" err="1"/>
            <a:t>nediskriminacija</a:t>
          </a:r>
          <a:endParaRPr lang="bs-Latn-BA" sz="2300" kern="1200" dirty="0"/>
        </a:p>
      </dsp:txBody>
      <dsp:txXfrm>
        <a:off x="3167062" y="1669776"/>
        <a:ext cx="2381249" cy="1428750"/>
      </dsp:txXfrm>
    </dsp:sp>
    <dsp:sp modelId="{169C90F3-21F7-4513-82E8-FA657C8D73D7}">
      <dsp:nvSpPr>
        <dsp:cNvPr id="0" name=""/>
        <dsp:cNvSpPr/>
      </dsp:nvSpPr>
      <dsp:spPr>
        <a:xfrm>
          <a:off x="1535834" y="3244469"/>
          <a:ext cx="2381249" cy="142875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bs-Latn-BA" sz="2300" kern="1200" dirty="0"/>
            <a:t>Efikasnost</a:t>
          </a:r>
        </a:p>
      </dsp:txBody>
      <dsp:txXfrm>
        <a:off x="1535834" y="3244469"/>
        <a:ext cx="2381249" cy="142875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99563E-3C33-49BE-94F0-5BDC5DC941FC}" type="datetimeFigureOut">
              <a:rPr lang="hr-HR" smtClean="0"/>
              <a:t>26.3.2023.</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BC1207-1BEE-4F32-989F-2A79AC58A6A5}" type="slidenum">
              <a:rPr lang="hr-HR" smtClean="0"/>
              <a:t>‹#›</a:t>
            </a:fld>
            <a:endParaRPr lang="hr-HR"/>
          </a:p>
        </p:txBody>
      </p:sp>
    </p:spTree>
    <p:extLst>
      <p:ext uri="{BB962C8B-B14F-4D97-AF65-F5344CB8AC3E}">
        <p14:creationId xmlns:p14="http://schemas.microsoft.com/office/powerpoint/2010/main" val="3499180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s-Latn-BA" dirty="0"/>
              <a:t>Historija ugovora EU</a:t>
            </a:r>
          </a:p>
          <a:p>
            <a:endParaRPr lang="en-US" dirty="0"/>
          </a:p>
        </p:txBody>
      </p:sp>
      <p:sp>
        <p:nvSpPr>
          <p:cNvPr id="4" name="Slide Number Placeholder 3"/>
          <p:cNvSpPr>
            <a:spLocks noGrp="1"/>
          </p:cNvSpPr>
          <p:nvPr>
            <p:ph type="sldNum" sz="quarter" idx="10"/>
          </p:nvPr>
        </p:nvSpPr>
        <p:spPr/>
        <p:txBody>
          <a:bodyPr/>
          <a:lstStyle/>
          <a:p>
            <a:fld id="{66BC1207-1BEE-4F32-989F-2A79AC58A6A5}" type="slidenum">
              <a:rPr lang="hr-HR" smtClean="0"/>
              <a:t>2</a:t>
            </a:fld>
            <a:endParaRPr lang="hr-HR"/>
          </a:p>
        </p:txBody>
      </p:sp>
    </p:spTree>
    <p:extLst>
      <p:ext uri="{BB962C8B-B14F-4D97-AF65-F5344CB8AC3E}">
        <p14:creationId xmlns:p14="http://schemas.microsoft.com/office/powerpoint/2010/main" val="717090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85406F0-B076-4FAD-835B-40155864DA02}" type="slidenum">
              <a:rPr lang="bs-Latn-BA" altLang="en-US" smtClean="0">
                <a:latin typeface="Calibri" panose="020F0502020204030204" pitchFamily="34" charset="0"/>
              </a:rPr>
              <a:pPr/>
              <a:t>26</a:t>
            </a:fld>
            <a:endParaRPr lang="bs-Latn-BA" altLang="en-US">
              <a:latin typeface="Calibri" panose="020F0502020204030204" pitchFamily="34" charset="0"/>
            </a:endParaRPr>
          </a:p>
        </p:txBody>
      </p:sp>
    </p:spTree>
    <p:extLst>
      <p:ext uri="{BB962C8B-B14F-4D97-AF65-F5344CB8AC3E}">
        <p14:creationId xmlns:p14="http://schemas.microsoft.com/office/powerpoint/2010/main" val="4086906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BC1207-1BEE-4F32-989F-2A79AC58A6A5}" type="slidenum">
              <a:rPr lang="hr-HR" smtClean="0"/>
              <a:t>33</a:t>
            </a:fld>
            <a:endParaRPr lang="hr-HR"/>
          </a:p>
        </p:txBody>
      </p:sp>
    </p:spTree>
    <p:extLst>
      <p:ext uri="{BB962C8B-B14F-4D97-AF65-F5344CB8AC3E}">
        <p14:creationId xmlns:p14="http://schemas.microsoft.com/office/powerpoint/2010/main" val="3792164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285128709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68797627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3191681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9517953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3240000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364984165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264703026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416962316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61400915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AFCD25-1C07-4744-8499-DD1F5268E4B3}" type="datetime1">
              <a:rPr lang="hr-HR" smtClean="0"/>
              <a:t>26.3.2023.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297066500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AFCD25-1C07-4744-8499-DD1F5268E4B3}" type="datetime1">
              <a:rPr lang="hr-HR" smtClean="0"/>
              <a:t>26.3.2023.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132687523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AFCD25-1C07-4744-8499-DD1F5268E4B3}" type="datetime1">
              <a:rPr lang="hr-HR" smtClean="0"/>
              <a:t>26.3.2023.</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392740635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AFCD25-1C07-4744-8499-DD1F5268E4B3}" type="datetime1">
              <a:rPr lang="hr-HR" smtClean="0"/>
              <a:t>26.3.2023.</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117486412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FCD25-1C07-4744-8499-DD1F5268E4B3}" type="datetime1">
              <a:rPr lang="hr-HR" smtClean="0"/>
              <a:t>26.3.2023.</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418373582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0AFCD25-1C07-4744-8499-DD1F5268E4B3}" type="datetime1">
              <a:rPr lang="hr-HR" smtClean="0"/>
              <a:t>26.3.2023.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328985764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AFCD25-1C07-4744-8499-DD1F5268E4B3}" type="datetime1">
              <a:rPr lang="hr-HR" smtClean="0"/>
              <a:t>26.3.2023.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E07FCF45-73BB-440A-8D8A-2BAE2118725A}" type="slidenum">
              <a:rPr lang="hr-HR" smtClean="0"/>
              <a:t>‹#›</a:t>
            </a:fld>
            <a:endParaRPr lang="hr-HR"/>
          </a:p>
        </p:txBody>
      </p:sp>
    </p:spTree>
    <p:extLst>
      <p:ext uri="{BB962C8B-B14F-4D97-AF65-F5344CB8AC3E}">
        <p14:creationId xmlns:p14="http://schemas.microsoft.com/office/powerpoint/2010/main" val="308601183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AFCD25-1C07-4744-8499-DD1F5268E4B3}" type="datetime1">
              <a:rPr lang="hr-HR" smtClean="0"/>
              <a:t>26.3.2023.</a:t>
            </a:fld>
            <a:endParaRPr lang="hr-H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07FCF45-73BB-440A-8D8A-2BAE2118725A}" type="slidenum">
              <a:rPr lang="hr-HR" smtClean="0"/>
              <a:t>‹#›</a:t>
            </a:fld>
            <a:endParaRPr lang="hr-HR"/>
          </a:p>
        </p:txBody>
      </p:sp>
    </p:spTree>
    <p:extLst>
      <p:ext uri="{BB962C8B-B14F-4D97-AF65-F5344CB8AC3E}">
        <p14:creationId xmlns:p14="http://schemas.microsoft.com/office/powerpoint/2010/main" val="701008476"/>
      </p:ext>
    </p:extLst>
  </p:cSld>
  <p:clrMap bg1="lt1" tx1="dk1" bg2="lt2" tx2="dk2" accent1="accent1" accent2="accent2" accent3="accent3" accent4="accent4" accent5="accent5" accent6="accent6" hlink="hlink" folHlink="folHlink"/>
  <p:sldLayoutIdLst>
    <p:sldLayoutId id="2147484443" r:id="rId1"/>
    <p:sldLayoutId id="2147484444" r:id="rId2"/>
    <p:sldLayoutId id="2147484445" r:id="rId3"/>
    <p:sldLayoutId id="2147484446" r:id="rId4"/>
    <p:sldLayoutId id="2147484447" r:id="rId5"/>
    <p:sldLayoutId id="2147484448" r:id="rId6"/>
    <p:sldLayoutId id="2147484449" r:id="rId7"/>
    <p:sldLayoutId id="2147484450" r:id="rId8"/>
    <p:sldLayoutId id="2147484451" r:id="rId9"/>
    <p:sldLayoutId id="2147484452" r:id="rId10"/>
    <p:sldLayoutId id="2147484453" r:id="rId11"/>
    <p:sldLayoutId id="2147484454" r:id="rId12"/>
    <p:sldLayoutId id="2147484455" r:id="rId13"/>
    <p:sldLayoutId id="2147484456" r:id="rId14"/>
    <p:sldLayoutId id="2147484457" r:id="rId15"/>
    <p:sldLayoutId id="214748445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539553" y="451512"/>
            <a:ext cx="7416823" cy="6073832"/>
          </a:xfrm>
        </p:spPr>
        <p:txBody>
          <a:bodyPr>
            <a:normAutofit lnSpcReduction="10000"/>
          </a:bodyPr>
          <a:lstStyle/>
          <a:p>
            <a:endParaRPr lang="bs-Latn-BA" dirty="0"/>
          </a:p>
          <a:p>
            <a:pPr marL="0" indent="0">
              <a:buNone/>
            </a:pPr>
            <a:endParaRPr lang="bs-Latn-BA" dirty="0"/>
          </a:p>
          <a:p>
            <a:pPr marL="0" indent="0">
              <a:buNone/>
            </a:pPr>
            <a:endParaRPr lang="bs-Latn-BA" dirty="0"/>
          </a:p>
          <a:p>
            <a:pPr marL="0" indent="0">
              <a:buNone/>
            </a:pPr>
            <a:endParaRPr lang="bs-Latn-BA" dirty="0"/>
          </a:p>
          <a:p>
            <a:pPr marL="0" indent="0">
              <a:buNone/>
            </a:pPr>
            <a:endParaRPr lang="bs-Latn-BA" dirty="0">
              <a:latin typeface="Times New Roman" panose="02020603050405020304" pitchFamily="18" charset="0"/>
              <a:cs typeface="Times New Roman" panose="02020603050405020304" pitchFamily="18" charset="0"/>
            </a:endParaRPr>
          </a:p>
          <a:p>
            <a:pPr marL="0" indent="0" algn="ctr">
              <a:buNone/>
            </a:pPr>
            <a:br>
              <a:rPr lang="bs-Latn-BA" sz="2400" b="1" dirty="0">
                <a:latin typeface="Times New Roman" panose="02020603050405020304" pitchFamily="18" charset="0"/>
                <a:cs typeface="Times New Roman" panose="02020603050405020304" pitchFamily="18" charset="0"/>
              </a:rPr>
            </a:br>
            <a:r>
              <a:rPr lang="bs-Latn-BA" sz="2400" b="1" dirty="0">
                <a:latin typeface="Times New Roman" panose="02020603050405020304" pitchFamily="18" charset="0"/>
                <a:cs typeface="Times New Roman" panose="02020603050405020304" pitchFamily="18" charset="0"/>
              </a:rPr>
              <a:t>ZAKONODAVNI I INSTITUCIONALNI OKVIR</a:t>
            </a:r>
          </a:p>
          <a:p>
            <a:pPr marL="0" indent="0" algn="ctr">
              <a:buNone/>
            </a:pPr>
            <a:r>
              <a:rPr lang="bs-Latn-BA" sz="2400" b="1" dirty="0">
                <a:latin typeface="Times New Roman" panose="02020603050405020304" pitchFamily="18" charset="0"/>
                <a:cs typeface="Times New Roman" panose="02020603050405020304" pitchFamily="18" charset="0"/>
              </a:rPr>
              <a:t> SISTEMA JAVNIH NABAVKI U BIH I EU</a:t>
            </a:r>
          </a:p>
          <a:p>
            <a:pPr marL="0" indent="0" algn="ctr">
              <a:buNone/>
            </a:pPr>
            <a:endParaRPr lang="bs-Latn-BA" sz="2000" b="1" dirty="0">
              <a:latin typeface="Arial" panose="020B0604020202020204" pitchFamily="34" charset="0"/>
              <a:cs typeface="Arial" panose="020B0604020202020204" pitchFamily="34" charset="0"/>
            </a:endParaRPr>
          </a:p>
          <a:p>
            <a:pPr marL="0" indent="0" algn="ctr">
              <a:buNone/>
            </a:pPr>
            <a:endParaRPr lang="bs-Latn-BA" sz="2000" b="1" dirty="0">
              <a:latin typeface="Arial" panose="020B0604020202020204" pitchFamily="34" charset="0"/>
              <a:cs typeface="Arial" panose="020B0604020202020204" pitchFamily="34" charset="0"/>
            </a:endParaRPr>
          </a:p>
          <a:p>
            <a:pPr marL="0" indent="0" algn="ctr">
              <a:buNone/>
            </a:pPr>
            <a:r>
              <a:rPr lang="bs-Latn-BA" sz="2000" b="1" dirty="0">
                <a:latin typeface="Times New Roman" panose="02020603050405020304" pitchFamily="18" charset="0"/>
                <a:cs typeface="Times New Roman" panose="02020603050405020304" pitchFamily="18" charset="0"/>
              </a:rPr>
              <a:t>Sarajevo, Mart 2023.</a:t>
            </a:r>
          </a:p>
          <a:p>
            <a:pPr marL="0" indent="0" algn="r">
              <a:buNone/>
            </a:pPr>
            <a:r>
              <a:rPr lang="bs-Latn-BA" sz="2000" dirty="0">
                <a:latin typeface="Arial" panose="020B0604020202020204" pitchFamily="34" charset="0"/>
                <a:cs typeface="Arial" panose="020B0604020202020204" pitchFamily="34" charset="0"/>
              </a:rPr>
              <a:t>                                                                </a:t>
            </a:r>
          </a:p>
          <a:p>
            <a:pPr marL="0" indent="0">
              <a:buNone/>
            </a:pPr>
            <a:r>
              <a:rPr lang="bs-Latn-BA" sz="2000" dirty="0">
                <a:latin typeface="Arial" panose="020B0604020202020204" pitchFamily="34" charset="0"/>
                <a:cs typeface="Arial" panose="020B0604020202020204" pitchFamily="34" charset="0"/>
              </a:rPr>
              <a:t>                                                          </a:t>
            </a:r>
            <a:r>
              <a:rPr lang="bs-Latn-BA" sz="2000" dirty="0" err="1">
                <a:latin typeface="Times New Roman" panose="02020603050405020304" pitchFamily="18" charset="0"/>
                <a:cs typeface="Times New Roman" panose="02020603050405020304" pitchFamily="18" charset="0"/>
              </a:rPr>
              <a:t>Mr.sci</a:t>
            </a:r>
            <a:r>
              <a:rPr lang="bs-Latn-BA" sz="2000" dirty="0">
                <a:latin typeface="Times New Roman" panose="02020603050405020304" pitchFamily="18" charset="0"/>
                <a:cs typeface="Times New Roman" panose="02020603050405020304" pitchFamily="18" charset="0"/>
              </a:rPr>
              <a:t>. Naida Ajanović</a:t>
            </a:r>
          </a:p>
          <a:p>
            <a:pPr marL="0" indent="0">
              <a:buNone/>
            </a:pPr>
            <a:r>
              <a:rPr lang="bs-Latn-BA" sz="2000" dirty="0">
                <a:latin typeface="Times New Roman" panose="02020603050405020304" pitchFamily="18" charset="0"/>
                <a:cs typeface="Times New Roman" panose="02020603050405020304" pitchFamily="18" charset="0"/>
              </a:rPr>
              <a:t>                            ovlašteni predavač iz oblasti javnih nabavki</a:t>
            </a:r>
          </a:p>
          <a:p>
            <a:pPr marL="0" indent="0">
              <a:buNone/>
            </a:pPr>
            <a:r>
              <a:rPr lang="bs-Latn-BA" sz="2000" dirty="0">
                <a:latin typeface="Times New Roman" panose="02020603050405020304" pitchFamily="18" charset="0"/>
                <a:cs typeface="Times New Roman" panose="02020603050405020304" pitchFamily="18" charset="0"/>
              </a:rPr>
              <a:t>                                                      naida.ajanovic@gmail.com</a:t>
            </a:r>
          </a:p>
        </p:txBody>
      </p:sp>
      <p:sp>
        <p:nvSpPr>
          <p:cNvPr id="4" name="Čuvar mjesta broja slajda 3"/>
          <p:cNvSpPr>
            <a:spLocks noGrp="1"/>
          </p:cNvSpPr>
          <p:nvPr>
            <p:ph type="sldNum" sz="quarter" idx="12"/>
          </p:nvPr>
        </p:nvSpPr>
        <p:spPr/>
        <p:txBody>
          <a:bodyPr/>
          <a:lstStyle/>
          <a:p>
            <a:fld id="{E07FCF45-73BB-440A-8D8A-2BAE2118725A}" type="slidenum">
              <a:rPr lang="hr-HR" smtClean="0"/>
              <a:t>1</a:t>
            </a:fld>
            <a:endParaRPr lang="hr-HR" dirty="0"/>
          </a:p>
        </p:txBody>
      </p:sp>
      <p:pic>
        <p:nvPicPr>
          <p:cNvPr id="9" name="Picture 10"/>
          <p:cNvPicPr>
            <a:picLocks noChangeAspect="1"/>
          </p:cNvPicPr>
          <p:nvPr/>
        </p:nvPicPr>
        <p:blipFill>
          <a:blip r:embed="rId2"/>
          <a:stretch>
            <a:fillRect/>
          </a:stretch>
        </p:blipFill>
        <p:spPr>
          <a:xfrm>
            <a:off x="1681184" y="747908"/>
            <a:ext cx="1378648" cy="1312940"/>
          </a:xfrm>
          <a:prstGeom prst="rect">
            <a:avLst/>
          </a:prstGeom>
        </p:spPr>
      </p:pic>
      <p:pic>
        <p:nvPicPr>
          <p:cNvPr id="10"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747908"/>
            <a:ext cx="1502391" cy="1024908"/>
          </a:xfrm>
          <a:prstGeom prst="rect">
            <a:avLst/>
          </a:prstGeom>
        </p:spPr>
      </p:pic>
    </p:spTree>
    <p:extLst>
      <p:ext uri="{BB962C8B-B14F-4D97-AF65-F5344CB8AC3E}">
        <p14:creationId xmlns:p14="http://schemas.microsoft.com/office/powerpoint/2010/main" val="2989781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1562" y="705946"/>
            <a:ext cx="7525302" cy="52879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CILJEVI UNIJE</a:t>
            </a:r>
          </a:p>
        </p:txBody>
      </p:sp>
      <p:sp>
        <p:nvSpPr>
          <p:cNvPr id="3" name="Čuvar mjesta sadržaja 2"/>
          <p:cNvSpPr>
            <a:spLocks noGrp="1"/>
          </p:cNvSpPr>
          <p:nvPr>
            <p:ph idx="1"/>
          </p:nvPr>
        </p:nvSpPr>
        <p:spPr>
          <a:xfrm>
            <a:off x="611561" y="1916832"/>
            <a:ext cx="6696744" cy="3744416"/>
          </a:xfrm>
        </p:spPr>
        <p:txBody>
          <a:bodyPr>
            <a:normAutofit/>
          </a:bodyPr>
          <a:lstStyle/>
          <a:p>
            <a:pPr marL="0" indent="0" algn="just">
              <a:buNone/>
            </a:pPr>
            <a:r>
              <a:rPr lang="bs-Latn-BA" sz="2000" dirty="0">
                <a:latin typeface="Times New Roman" panose="02020603050405020304" pitchFamily="18" charset="0"/>
                <a:cs typeface="Times New Roman" panose="02020603050405020304" pitchFamily="18" charset="0"/>
              </a:rPr>
              <a:t>Članom 3. Ugovora o EU propisani su ciljevi.</a:t>
            </a:r>
          </a:p>
          <a:p>
            <a:pPr marL="0" indent="0" algn="just">
              <a:buNone/>
            </a:pPr>
            <a:r>
              <a:rPr lang="bs-Latn-BA" sz="2000" dirty="0">
                <a:latin typeface="Times New Roman" panose="02020603050405020304" pitchFamily="18" charset="0"/>
                <a:cs typeface="Times New Roman" panose="02020603050405020304" pitchFamily="18" charset="0"/>
              </a:rPr>
              <a:t>Osnovni ciljevi Unije su promicanje mira, njenih vrijednosti i dobrobiti njenih naroda.</a:t>
            </a:r>
          </a:p>
          <a:p>
            <a:pPr marL="0" indent="0" algn="just">
              <a:buNone/>
            </a:pPr>
            <a:endParaRPr lang="bs-Latn-BA" sz="2000" dirty="0">
              <a:latin typeface="Times New Roman" panose="02020603050405020304" pitchFamily="18" charset="0"/>
              <a:cs typeface="Times New Roman" panose="02020603050405020304" pitchFamily="18" charset="0"/>
            </a:endParaRPr>
          </a:p>
          <a:p>
            <a:pPr marL="0" indent="0" algn="just">
              <a:spcBef>
                <a:spcPts val="600"/>
              </a:spcBef>
              <a:buNone/>
            </a:pPr>
            <a:r>
              <a:rPr lang="bs-Latn-BA" sz="2000" dirty="0">
                <a:latin typeface="Times New Roman" panose="02020603050405020304" pitchFamily="18" charset="0"/>
                <a:cs typeface="Times New Roman" panose="02020603050405020304" pitchFamily="18" charset="0"/>
              </a:rPr>
              <a:t>Unija svojim građanima nudi područje sloboda i to:</a:t>
            </a:r>
          </a:p>
          <a:p>
            <a:pPr marL="0" indent="0" algn="just">
              <a:spcBef>
                <a:spcPts val="600"/>
              </a:spcBef>
              <a:buNone/>
            </a:pPr>
            <a:r>
              <a:rPr lang="bs-Latn-BA" sz="2000" dirty="0">
                <a:latin typeface="Times New Roman" panose="02020603050405020304" pitchFamily="18" charset="0"/>
                <a:cs typeface="Times New Roman" panose="02020603050405020304" pitchFamily="18" charset="0"/>
              </a:rPr>
              <a:t>slobodnog kretanja ljudi, roba, usluga i kapitala.</a:t>
            </a:r>
          </a:p>
          <a:p>
            <a:pPr marL="0" indent="0" algn="just">
              <a:buNone/>
            </a:pPr>
            <a:endParaRPr lang="bs-Latn-BA" sz="2000" dirty="0">
              <a:latin typeface="Times New Roman" panose="02020603050405020304" pitchFamily="18" charset="0"/>
              <a:cs typeface="Times New Roman" panose="02020603050405020304" pitchFamily="18" charset="0"/>
            </a:endParaRPr>
          </a:p>
          <a:p>
            <a:pPr marL="0" indent="0" algn="just">
              <a:buNone/>
            </a:pPr>
            <a:r>
              <a:rPr lang="bs-Latn-BA" sz="2000" dirty="0">
                <a:latin typeface="Times New Roman" panose="02020603050405020304" pitchFamily="18" charset="0"/>
                <a:cs typeface="Times New Roman" panose="02020603050405020304" pitchFamily="18" charset="0"/>
              </a:rPr>
              <a:t>Unija uspostavlja unutarnje tržište i uspostavlja ekonomsku i monetarnu uniju čiju valutu čini euro.</a:t>
            </a:r>
          </a:p>
        </p:txBody>
      </p:sp>
      <p:sp>
        <p:nvSpPr>
          <p:cNvPr id="4" name="Čuvar mjesta broja slajda 3"/>
          <p:cNvSpPr>
            <a:spLocks noGrp="1"/>
          </p:cNvSpPr>
          <p:nvPr>
            <p:ph type="sldNum" sz="quarter" idx="12"/>
          </p:nvPr>
        </p:nvSpPr>
        <p:spPr/>
        <p:txBody>
          <a:bodyPr/>
          <a:lstStyle/>
          <a:p>
            <a:fld id="{E07FCF45-73BB-440A-8D8A-2BAE2118725A}" type="slidenum">
              <a:rPr lang="hr-HR" smtClean="0"/>
              <a:t>10</a:t>
            </a:fld>
            <a:endParaRPr lang="hr-HR"/>
          </a:p>
        </p:txBody>
      </p:sp>
    </p:spTree>
    <p:extLst>
      <p:ext uri="{BB962C8B-B14F-4D97-AF65-F5344CB8AC3E}">
        <p14:creationId xmlns:p14="http://schemas.microsoft.com/office/powerpoint/2010/main" val="751539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9" y="624110"/>
            <a:ext cx="6698705" cy="71665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INSTITUCIONALNI OKVIR EU</a:t>
            </a:r>
          </a:p>
        </p:txBody>
      </p:sp>
      <p:sp>
        <p:nvSpPr>
          <p:cNvPr id="3" name="Čuvar mjesta sadržaja 2"/>
          <p:cNvSpPr>
            <a:spLocks noGrp="1"/>
          </p:cNvSpPr>
          <p:nvPr>
            <p:ph idx="1"/>
          </p:nvPr>
        </p:nvSpPr>
        <p:spPr>
          <a:xfrm>
            <a:off x="609599" y="1772816"/>
            <a:ext cx="6698705" cy="4752528"/>
          </a:xfrm>
        </p:spPr>
        <p:txBody>
          <a:bodyPr>
            <a:normAutofit/>
          </a:bodyPr>
          <a:lstStyle/>
          <a:p>
            <a:pPr marL="0" indent="0">
              <a:buNone/>
            </a:pPr>
            <a:r>
              <a:rPr lang="bs-Latn-BA" sz="2000" dirty="0">
                <a:latin typeface="Times New Roman" panose="02020603050405020304" pitchFamily="18" charset="0"/>
                <a:cs typeface="Times New Roman" panose="02020603050405020304" pitchFamily="18" charset="0"/>
              </a:rPr>
              <a:t>Član 13. Ugovora o evropskoj uniji</a:t>
            </a:r>
          </a:p>
          <a:p>
            <a:pPr marL="0" indent="0">
              <a:buNone/>
            </a:pPr>
            <a:endParaRPr lang="bs-Latn-BA" sz="2000" dirty="0">
              <a:latin typeface="Times New Roman" panose="02020603050405020304" pitchFamily="18" charset="0"/>
              <a:cs typeface="Times New Roman" panose="02020603050405020304" pitchFamily="18" charset="0"/>
            </a:endParaRPr>
          </a:p>
          <a:p>
            <a:pPr marL="0" indent="0">
              <a:buNone/>
            </a:pPr>
            <a:r>
              <a:rPr lang="bs-Latn-BA" sz="2000" b="1" dirty="0">
                <a:latin typeface="Times New Roman" panose="02020603050405020304" pitchFamily="18" charset="0"/>
                <a:cs typeface="Times New Roman" panose="02020603050405020304" pitchFamily="18" charset="0"/>
              </a:rPr>
              <a:t>● Europski parlament (glas naroda)</a:t>
            </a:r>
          </a:p>
          <a:p>
            <a:pPr marL="0" indent="0">
              <a:buNone/>
            </a:pPr>
            <a:r>
              <a:rPr lang="bs-Latn-BA" sz="2000" b="1" dirty="0">
                <a:latin typeface="Times New Roman" panose="02020603050405020304" pitchFamily="18" charset="0"/>
                <a:cs typeface="Times New Roman" panose="02020603050405020304" pitchFamily="18" charset="0"/>
              </a:rPr>
              <a:t>● Europsko vijeće (osmišljavanje strategije)</a:t>
            </a:r>
          </a:p>
          <a:p>
            <a:pPr marL="0" indent="0">
              <a:buNone/>
            </a:pPr>
            <a:r>
              <a:rPr lang="bs-Latn-BA" sz="2000" b="1" dirty="0">
                <a:latin typeface="Times New Roman" panose="02020603050405020304" pitchFamily="18" charset="0"/>
                <a:cs typeface="Times New Roman" panose="02020603050405020304" pitchFamily="18" charset="0"/>
              </a:rPr>
              <a:t>● Vijeće evropske unije (glas država članica)</a:t>
            </a:r>
          </a:p>
          <a:p>
            <a:pPr marL="0" indent="0">
              <a:buNone/>
            </a:pPr>
            <a:r>
              <a:rPr lang="bs-Latn-BA" sz="2000" b="1" dirty="0">
                <a:latin typeface="Times New Roman" panose="02020603050405020304" pitchFamily="18" charset="0"/>
                <a:cs typeface="Times New Roman" panose="02020603050405020304" pitchFamily="18" charset="0"/>
              </a:rPr>
              <a:t>● Europska komisija (promicanje zajedničkog interesa)</a:t>
            </a:r>
          </a:p>
          <a:p>
            <a:pPr marL="0" indent="0">
              <a:buNone/>
            </a:pPr>
            <a:r>
              <a:rPr lang="bs-Latn-BA" sz="2000" b="1" dirty="0">
                <a:latin typeface="Times New Roman" panose="02020603050405020304" pitchFamily="18" charset="0"/>
                <a:cs typeface="Times New Roman" panose="02020603050405020304" pitchFamily="18" charset="0"/>
              </a:rPr>
              <a:t>● Sud Europske unije (osiguranje provedbe prava EU-a)</a:t>
            </a:r>
          </a:p>
          <a:p>
            <a:pPr marL="0" indent="0">
              <a:buNone/>
            </a:pPr>
            <a:r>
              <a:rPr lang="bs-Latn-BA" sz="2000" b="1" dirty="0">
                <a:latin typeface="Times New Roman" panose="02020603050405020304" pitchFamily="18" charset="0"/>
                <a:cs typeface="Times New Roman" panose="02020603050405020304" pitchFamily="18" charset="0"/>
              </a:rPr>
              <a:t>● Europska centralna banka (osiguravanje stabilnosti cijena</a:t>
            </a:r>
            <a:r>
              <a:rPr lang="bs-Latn-BA" sz="2000" b="1">
                <a:latin typeface="Times New Roman" panose="02020603050405020304" pitchFamily="18" charset="0"/>
                <a:cs typeface="Times New Roman" panose="02020603050405020304" pitchFamily="18" charset="0"/>
              </a:rPr>
              <a:t>/ valute)</a:t>
            </a:r>
            <a:endParaRPr lang="bs-Latn-BA" sz="2000" b="1" dirty="0">
              <a:latin typeface="Times New Roman" panose="02020603050405020304" pitchFamily="18" charset="0"/>
              <a:cs typeface="Times New Roman" panose="02020603050405020304" pitchFamily="18" charset="0"/>
            </a:endParaRPr>
          </a:p>
          <a:p>
            <a:pPr marL="0" indent="0">
              <a:buNone/>
            </a:pPr>
            <a:r>
              <a:rPr lang="bs-Latn-BA" sz="2000" b="1" dirty="0">
                <a:latin typeface="Times New Roman" panose="02020603050405020304" pitchFamily="18" charset="0"/>
                <a:cs typeface="Times New Roman" panose="02020603050405020304" pitchFamily="18" charset="0"/>
              </a:rPr>
              <a:t>● Europski revizorski sud (pomoć u unapređenju financijskog upravljanja EU)</a:t>
            </a:r>
          </a:p>
        </p:txBody>
      </p:sp>
      <p:sp>
        <p:nvSpPr>
          <p:cNvPr id="4" name="Čuvar mjesta broja slajda 3"/>
          <p:cNvSpPr>
            <a:spLocks noGrp="1"/>
          </p:cNvSpPr>
          <p:nvPr>
            <p:ph type="sldNum" sz="quarter" idx="12"/>
          </p:nvPr>
        </p:nvSpPr>
        <p:spPr/>
        <p:txBody>
          <a:bodyPr/>
          <a:lstStyle/>
          <a:p>
            <a:fld id="{E07FCF45-73BB-440A-8D8A-2BAE2118725A}" type="slidenum">
              <a:rPr lang="hr-HR" smtClean="0"/>
              <a:t>11</a:t>
            </a:fld>
            <a:endParaRPr lang="hr-HR"/>
          </a:p>
        </p:txBody>
      </p:sp>
    </p:spTree>
    <p:extLst>
      <p:ext uri="{BB962C8B-B14F-4D97-AF65-F5344CB8AC3E}">
        <p14:creationId xmlns:p14="http://schemas.microsoft.com/office/powerpoint/2010/main" val="1861583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611560" y="1052736"/>
            <a:ext cx="6624736" cy="5256584"/>
          </a:xfrm>
        </p:spPr>
        <p:txBody>
          <a:bodyPr>
            <a:normAutofit/>
          </a:bodyPr>
          <a:lstStyle/>
          <a:p>
            <a:pPr marL="0" indent="0">
              <a:buNone/>
            </a:pPr>
            <a:r>
              <a:rPr lang="bs-Latn-BA" sz="2000" dirty="0">
                <a:latin typeface="Times New Roman" panose="02020603050405020304" pitchFamily="18" charset="0"/>
                <a:cs typeface="Times New Roman" panose="02020603050405020304" pitchFamily="18" charset="0"/>
              </a:rPr>
              <a:t>U kreiranju zakonodavstva na nivou EU ključne su 3 institucije:</a:t>
            </a:r>
            <a:br>
              <a:rPr lang="bs-Latn-BA" sz="2000" dirty="0">
                <a:latin typeface="Times New Roman" panose="02020603050405020304" pitchFamily="18" charset="0"/>
                <a:cs typeface="Times New Roman" panose="02020603050405020304" pitchFamily="18" charset="0"/>
              </a:rPr>
            </a:br>
            <a:endParaRPr lang="bs-Latn-BA" sz="2000" dirty="0">
              <a:latin typeface="Times New Roman" panose="02020603050405020304" pitchFamily="18" charset="0"/>
              <a:cs typeface="Times New Roman" panose="02020603050405020304" pitchFamily="18" charset="0"/>
            </a:endParaRPr>
          </a:p>
          <a:p>
            <a:pPr algn="just"/>
            <a:r>
              <a:rPr lang="bs-Latn-BA" sz="2000" b="1" dirty="0">
                <a:latin typeface="Times New Roman" panose="02020603050405020304" pitchFamily="18" charset="0"/>
                <a:cs typeface="Times New Roman" panose="02020603050405020304" pitchFamily="18" charset="0"/>
              </a:rPr>
              <a:t>Evropska komisija, </a:t>
            </a:r>
            <a:r>
              <a:rPr lang="bs-Latn-BA" sz="2000" dirty="0">
                <a:latin typeface="Times New Roman" panose="02020603050405020304" pitchFamily="18" charset="0"/>
                <a:cs typeface="Times New Roman" panose="02020603050405020304" pitchFamily="18" charset="0"/>
              </a:rPr>
              <a:t>koja je </a:t>
            </a:r>
            <a:r>
              <a:rPr lang="bs-Latn-BA" sz="2000" u="sng" dirty="0" err="1">
                <a:latin typeface="Times New Roman" panose="02020603050405020304" pitchFamily="18" charset="0"/>
                <a:cs typeface="Times New Roman" panose="02020603050405020304" pitchFamily="18" charset="0"/>
              </a:rPr>
              <a:t>izvršno</a:t>
            </a:r>
            <a:r>
              <a:rPr lang="bs-Latn-BA" sz="2000" u="sng" dirty="0">
                <a:latin typeface="Times New Roman" panose="02020603050405020304" pitchFamily="18" charset="0"/>
                <a:cs typeface="Times New Roman" panose="02020603050405020304" pitchFamily="18" charset="0"/>
              </a:rPr>
              <a:t> tijelo </a:t>
            </a:r>
            <a:r>
              <a:rPr lang="bs-Latn-BA" sz="2000" dirty="0">
                <a:latin typeface="Times New Roman" panose="02020603050405020304" pitchFamily="18" charset="0"/>
                <a:cs typeface="Times New Roman" panose="02020603050405020304" pitchFamily="18" charset="0"/>
              </a:rPr>
              <a:t>predlaže nove propise i nakon toga </a:t>
            </a:r>
            <a:r>
              <a:rPr lang="bs-Latn-BA" sz="2000" b="1" dirty="0">
                <a:latin typeface="Times New Roman" panose="02020603050405020304" pitchFamily="18" charset="0"/>
                <a:cs typeface="Times New Roman" panose="02020603050405020304" pitchFamily="18" charset="0"/>
              </a:rPr>
              <a:t>Evropski parlament </a:t>
            </a:r>
            <a:r>
              <a:rPr lang="bs-Latn-BA" sz="2000" dirty="0">
                <a:latin typeface="Times New Roman" panose="02020603050405020304" pitchFamily="18" charset="0"/>
                <a:cs typeface="Times New Roman" panose="02020603050405020304" pitchFamily="18" charset="0"/>
              </a:rPr>
              <a:t>(kojeg čine predstavnici građana) i </a:t>
            </a:r>
            <a:r>
              <a:rPr lang="bs-Latn-BA" sz="2000" b="1" dirty="0">
                <a:latin typeface="Times New Roman" panose="02020603050405020304" pitchFamily="18" charset="0"/>
                <a:cs typeface="Times New Roman" panose="02020603050405020304" pitchFamily="18" charset="0"/>
              </a:rPr>
              <a:t>Vijeće EU</a:t>
            </a:r>
            <a:r>
              <a:rPr lang="bs-Latn-BA" sz="2000" dirty="0">
                <a:latin typeface="Times New Roman" panose="02020603050405020304" pitchFamily="18" charset="0"/>
                <a:cs typeface="Times New Roman" panose="02020603050405020304" pitchFamily="18" charset="0"/>
              </a:rPr>
              <a:t> (koje čine ministri nacionalnih vlada), kao </a:t>
            </a:r>
            <a:r>
              <a:rPr lang="bs-Latn-BA" sz="2000" u="sng" dirty="0">
                <a:latin typeface="Times New Roman" panose="02020603050405020304" pitchFamily="18" charset="0"/>
                <a:cs typeface="Times New Roman" panose="02020603050405020304" pitchFamily="18" charset="0"/>
              </a:rPr>
              <a:t>zakonodavna tijela </a:t>
            </a:r>
            <a:r>
              <a:rPr lang="bs-Latn-BA" sz="2000" dirty="0">
                <a:latin typeface="Times New Roman" panose="02020603050405020304" pitchFamily="18" charset="0"/>
                <a:cs typeface="Times New Roman" panose="02020603050405020304" pitchFamily="18" charset="0"/>
              </a:rPr>
              <a:t>ih donose.</a:t>
            </a:r>
          </a:p>
          <a:p>
            <a:pPr algn="just"/>
            <a:r>
              <a:rPr lang="bs-Latn-BA" sz="2000" dirty="0">
                <a:latin typeface="Times New Roman" panose="02020603050405020304" pitchFamily="18" charset="0"/>
                <a:cs typeface="Times New Roman" panose="02020603050405020304" pitchFamily="18" charset="0"/>
              </a:rPr>
              <a:t>Nakon toga Evropska komisija provodi odluke Evropskog parlamenta i Vijeća EU.</a:t>
            </a:r>
          </a:p>
          <a:p>
            <a:pPr algn="just"/>
            <a:r>
              <a:rPr lang="bs-Latn-BA" sz="2000" dirty="0">
                <a:latin typeface="Times New Roman" panose="02020603050405020304" pitchFamily="18" charset="0"/>
                <a:cs typeface="Times New Roman" panose="02020603050405020304" pitchFamily="18" charset="0"/>
              </a:rPr>
              <a:t>Evropska komisija zajedno sa Sudom EU osigurava pravilnu primjenu prava EU u svim državama članicama</a:t>
            </a:r>
          </a:p>
        </p:txBody>
      </p:sp>
      <p:sp>
        <p:nvSpPr>
          <p:cNvPr id="4" name="Čuvar mjesta broja slajda 3"/>
          <p:cNvSpPr>
            <a:spLocks noGrp="1"/>
          </p:cNvSpPr>
          <p:nvPr>
            <p:ph type="sldNum" sz="quarter" idx="12"/>
          </p:nvPr>
        </p:nvSpPr>
        <p:spPr/>
        <p:txBody>
          <a:bodyPr/>
          <a:lstStyle/>
          <a:p>
            <a:fld id="{E07FCF45-73BB-440A-8D8A-2BAE2118725A}" type="slidenum">
              <a:rPr lang="hr-HR" smtClean="0"/>
              <a:t>12</a:t>
            </a:fld>
            <a:endParaRPr lang="hr-HR"/>
          </a:p>
        </p:txBody>
      </p:sp>
    </p:spTree>
    <p:extLst>
      <p:ext uri="{BB962C8B-B14F-4D97-AF65-F5344CB8AC3E}">
        <p14:creationId xmlns:p14="http://schemas.microsoft.com/office/powerpoint/2010/main" val="3113779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p:cNvSpPr>
            <a:spLocks noGrp="1"/>
          </p:cNvSpPr>
          <p:nvPr>
            <p:ph type="title"/>
          </p:nvPr>
        </p:nvSpPr>
        <p:spPr>
          <a:xfrm>
            <a:off x="611561" y="624110"/>
            <a:ext cx="7922841" cy="528798"/>
          </a:xfrm>
        </p:spPr>
        <p:txBody>
          <a:bodyPr>
            <a:noAutofit/>
          </a:bodyPr>
          <a:lstStyle/>
          <a:p>
            <a:r>
              <a:rPr lang="bs-Latn-BA" sz="2800" b="1" dirty="0">
                <a:solidFill>
                  <a:schemeClr val="tx1"/>
                </a:solidFill>
                <a:latin typeface="Times New Roman" panose="02020603050405020304" pitchFamily="18" charset="0"/>
                <a:cs typeface="Times New Roman" panose="02020603050405020304" pitchFamily="18" charset="0"/>
              </a:rPr>
              <a:t>SUD EVROPSKE UNIJE</a:t>
            </a:r>
            <a:br>
              <a:rPr lang="bs-Latn-BA" sz="2800" b="1" dirty="0">
                <a:solidFill>
                  <a:schemeClr val="tx1"/>
                </a:solidFill>
              </a:rPr>
            </a:br>
            <a:br>
              <a:rPr lang="bs-Latn-BA" sz="2800" b="1" dirty="0">
                <a:solidFill>
                  <a:schemeClr val="tx1"/>
                </a:solidFill>
              </a:rPr>
            </a:br>
            <a:endParaRPr lang="bs-Latn-BA" sz="2800" b="1" dirty="0">
              <a:solidFill>
                <a:schemeClr val="tx1"/>
              </a:solidFill>
            </a:endParaRPr>
          </a:p>
        </p:txBody>
      </p:sp>
      <p:sp>
        <p:nvSpPr>
          <p:cNvPr id="3" name="Čuvar mjesta sadržaja 2"/>
          <p:cNvSpPr>
            <a:spLocks noGrp="1"/>
          </p:cNvSpPr>
          <p:nvPr>
            <p:ph idx="1"/>
          </p:nvPr>
        </p:nvSpPr>
        <p:spPr>
          <a:xfrm>
            <a:off x="611561" y="1700808"/>
            <a:ext cx="6624736" cy="4680520"/>
          </a:xfrm>
        </p:spPr>
        <p:txBody>
          <a:bodyPr/>
          <a:lstStyle/>
          <a:p>
            <a:pPr marL="0" indent="0" algn="just">
              <a:buNone/>
            </a:pPr>
            <a:r>
              <a:rPr lang="bs-Latn-BA" sz="2000" dirty="0">
                <a:latin typeface="Times New Roman" panose="02020603050405020304" pitchFamily="18" charset="0"/>
                <a:cs typeface="Times New Roman" panose="02020603050405020304" pitchFamily="18" charset="0"/>
              </a:rPr>
              <a:t>Sud EU nadležan je za</a:t>
            </a:r>
          </a:p>
          <a:p>
            <a:pPr marL="0" indent="0" algn="just">
              <a:buNone/>
            </a:pPr>
            <a:r>
              <a:rPr lang="bs-Latn-BA" sz="2000" dirty="0">
                <a:latin typeface="Times New Roman" panose="02020603050405020304" pitchFamily="18" charset="0"/>
                <a:cs typeface="Times New Roman" panose="02020603050405020304" pitchFamily="18" charset="0"/>
              </a:rPr>
              <a:t>● </a:t>
            </a:r>
            <a:r>
              <a:rPr lang="bs-Latn-BA" sz="2000" b="1" u="sng" dirty="0">
                <a:latin typeface="Times New Roman" panose="02020603050405020304" pitchFamily="18" charset="0"/>
                <a:cs typeface="Times New Roman" panose="02020603050405020304" pitchFamily="18" charset="0"/>
              </a:rPr>
              <a:t>Tumačenje pravo </a:t>
            </a:r>
            <a:r>
              <a:rPr lang="bs-Latn-BA" sz="2000" dirty="0">
                <a:latin typeface="Times New Roman" panose="02020603050405020304" pitchFamily="18" charset="0"/>
                <a:cs typeface="Times New Roman" panose="02020603050405020304" pitchFamily="18" charset="0"/>
              </a:rPr>
              <a:t>(prethodne odluke)</a:t>
            </a:r>
          </a:p>
          <a:p>
            <a:pPr marL="0" indent="0" algn="just">
              <a:buNone/>
            </a:pPr>
            <a:r>
              <a:rPr lang="bs-Latn-BA" sz="2000" dirty="0">
                <a:latin typeface="Times New Roman" panose="02020603050405020304" pitchFamily="18" charset="0"/>
                <a:cs typeface="Times New Roman" panose="02020603050405020304" pitchFamily="18" charset="0"/>
              </a:rPr>
              <a:t>Nacionalni sudovi se mogu obraćati Sudu EU za pravilno tumačenje usklađenosti nacionalnog zakona ili prakse sa pravom EU; </a:t>
            </a:r>
          </a:p>
          <a:p>
            <a:pPr marL="0" indent="0" algn="just">
              <a:buNone/>
            </a:pPr>
            <a:r>
              <a:rPr lang="bs-Latn-BA" sz="2000" b="1" dirty="0">
                <a:latin typeface="Times New Roman" panose="02020603050405020304" pitchFamily="18" charset="0"/>
                <a:cs typeface="Times New Roman" panose="02020603050405020304" pitchFamily="18" charset="0"/>
              </a:rPr>
              <a:t>●</a:t>
            </a:r>
            <a:r>
              <a:rPr lang="bs-Latn-BA" sz="2000" dirty="0">
                <a:latin typeface="Times New Roman" panose="02020603050405020304" pitchFamily="18" charset="0"/>
                <a:cs typeface="Times New Roman" panose="02020603050405020304" pitchFamily="18" charset="0"/>
              </a:rPr>
              <a:t> </a:t>
            </a:r>
            <a:r>
              <a:rPr lang="bs-Latn-BA" sz="2000" b="1" u="sng" dirty="0">
                <a:latin typeface="Times New Roman" panose="02020603050405020304" pitchFamily="18" charset="0"/>
                <a:cs typeface="Times New Roman" panose="02020603050405020304" pitchFamily="18" charset="0"/>
              </a:rPr>
              <a:t>Provedbu prava </a:t>
            </a:r>
            <a:r>
              <a:rPr lang="bs-Latn-BA" sz="2000" dirty="0">
                <a:latin typeface="Times New Roman" panose="02020603050405020304" pitchFamily="18" charset="0"/>
                <a:cs typeface="Times New Roman" panose="02020603050405020304" pitchFamily="18" charset="0"/>
              </a:rPr>
              <a:t>( postupci zbog povrede)</a:t>
            </a:r>
          </a:p>
          <a:p>
            <a:pPr marL="0" indent="0" algn="just">
              <a:buNone/>
            </a:pPr>
            <a:r>
              <a:rPr lang="bs-Latn-BA" sz="2000" dirty="0">
                <a:latin typeface="Times New Roman" panose="02020603050405020304" pitchFamily="18" charset="0"/>
                <a:cs typeface="Times New Roman" panose="02020603050405020304" pitchFamily="18" charset="0"/>
              </a:rPr>
              <a:t>Evropska Komisija ili bilo koja druga članica EU mogu pokrenuti postupak protiv neke nacionalne vlade ako ne djeluje u skladu sa pravom EU (kao rezultat mogu se javiti mjere za ispravku greške ili pokretanje postupka za novčanu kaznu)</a:t>
            </a:r>
          </a:p>
          <a:p>
            <a:pPr marL="0" indent="0" algn="just">
              <a:buNone/>
            </a:pPr>
            <a:r>
              <a:rPr lang="bs-Latn-BA" sz="2000" b="1" dirty="0">
                <a:latin typeface="Times New Roman" panose="02020603050405020304" pitchFamily="18" charset="0"/>
                <a:cs typeface="Times New Roman" panose="02020603050405020304" pitchFamily="18" charset="0"/>
              </a:rPr>
              <a:t>(U oblasti javnih nabavki najveći su zahtjevi upućeni prema Sudu za tumačenje i provedbu prava)</a:t>
            </a:r>
          </a:p>
          <a:p>
            <a:pPr marL="0" indent="0" algn="just">
              <a:buNone/>
            </a:pPr>
            <a:endParaRPr lang="bs-Latn-BA" dirty="0"/>
          </a:p>
          <a:p>
            <a:pPr marL="0" indent="0" algn="just">
              <a:buNone/>
            </a:pPr>
            <a:endParaRPr lang="bs-Latn-BA" dirty="0"/>
          </a:p>
          <a:p>
            <a:pPr marL="0" indent="0" algn="just">
              <a:buNone/>
            </a:pPr>
            <a:endParaRPr lang="bs-Latn-BA" dirty="0"/>
          </a:p>
        </p:txBody>
      </p:sp>
      <p:sp>
        <p:nvSpPr>
          <p:cNvPr id="4" name="Čuvar mjesta broja slajda 3"/>
          <p:cNvSpPr>
            <a:spLocks noGrp="1"/>
          </p:cNvSpPr>
          <p:nvPr>
            <p:ph type="sldNum" sz="quarter" idx="12"/>
          </p:nvPr>
        </p:nvSpPr>
        <p:spPr/>
        <p:txBody>
          <a:bodyPr/>
          <a:lstStyle/>
          <a:p>
            <a:fld id="{E07FCF45-73BB-440A-8D8A-2BAE2118725A}" type="slidenum">
              <a:rPr lang="hr-HR" smtClean="0"/>
              <a:t>13</a:t>
            </a:fld>
            <a:endParaRPr lang="hr-HR"/>
          </a:p>
        </p:txBody>
      </p:sp>
    </p:spTree>
    <p:extLst>
      <p:ext uri="{BB962C8B-B14F-4D97-AF65-F5344CB8AC3E}">
        <p14:creationId xmlns:p14="http://schemas.microsoft.com/office/powerpoint/2010/main" val="3925521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3" y="908720"/>
            <a:ext cx="6624736" cy="5400600"/>
          </a:xfrm>
        </p:spPr>
        <p:txBody>
          <a:bodyPr/>
          <a:lstStyle/>
          <a:p>
            <a:pPr marL="0" indent="0" algn="just">
              <a:buNone/>
            </a:pPr>
            <a:r>
              <a:rPr lang="bs-Latn-BA" sz="2000" b="1" dirty="0">
                <a:latin typeface="Times New Roman" panose="02020603050405020304" pitchFamily="18" charset="0"/>
                <a:cs typeface="Times New Roman" panose="02020603050405020304" pitchFamily="18" charset="0"/>
              </a:rPr>
              <a:t>● </a:t>
            </a:r>
            <a:r>
              <a:rPr lang="bs-Latn-BA" sz="2000" b="1" u="sng" dirty="0">
                <a:latin typeface="Times New Roman" panose="02020603050405020304" pitchFamily="18" charset="0"/>
                <a:cs typeface="Times New Roman" panose="02020603050405020304" pitchFamily="18" charset="0"/>
              </a:rPr>
              <a:t> Poništenje pravnih akata EU</a:t>
            </a:r>
            <a:r>
              <a:rPr lang="bs-Latn-BA" sz="2000" dirty="0">
                <a:latin typeface="Times New Roman" panose="02020603050405020304" pitchFamily="18" charset="0"/>
                <a:cs typeface="Times New Roman" panose="02020603050405020304" pitchFamily="18" charset="0"/>
              </a:rPr>
              <a:t>(postupci za poništenje)</a:t>
            </a:r>
          </a:p>
          <a:p>
            <a:pPr marL="0" indent="0" algn="just">
              <a:buNone/>
            </a:pPr>
            <a:r>
              <a:rPr lang="bs-Latn-BA" sz="2000" dirty="0">
                <a:latin typeface="Times New Roman" panose="02020603050405020304" pitchFamily="18" charset="0"/>
                <a:cs typeface="Times New Roman" panose="02020603050405020304" pitchFamily="18" charset="0"/>
              </a:rPr>
              <a:t>Ukoliko se smatra da se nekim aktom EU krše ugovori o EU ili temeljna prava, vlada države članice EU, Vijeće EU, Evropska komisija ili nekada i sam Evropski Parlament od Suda mogu tražiti poništenje tog akta.</a:t>
            </a:r>
          </a:p>
          <a:p>
            <a:pPr marL="0" indent="0" algn="just">
              <a:buNone/>
            </a:pPr>
            <a:r>
              <a:rPr lang="bs-Latn-BA" sz="2000" dirty="0">
                <a:latin typeface="Times New Roman" panose="02020603050405020304" pitchFamily="18" charset="0"/>
                <a:cs typeface="Times New Roman" panose="02020603050405020304" pitchFamily="18" charset="0"/>
              </a:rPr>
              <a:t>Čak i fizička lica mogu tražiti od Suda poništenje akata EU, a koji se </a:t>
            </a:r>
            <a:r>
              <a:rPr lang="en-US" sz="2000" dirty="0" err="1">
                <a:latin typeface="Times New Roman" panose="02020603050405020304" pitchFamily="18" charset="0"/>
                <a:cs typeface="Times New Roman" panose="02020603050405020304" pitchFamily="18" charset="0"/>
              </a:rPr>
              <a:t>direktno</a:t>
            </a:r>
            <a:r>
              <a:rPr lang="bs-Latn-BA" sz="2000" dirty="0">
                <a:latin typeface="Times New Roman" panose="02020603050405020304" pitchFamily="18" charset="0"/>
                <a:cs typeface="Times New Roman" panose="02020603050405020304" pitchFamily="18" charset="0"/>
              </a:rPr>
              <a:t> odnose na njih.</a:t>
            </a:r>
          </a:p>
          <a:p>
            <a:pPr marL="0" indent="0" algn="just">
              <a:buNone/>
            </a:pPr>
            <a:endParaRPr lang="bs-Latn-BA" sz="2000" dirty="0">
              <a:latin typeface="Times New Roman" panose="02020603050405020304" pitchFamily="18" charset="0"/>
              <a:cs typeface="Times New Roman" panose="02020603050405020304" pitchFamily="18" charset="0"/>
            </a:endParaRPr>
          </a:p>
          <a:p>
            <a:pPr marL="0" indent="0" algn="just">
              <a:buNone/>
            </a:pPr>
            <a:r>
              <a:rPr lang="bs-Latn-BA" sz="2000" dirty="0">
                <a:latin typeface="Times New Roman" panose="02020603050405020304" pitchFamily="18" charset="0"/>
                <a:cs typeface="Times New Roman" panose="02020603050405020304" pitchFamily="18" charset="0"/>
              </a:rPr>
              <a:t> ● </a:t>
            </a:r>
            <a:r>
              <a:rPr lang="bs-Latn-BA" sz="2000" b="1" u="sng" dirty="0">
                <a:latin typeface="Times New Roman" panose="02020603050405020304" pitchFamily="18" charset="0"/>
                <a:cs typeface="Times New Roman" panose="02020603050405020304" pitchFamily="18" charset="0"/>
              </a:rPr>
              <a:t>Osiguranje djelovanja EU </a:t>
            </a:r>
            <a:r>
              <a:rPr lang="bs-Latn-BA" sz="2000" u="sng" dirty="0">
                <a:latin typeface="Times New Roman" panose="02020603050405020304" pitchFamily="18" charset="0"/>
                <a:cs typeface="Times New Roman" panose="02020603050405020304" pitchFamily="18" charset="0"/>
              </a:rPr>
              <a:t>(tužbe zbog propusta)</a:t>
            </a:r>
          </a:p>
          <a:p>
            <a:pPr marL="0" indent="0" algn="just">
              <a:buNone/>
            </a:pPr>
            <a:r>
              <a:rPr lang="bs-Latn-BA" sz="2000" dirty="0">
                <a:latin typeface="Times New Roman" panose="02020603050405020304" pitchFamily="18" charset="0"/>
                <a:cs typeface="Times New Roman" panose="02020603050405020304" pitchFamily="18" charset="0"/>
              </a:rPr>
              <a:t>Parlament, Vijeće i Komisija dužni su donositi odluke po određenim pitanjima u okviru svoje nadležnosti. Ako to ne učine, vlade država članica EU, druge institucije EU (uz ispunjenje propisanih </a:t>
            </a:r>
            <a:r>
              <a:rPr lang="en-US" sz="2000" dirty="0" err="1">
                <a:latin typeface="Times New Roman" panose="02020603050405020304" pitchFamily="18" charset="0"/>
                <a:cs typeface="Times New Roman" panose="02020603050405020304" pitchFamily="18" charset="0"/>
              </a:rPr>
              <a:t>uslova</a:t>
            </a:r>
            <a:r>
              <a:rPr lang="bs-Latn-BA" sz="2000" dirty="0">
                <a:latin typeface="Times New Roman" panose="02020603050405020304" pitchFamily="18" charset="0"/>
                <a:cs typeface="Times New Roman" panose="02020603050405020304" pitchFamily="18" charset="0"/>
              </a:rPr>
              <a:t>) pojedinci ili preduzeća mogu se obratiti Sudu.</a:t>
            </a:r>
          </a:p>
          <a:p>
            <a:pPr marL="0" indent="0" algn="just">
              <a:buNone/>
            </a:pPr>
            <a:endParaRPr lang="bs-Latn-BA" sz="2000" dirty="0">
              <a:latin typeface="Arial" panose="020B0604020202020204" pitchFamily="34" charset="0"/>
              <a:cs typeface="Arial" panose="020B0604020202020204" pitchFamily="34" charset="0"/>
            </a:endParaRPr>
          </a:p>
          <a:p>
            <a:pPr marL="0" indent="0">
              <a:buNone/>
            </a:pPr>
            <a:endParaRPr lang="bs-Latn-BA"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E07FCF45-73BB-440A-8D8A-2BAE2118725A}" type="slidenum">
              <a:rPr lang="hr-HR" smtClean="0"/>
              <a:t>14</a:t>
            </a:fld>
            <a:endParaRPr lang="hr-HR"/>
          </a:p>
        </p:txBody>
      </p:sp>
    </p:spTree>
    <p:extLst>
      <p:ext uri="{BB962C8B-B14F-4D97-AF65-F5344CB8AC3E}">
        <p14:creationId xmlns:p14="http://schemas.microsoft.com/office/powerpoint/2010/main" val="3568716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1" y="1152908"/>
            <a:ext cx="6120680" cy="4037490"/>
          </a:xfrm>
        </p:spPr>
        <p:txBody>
          <a:bodyPr>
            <a:normAutofit/>
          </a:bodyPr>
          <a:lstStyle/>
          <a:p>
            <a:pPr marL="0" indent="0" algn="just">
              <a:buNone/>
            </a:pPr>
            <a:r>
              <a:rPr lang="bs-Latn-BA" sz="2400" dirty="0">
                <a:latin typeface="Times New Roman" panose="02020603050405020304" pitchFamily="18" charset="0"/>
                <a:cs typeface="Times New Roman" panose="02020603050405020304" pitchFamily="18" charset="0"/>
              </a:rPr>
              <a:t> ● </a:t>
            </a:r>
            <a:r>
              <a:rPr lang="bs-Latn-BA" sz="2400" b="1" u="sng" dirty="0" err="1">
                <a:latin typeface="Times New Roman" panose="02020603050405020304" pitchFamily="18" charset="0"/>
                <a:cs typeface="Times New Roman" panose="02020603050405020304" pitchFamily="18" charset="0"/>
              </a:rPr>
              <a:t>Kažnjavanje</a:t>
            </a:r>
            <a:r>
              <a:rPr lang="bs-Latn-BA" sz="2400" b="1" u="sng" dirty="0">
                <a:latin typeface="Times New Roman" panose="02020603050405020304" pitchFamily="18" charset="0"/>
                <a:cs typeface="Times New Roman" panose="02020603050405020304" pitchFamily="18" charset="0"/>
              </a:rPr>
              <a:t> institucija EU</a:t>
            </a:r>
          </a:p>
          <a:p>
            <a:pPr marL="0" indent="0" algn="just">
              <a:buNone/>
            </a:pPr>
            <a:endParaRPr lang="bs-Latn-BA" sz="2000" b="1" u="sng" dirty="0">
              <a:latin typeface="Times New Roman" panose="02020603050405020304" pitchFamily="18" charset="0"/>
              <a:cs typeface="Times New Roman" panose="02020603050405020304" pitchFamily="18" charset="0"/>
            </a:endParaRPr>
          </a:p>
          <a:p>
            <a:pPr marL="0" indent="0" algn="just">
              <a:buNone/>
            </a:pPr>
            <a:r>
              <a:rPr lang="bs-Latn-BA" sz="2000" dirty="0">
                <a:latin typeface="Times New Roman" panose="02020603050405020304" pitchFamily="18" charset="0"/>
                <a:cs typeface="Times New Roman" panose="02020603050405020304" pitchFamily="18" charset="0"/>
              </a:rPr>
              <a:t>(postupci za naknadu štete)</a:t>
            </a:r>
          </a:p>
          <a:p>
            <a:pPr marL="0" indent="0" algn="just">
              <a:buNone/>
            </a:pPr>
            <a:r>
              <a:rPr lang="bs-Latn-BA" sz="2000" dirty="0">
                <a:latin typeface="Times New Roman" panose="02020603050405020304" pitchFamily="18" charset="0"/>
                <a:cs typeface="Times New Roman" panose="02020603050405020304" pitchFamily="18" charset="0"/>
              </a:rPr>
              <a:t>Svaki pojedinac ili </a:t>
            </a:r>
            <a:r>
              <a:rPr lang="bs-Latn-BA" sz="2000" dirty="0" err="1">
                <a:latin typeface="Times New Roman" panose="02020603050405020304" pitchFamily="18" charset="0"/>
                <a:cs typeface="Times New Roman" panose="02020603050405020304" pitchFamily="18" charset="0"/>
              </a:rPr>
              <a:t>preduzeće</a:t>
            </a:r>
            <a:r>
              <a:rPr lang="bs-Latn-BA" sz="2000" dirty="0">
                <a:latin typeface="Times New Roman" panose="02020603050405020304" pitchFamily="18" charset="0"/>
                <a:cs typeface="Times New Roman" panose="02020603050405020304" pitchFamily="18" charset="0"/>
              </a:rPr>
              <a:t> koji su oštećeni zbog djelovanja EU ili pojedinaca koji rade u institucijama  EU, odnosno zbog propusta činjenja, mogu pokrenuti postupak protiv njih pred Sudom.</a:t>
            </a:r>
          </a:p>
        </p:txBody>
      </p:sp>
      <p:sp>
        <p:nvSpPr>
          <p:cNvPr id="4" name="Slide Number Placeholder 3"/>
          <p:cNvSpPr>
            <a:spLocks noGrp="1"/>
          </p:cNvSpPr>
          <p:nvPr>
            <p:ph type="sldNum" sz="quarter" idx="12"/>
          </p:nvPr>
        </p:nvSpPr>
        <p:spPr/>
        <p:txBody>
          <a:bodyPr/>
          <a:lstStyle/>
          <a:p>
            <a:fld id="{E07FCF45-73BB-440A-8D8A-2BAE2118725A}" type="slidenum">
              <a:rPr lang="hr-HR" smtClean="0"/>
              <a:t>15</a:t>
            </a:fld>
            <a:endParaRPr lang="hr-HR"/>
          </a:p>
        </p:txBody>
      </p:sp>
    </p:spTree>
    <p:extLst>
      <p:ext uri="{BB962C8B-B14F-4D97-AF65-F5344CB8AC3E}">
        <p14:creationId xmlns:p14="http://schemas.microsoft.com/office/powerpoint/2010/main" val="3948676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24110"/>
            <a:ext cx="7924802" cy="52879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POJAM ACQUIS COMMUNAUTAIRE</a:t>
            </a:r>
          </a:p>
        </p:txBody>
      </p:sp>
      <p:sp>
        <p:nvSpPr>
          <p:cNvPr id="3" name="Content Placeholder 2"/>
          <p:cNvSpPr>
            <a:spLocks noGrp="1"/>
          </p:cNvSpPr>
          <p:nvPr>
            <p:ph idx="1"/>
          </p:nvPr>
        </p:nvSpPr>
        <p:spPr>
          <a:xfrm>
            <a:off x="609599" y="1412776"/>
            <a:ext cx="6770713" cy="5300428"/>
          </a:xfrm>
        </p:spPr>
        <p:txBody>
          <a:bodyPr>
            <a:normAutofit fontScale="85000" lnSpcReduction="20000"/>
          </a:bodyPr>
          <a:lstStyle/>
          <a:p>
            <a:pPr algn="just">
              <a:buNone/>
            </a:pPr>
            <a:r>
              <a:rPr lang="bs-Latn-BA" altLang="en-US" sz="2400" dirty="0">
                <a:solidFill>
                  <a:schemeClr val="tx1"/>
                </a:solidFill>
                <a:latin typeface="Times New Roman" panose="02020603050405020304" pitchFamily="18" charset="0"/>
                <a:cs typeface="Times New Roman" panose="02020603050405020304" pitchFamily="18" charset="0"/>
              </a:rPr>
              <a:t>Ukupno pravno nasljeđe koje obuhvata:                 </a:t>
            </a:r>
          </a:p>
          <a:p>
            <a:pPr algn="just"/>
            <a:r>
              <a:rPr lang="bs-Latn-BA" altLang="en-US" sz="2400" dirty="0">
                <a:solidFill>
                  <a:schemeClr val="tx1"/>
                </a:solidFill>
                <a:latin typeface="Times New Roman" panose="02020603050405020304" pitchFamily="18" charset="0"/>
                <a:cs typeface="Times New Roman" panose="02020603050405020304" pitchFamily="18" charset="0"/>
              </a:rPr>
              <a:t>PRIMARNO PRAVO - sadržaj, načela i političke ciljeve osnivačkih ugovora,</a:t>
            </a:r>
          </a:p>
          <a:p>
            <a:pPr algn="just"/>
            <a:r>
              <a:rPr lang="bs-Latn-BA" altLang="en-US" sz="2400" dirty="0">
                <a:solidFill>
                  <a:schemeClr val="tx1"/>
                </a:solidFill>
                <a:latin typeface="Times New Roman" panose="02020603050405020304" pitchFamily="18" charset="0"/>
                <a:cs typeface="Times New Roman" panose="02020603050405020304" pitchFamily="18" charset="0"/>
              </a:rPr>
              <a:t>SEKUNDARNO PRAVO – zakonodavstvo koje donose institucije EU</a:t>
            </a:r>
          </a:p>
          <a:p>
            <a:pPr algn="just"/>
            <a:r>
              <a:rPr lang="bs-Latn-BA" altLang="en-US" sz="2400" dirty="0">
                <a:solidFill>
                  <a:schemeClr val="tx1"/>
                </a:solidFill>
                <a:latin typeface="Times New Roman" panose="02020603050405020304" pitchFamily="18" charset="0"/>
                <a:cs typeface="Times New Roman" panose="02020603050405020304" pitchFamily="18" charset="0"/>
              </a:rPr>
              <a:t>MEĐUNARODNI UGOVORI - međunarodno običajno pravo-ugovori koje je Unija sklopila i ugovori između država članica u području djelovanja Unije</a:t>
            </a:r>
          </a:p>
          <a:p>
            <a:pPr algn="just"/>
            <a:r>
              <a:rPr lang="bs-Latn-BA" altLang="en-US" sz="2400" dirty="0">
                <a:solidFill>
                  <a:schemeClr val="tx1"/>
                </a:solidFill>
                <a:latin typeface="Times New Roman" panose="02020603050405020304" pitchFamily="18" charset="0"/>
                <a:cs typeface="Times New Roman" panose="02020603050405020304" pitchFamily="18" charset="0"/>
              </a:rPr>
              <a:t>PRAKSA SUDA PRAVDE EVROPSKIH ZAJEDNICA -pravo usvojeno primjenom osnivačkih ugovora i presuda Suda pravde Eu</a:t>
            </a:r>
            <a:r>
              <a:rPr lang="fr-FR" altLang="en-US" sz="2400" dirty="0" err="1">
                <a:solidFill>
                  <a:schemeClr val="tx1"/>
                </a:solidFill>
                <a:latin typeface="Times New Roman" panose="02020603050405020304" pitchFamily="18" charset="0"/>
                <a:cs typeface="Times New Roman" panose="02020603050405020304" pitchFamily="18" charset="0"/>
              </a:rPr>
              <a:t>ropske</a:t>
            </a:r>
            <a:r>
              <a:rPr lang="fr-FR" altLang="en-US" sz="2400" dirty="0">
                <a:solidFill>
                  <a:schemeClr val="tx1"/>
                </a:solidFill>
                <a:latin typeface="Times New Roman" panose="02020603050405020304" pitchFamily="18" charset="0"/>
                <a:cs typeface="Times New Roman" panose="02020603050405020304" pitchFamily="18" charset="0"/>
              </a:rPr>
              <a:t> </a:t>
            </a:r>
            <a:r>
              <a:rPr lang="fr-FR" altLang="en-US" sz="2400" dirty="0" err="1">
                <a:solidFill>
                  <a:schemeClr val="tx1"/>
                </a:solidFill>
                <a:latin typeface="Times New Roman" panose="02020603050405020304" pitchFamily="18" charset="0"/>
                <a:cs typeface="Times New Roman" panose="02020603050405020304" pitchFamily="18" charset="0"/>
              </a:rPr>
              <a:t>unije</a:t>
            </a:r>
            <a:r>
              <a:rPr lang="bs-Latn-BA" altLang="en-US" sz="2400" dirty="0">
                <a:solidFill>
                  <a:schemeClr val="tx1"/>
                </a:solidFill>
                <a:latin typeface="Times New Roman" panose="02020603050405020304" pitchFamily="18" charset="0"/>
                <a:cs typeface="Times New Roman" panose="02020603050405020304" pitchFamily="18" charset="0"/>
              </a:rPr>
              <a:t>, (čini izvor prava)</a:t>
            </a:r>
          </a:p>
          <a:p>
            <a:pPr algn="just"/>
            <a:r>
              <a:rPr lang="bs-Latn-BA" altLang="en-US" sz="2400" dirty="0">
                <a:solidFill>
                  <a:schemeClr val="tx1"/>
                </a:solidFill>
                <a:latin typeface="Times New Roman" panose="02020603050405020304" pitchFamily="18" charset="0"/>
                <a:cs typeface="Times New Roman" panose="02020603050405020304" pitchFamily="18" charset="0"/>
              </a:rPr>
              <a:t>deklaracije i rezolucije,</a:t>
            </a:r>
          </a:p>
          <a:p>
            <a:pPr algn="just"/>
            <a:r>
              <a:rPr lang="bs-Latn-BA" altLang="en-US" sz="2400" dirty="0">
                <a:solidFill>
                  <a:schemeClr val="tx1"/>
                </a:solidFill>
                <a:latin typeface="Times New Roman" panose="02020603050405020304" pitchFamily="18" charset="0"/>
                <a:cs typeface="Times New Roman" panose="02020603050405020304" pitchFamily="18" charset="0"/>
              </a:rPr>
              <a:t>mjere koje se odnose na zajedničku vanjsku i sigurnosnu politiku, </a:t>
            </a:r>
          </a:p>
          <a:p>
            <a:pPr algn="just"/>
            <a:r>
              <a:rPr lang="bs-Latn-BA" altLang="en-US" sz="2400" dirty="0">
                <a:solidFill>
                  <a:schemeClr val="tx1"/>
                </a:solidFill>
                <a:latin typeface="Times New Roman" panose="02020603050405020304" pitchFamily="18" charset="0"/>
                <a:cs typeface="Times New Roman" panose="02020603050405020304" pitchFamily="18" charset="0"/>
              </a:rPr>
              <a:t>mjere koje se odnose na pravosuđe i unutrašnje poslove (dakle, svaka druga obaveza preuzeta od država članica u okviru aktivnosti EU)</a:t>
            </a:r>
          </a:p>
          <a:p>
            <a:endParaRPr lang="bs-Latn-BA" altLang="en-US" dirty="0">
              <a:solidFill>
                <a:srgbClr val="FF0000"/>
              </a:solidFill>
            </a:endParaRPr>
          </a:p>
          <a:p>
            <a:endParaRPr lang="bs-Latn-BA" dirty="0">
              <a:solidFill>
                <a:srgbClr val="FF0000"/>
              </a:solidFill>
            </a:endParaRPr>
          </a:p>
        </p:txBody>
      </p:sp>
      <p:sp>
        <p:nvSpPr>
          <p:cNvPr id="4" name="Slide Number Placeholder 3"/>
          <p:cNvSpPr>
            <a:spLocks noGrp="1"/>
          </p:cNvSpPr>
          <p:nvPr>
            <p:ph type="sldNum" sz="quarter" idx="12"/>
          </p:nvPr>
        </p:nvSpPr>
        <p:spPr/>
        <p:txBody>
          <a:bodyPr/>
          <a:lstStyle/>
          <a:p>
            <a:fld id="{E07FCF45-73BB-440A-8D8A-2BAE2118725A}" type="slidenum">
              <a:rPr lang="hr-HR" smtClean="0"/>
              <a:t>16</a:t>
            </a:fld>
            <a:endParaRPr lang="hr-HR"/>
          </a:p>
        </p:txBody>
      </p:sp>
    </p:spTree>
    <p:extLst>
      <p:ext uri="{BB962C8B-B14F-4D97-AF65-F5344CB8AC3E}">
        <p14:creationId xmlns:p14="http://schemas.microsoft.com/office/powerpoint/2010/main" val="4248865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467544" y="1303317"/>
            <a:ext cx="6626696" cy="4251366"/>
          </a:xfrm>
        </p:spPr>
        <p:txBody>
          <a:bodyPr>
            <a:normAutofit/>
          </a:bodyPr>
          <a:lstStyle/>
          <a:p>
            <a:r>
              <a:rPr lang="bs-Latn-BA" sz="2000" dirty="0">
                <a:latin typeface="Times New Roman" panose="02020603050405020304" pitchFamily="18" charset="0"/>
                <a:cs typeface="Times New Roman" panose="02020603050405020304" pitchFamily="18" charset="0"/>
              </a:rPr>
              <a:t>Sve prednje navedeno znači  da </a:t>
            </a:r>
            <a:r>
              <a:rPr lang="bs-Latn-BA" sz="2000" dirty="0" err="1">
                <a:latin typeface="Times New Roman" panose="02020603050405020304" pitchFamily="18" charset="0"/>
                <a:cs typeface="Times New Roman" panose="02020603050405020304" pitchFamily="18" charset="0"/>
              </a:rPr>
              <a:t>Acquis</a:t>
            </a:r>
            <a:r>
              <a:rPr lang="bs-Latn-BA" sz="2000" dirty="0">
                <a:latin typeface="Times New Roman" panose="02020603050405020304" pitchFamily="18" charset="0"/>
                <a:cs typeface="Times New Roman" panose="02020603050405020304" pitchFamily="18" charset="0"/>
              </a:rPr>
              <a:t> je najznačajniji pravni i politički princip evropskih integracija.</a:t>
            </a:r>
          </a:p>
          <a:p>
            <a:r>
              <a:rPr lang="bs-Latn-BA" sz="2000" dirty="0">
                <a:latin typeface="Times New Roman" panose="02020603050405020304" pitchFamily="18" charset="0"/>
                <a:cs typeface="Times New Roman" panose="02020603050405020304" pitchFamily="18" charset="0"/>
              </a:rPr>
              <a:t>To je skup prava, obaveza i predanosti Zajednici, tj. sve što je EU ostvarila do danas u pravnom i političkom smislu</a:t>
            </a:r>
          </a:p>
          <a:p>
            <a:r>
              <a:rPr lang="bs-Latn-BA" sz="2000" dirty="0">
                <a:latin typeface="Times New Roman" panose="02020603050405020304" pitchFamily="18" charset="0"/>
                <a:cs typeface="Times New Roman" panose="02020603050405020304" pitchFamily="18" charset="0"/>
              </a:rPr>
              <a:t>Praksa Suda </a:t>
            </a:r>
            <a:r>
              <a:rPr lang="bs-Latn-BA" sz="2000" dirty="0" err="1">
                <a:latin typeface="Times New Roman" panose="02020603050405020304" pitchFamily="18" charset="0"/>
                <a:cs typeface="Times New Roman" panose="02020603050405020304" pitchFamily="18" charset="0"/>
              </a:rPr>
              <a:t>Acquis</a:t>
            </a:r>
            <a:r>
              <a:rPr lang="bs-Latn-BA" sz="2000" dirty="0">
                <a:latin typeface="Times New Roman" panose="02020603050405020304" pitchFamily="18" charset="0"/>
                <a:cs typeface="Times New Roman" panose="02020603050405020304" pitchFamily="18" charset="0"/>
              </a:rPr>
              <a:t> stavlja u rang ustavnog principa</a:t>
            </a:r>
          </a:p>
          <a:p>
            <a:endParaRPr lang="bs-Latn-BA" sz="2000" dirty="0">
              <a:latin typeface="Times New Roman" panose="02020603050405020304" pitchFamily="18" charset="0"/>
              <a:cs typeface="Times New Roman" panose="02020603050405020304" pitchFamily="18" charset="0"/>
            </a:endParaRPr>
          </a:p>
          <a:p>
            <a:r>
              <a:rPr lang="bs-Latn-BA" sz="2000" dirty="0">
                <a:latin typeface="Times New Roman" panose="02020603050405020304" pitchFamily="18" charset="0"/>
                <a:cs typeface="Times New Roman" panose="02020603050405020304" pitchFamily="18" charset="0"/>
              </a:rPr>
              <a:t>Svaka zemlja koja podnosi zahtjev za članstvo Evropskoj Uniji mora biti spremna da prihvati </a:t>
            </a:r>
            <a:r>
              <a:rPr lang="bs-Latn-BA" sz="2000" dirty="0" err="1">
                <a:latin typeface="Times New Roman" panose="02020603050405020304" pitchFamily="18" charset="0"/>
                <a:cs typeface="Times New Roman" panose="02020603050405020304" pitchFamily="18" charset="0"/>
              </a:rPr>
              <a:t>Acquis</a:t>
            </a:r>
            <a:r>
              <a:rPr lang="bs-Latn-BA" sz="2000" dirty="0">
                <a:latin typeface="Times New Roman" panose="02020603050405020304" pitchFamily="18" charset="0"/>
                <a:cs typeface="Times New Roman" panose="02020603050405020304" pitchFamily="18" charset="0"/>
              </a:rPr>
              <a:t> i mora biti sposobna da ga provede u potpunosti</a:t>
            </a:r>
          </a:p>
        </p:txBody>
      </p:sp>
      <p:sp>
        <p:nvSpPr>
          <p:cNvPr id="4" name="Čuvar mjesta broja slajda 3"/>
          <p:cNvSpPr>
            <a:spLocks noGrp="1"/>
          </p:cNvSpPr>
          <p:nvPr>
            <p:ph type="sldNum" sz="quarter" idx="12"/>
          </p:nvPr>
        </p:nvSpPr>
        <p:spPr/>
        <p:txBody>
          <a:bodyPr/>
          <a:lstStyle/>
          <a:p>
            <a:fld id="{E07FCF45-73BB-440A-8D8A-2BAE2118725A}" type="slidenum">
              <a:rPr lang="hr-HR" smtClean="0"/>
              <a:t>17</a:t>
            </a:fld>
            <a:endParaRPr lang="hr-HR"/>
          </a:p>
        </p:txBody>
      </p:sp>
    </p:spTree>
    <p:extLst>
      <p:ext uri="{BB962C8B-B14F-4D97-AF65-F5344CB8AC3E}">
        <p14:creationId xmlns:p14="http://schemas.microsoft.com/office/powerpoint/2010/main" val="1340894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62432"/>
            <a:ext cx="6347715" cy="71665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IZVORI PRAVA EVROPSKE UNIJE</a:t>
            </a:r>
          </a:p>
        </p:txBody>
      </p:sp>
      <p:sp>
        <p:nvSpPr>
          <p:cNvPr id="3" name="Content Placeholder 2"/>
          <p:cNvSpPr>
            <a:spLocks noGrp="1"/>
          </p:cNvSpPr>
          <p:nvPr>
            <p:ph idx="1"/>
          </p:nvPr>
        </p:nvSpPr>
        <p:spPr>
          <a:xfrm>
            <a:off x="609599" y="1556792"/>
            <a:ext cx="6842721" cy="4968552"/>
          </a:xfrm>
        </p:spPr>
        <p:txBody>
          <a:bodyPr>
            <a:normAutofit fontScale="77500" lnSpcReduction="20000"/>
          </a:bodyPr>
          <a:lstStyle/>
          <a:p>
            <a:pPr marL="0" indent="0">
              <a:buNone/>
            </a:pPr>
            <a:r>
              <a:rPr lang="bs-Latn-BA" sz="2400" dirty="0">
                <a:latin typeface="Times New Roman" panose="02020603050405020304" pitchFamily="18" charset="0"/>
                <a:cs typeface="Times New Roman" panose="02020603050405020304" pitchFamily="18" charset="0"/>
              </a:rPr>
              <a:t> </a:t>
            </a:r>
            <a:r>
              <a:rPr lang="bs-Latn-BA" sz="2800" dirty="0">
                <a:latin typeface="Times New Roman" panose="02020603050405020304" pitchFamily="18" charset="0"/>
                <a:cs typeface="Times New Roman" panose="02020603050405020304" pitchFamily="18" charset="0"/>
              </a:rPr>
              <a:t>Izvori prava EU se dijele na :</a:t>
            </a:r>
          </a:p>
          <a:p>
            <a:pPr marL="0" indent="0">
              <a:buNone/>
            </a:pPr>
            <a:endParaRPr lang="bs-Latn-BA" sz="2800" dirty="0">
              <a:latin typeface="Times New Roman" panose="02020603050405020304" pitchFamily="18" charset="0"/>
              <a:cs typeface="Times New Roman" panose="02020603050405020304" pitchFamily="18" charset="0"/>
            </a:endParaRPr>
          </a:p>
          <a:p>
            <a:r>
              <a:rPr lang="bs-Latn-BA" sz="2800" b="1" dirty="0">
                <a:latin typeface="Times New Roman" panose="02020603050405020304" pitchFamily="18" charset="0"/>
                <a:cs typeface="Times New Roman" panose="02020603050405020304" pitchFamily="18" charset="0"/>
              </a:rPr>
              <a:t>PRIMARNO PRAVO:</a:t>
            </a:r>
          </a:p>
          <a:p>
            <a:pPr marL="0" indent="0">
              <a:buNone/>
            </a:pPr>
            <a:r>
              <a:rPr lang="bs-Latn-BA" sz="2800" dirty="0">
                <a:latin typeface="Times New Roman" panose="02020603050405020304" pitchFamily="18" charset="0"/>
                <a:cs typeface="Times New Roman" panose="02020603050405020304" pitchFamily="18" charset="0"/>
              </a:rPr>
              <a:t>Osnivački ugovori (njihove izmjene i protokoli)</a:t>
            </a:r>
          </a:p>
          <a:p>
            <a:pPr marL="0" indent="0">
              <a:buNone/>
            </a:pPr>
            <a:r>
              <a:rPr lang="bs-Latn-BA" sz="2800" dirty="0">
                <a:latin typeface="Times New Roman" panose="02020603050405020304" pitchFamily="18" charset="0"/>
                <a:cs typeface="Times New Roman" panose="02020603050405020304" pitchFamily="18" charset="0"/>
              </a:rPr>
              <a:t>Povelje o osnovnim pravima EU</a:t>
            </a:r>
          </a:p>
          <a:p>
            <a:pPr marL="0" indent="0">
              <a:buNone/>
            </a:pPr>
            <a:endParaRPr lang="bs-Latn-BA" sz="2800" dirty="0">
              <a:latin typeface="Times New Roman" panose="02020603050405020304" pitchFamily="18" charset="0"/>
              <a:cs typeface="Times New Roman" panose="02020603050405020304" pitchFamily="18" charset="0"/>
            </a:endParaRPr>
          </a:p>
          <a:p>
            <a:r>
              <a:rPr lang="bs-Latn-BA" sz="2800" b="1" dirty="0">
                <a:latin typeface="Times New Roman" panose="02020603050405020304" pitchFamily="18" charset="0"/>
                <a:cs typeface="Times New Roman" panose="02020603050405020304" pitchFamily="18" charset="0"/>
              </a:rPr>
              <a:t>SEKUNDARNO PRAVO</a:t>
            </a:r>
          </a:p>
          <a:p>
            <a:pPr marL="0" indent="0">
              <a:buNone/>
            </a:pPr>
            <a:r>
              <a:rPr lang="bs-Latn-BA" sz="2800" dirty="0">
                <a:latin typeface="Times New Roman" panose="02020603050405020304" pitchFamily="18" charset="0"/>
                <a:cs typeface="Times New Roman" panose="02020603050405020304" pitchFamily="18" charset="0"/>
              </a:rPr>
              <a:t> -Uredbe</a:t>
            </a:r>
          </a:p>
          <a:p>
            <a:pPr marL="0" indent="0">
              <a:buNone/>
            </a:pPr>
            <a:r>
              <a:rPr lang="bs-Latn-BA" sz="2800" dirty="0">
                <a:latin typeface="Times New Roman" panose="02020603050405020304" pitchFamily="18" charset="0"/>
                <a:cs typeface="Times New Roman" panose="02020603050405020304" pitchFamily="18" charset="0"/>
              </a:rPr>
              <a:t>-Direktive</a:t>
            </a:r>
          </a:p>
          <a:p>
            <a:pPr marL="0" indent="0">
              <a:buNone/>
            </a:pPr>
            <a:r>
              <a:rPr lang="bs-Latn-BA" sz="2800" dirty="0">
                <a:latin typeface="Times New Roman" panose="02020603050405020304" pitchFamily="18" charset="0"/>
                <a:cs typeface="Times New Roman" panose="02020603050405020304" pitchFamily="18" charset="0"/>
              </a:rPr>
              <a:t>-Odluke </a:t>
            </a:r>
          </a:p>
          <a:p>
            <a:pPr marL="0" indent="0">
              <a:buNone/>
            </a:pPr>
            <a:r>
              <a:rPr lang="bs-Latn-BA" sz="2800" dirty="0">
                <a:latin typeface="Times New Roman" panose="02020603050405020304" pitchFamily="18" charset="0"/>
                <a:cs typeface="Times New Roman" panose="02020603050405020304" pitchFamily="18" charset="0"/>
              </a:rPr>
              <a:t>-Preporuke </a:t>
            </a:r>
          </a:p>
          <a:p>
            <a:pPr marL="0" indent="0">
              <a:buNone/>
            </a:pPr>
            <a:r>
              <a:rPr lang="bs-Latn-BA" sz="2800" dirty="0">
                <a:latin typeface="Times New Roman" panose="02020603050405020304" pitchFamily="18" charset="0"/>
                <a:cs typeface="Times New Roman" panose="02020603050405020304" pitchFamily="18" charset="0"/>
              </a:rPr>
              <a:t>-Mišljenja</a:t>
            </a:r>
          </a:p>
          <a:p>
            <a:pPr marL="0" indent="0">
              <a:buNone/>
            </a:pPr>
            <a:endParaRPr lang="bs-Latn-BA" dirty="0"/>
          </a:p>
        </p:txBody>
      </p:sp>
      <p:sp>
        <p:nvSpPr>
          <p:cNvPr id="4" name="Slide Number Placeholder 3"/>
          <p:cNvSpPr>
            <a:spLocks noGrp="1"/>
          </p:cNvSpPr>
          <p:nvPr>
            <p:ph type="sldNum" sz="quarter" idx="12"/>
          </p:nvPr>
        </p:nvSpPr>
        <p:spPr/>
        <p:txBody>
          <a:bodyPr/>
          <a:lstStyle/>
          <a:p>
            <a:fld id="{E07FCF45-73BB-440A-8D8A-2BAE2118725A}" type="slidenum">
              <a:rPr lang="hr-HR" smtClean="0"/>
              <a:t>18</a:t>
            </a:fld>
            <a:endParaRPr lang="hr-HR"/>
          </a:p>
        </p:txBody>
      </p:sp>
    </p:spTree>
    <p:extLst>
      <p:ext uri="{BB962C8B-B14F-4D97-AF65-F5344CB8AC3E}">
        <p14:creationId xmlns:p14="http://schemas.microsoft.com/office/powerpoint/2010/main" val="580559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7" y="624110"/>
            <a:ext cx="8138864" cy="52879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NADLEŽNOSTI</a:t>
            </a:r>
          </a:p>
        </p:txBody>
      </p:sp>
      <p:sp>
        <p:nvSpPr>
          <p:cNvPr id="3" name="Content Placeholder 2"/>
          <p:cNvSpPr>
            <a:spLocks noGrp="1"/>
          </p:cNvSpPr>
          <p:nvPr>
            <p:ph idx="1"/>
          </p:nvPr>
        </p:nvSpPr>
        <p:spPr>
          <a:xfrm>
            <a:off x="395537" y="1772816"/>
            <a:ext cx="6912767" cy="4268546"/>
          </a:xfrm>
        </p:spPr>
        <p:txBody>
          <a:bodyPr>
            <a:normAutofit lnSpcReduction="10000"/>
          </a:bodyPr>
          <a:lstStyle/>
          <a:p>
            <a:pPr marL="0" indent="0" algn="just">
              <a:buClr>
                <a:srgbClr val="203864"/>
              </a:buClr>
              <a:buNone/>
            </a:pPr>
            <a:r>
              <a:rPr lang="bs-Latn-BA" altLang="en-US" sz="2000" b="1" dirty="0">
                <a:latin typeface="Times New Roman" panose="02020603050405020304" pitchFamily="18" charset="0"/>
                <a:cs typeface="Times New Roman" panose="02020603050405020304" pitchFamily="18" charset="0"/>
              </a:rPr>
              <a:t>  ● ISKLJUČIVA NADLEŽNOST </a:t>
            </a:r>
            <a:r>
              <a:rPr lang="bs-Latn-BA" altLang="en-US" sz="2000" dirty="0">
                <a:latin typeface="Times New Roman" panose="02020603050405020304" pitchFamily="18" charset="0"/>
                <a:cs typeface="Times New Roman" panose="02020603050405020304" pitchFamily="18" charset="0"/>
              </a:rPr>
              <a:t>Evropske unije- član 3. 	Ugovora o  funkcioniranju EU (carinska unija, 	konkurencija, itd.)</a:t>
            </a:r>
          </a:p>
          <a:p>
            <a:pPr marL="0" indent="0" algn="just">
              <a:buClr>
                <a:srgbClr val="203864"/>
              </a:buClr>
              <a:buNone/>
            </a:pPr>
            <a:r>
              <a:rPr lang="bs-Latn-BA" altLang="en-US" sz="2000" b="1" dirty="0">
                <a:latin typeface="Times New Roman" panose="02020603050405020304" pitchFamily="18" charset="0"/>
                <a:cs typeface="Times New Roman" panose="02020603050405020304" pitchFamily="18" charset="0"/>
              </a:rPr>
              <a:t>  ● PODIJELJENA NADLEŽNOST </a:t>
            </a:r>
            <a:r>
              <a:rPr lang="bs-Latn-BA" altLang="en-US" sz="2000" dirty="0">
                <a:latin typeface="Times New Roman" panose="02020603050405020304" pitchFamily="18" charset="0"/>
                <a:cs typeface="Times New Roman" panose="02020603050405020304" pitchFamily="18" charset="0"/>
              </a:rPr>
              <a:t>između EU i država 	članica čl.  	4. Ugovora o funkcioniranju EU </a:t>
            </a:r>
            <a:r>
              <a:rPr lang="hr-BA" altLang="en-US" sz="2000" dirty="0">
                <a:latin typeface="Times New Roman" panose="02020603050405020304" pitchFamily="18" charset="0"/>
                <a:cs typeface="Times New Roman" panose="02020603050405020304" pitchFamily="18" charset="0"/>
              </a:rPr>
              <a:t>- države 	članice mogu 	djelovati </a:t>
            </a:r>
            <a:r>
              <a:rPr lang="hr-BA" altLang="en-US" sz="2000" i="1" u="sng" dirty="0">
                <a:latin typeface="Times New Roman" panose="02020603050405020304" pitchFamily="18" charset="0"/>
                <a:cs typeface="Times New Roman" panose="02020603050405020304" pitchFamily="18" charset="0"/>
              </a:rPr>
              <a:t>samo</a:t>
            </a:r>
            <a:r>
              <a:rPr lang="hr-BA" altLang="en-US" sz="2000" dirty="0">
                <a:latin typeface="Times New Roman" panose="02020603050405020304" pitchFamily="18" charset="0"/>
                <a:cs typeface="Times New Roman" panose="02020603050405020304" pitchFamily="18" charset="0"/>
              </a:rPr>
              <a:t> ako je EU odlučila da 	neće djelovati (npr. 	</a:t>
            </a:r>
            <a:r>
              <a:rPr lang="hr-BA" altLang="en-US" sz="2000" u="sng" dirty="0">
                <a:latin typeface="Times New Roman" panose="02020603050405020304" pitchFamily="18" charset="0"/>
                <a:cs typeface="Times New Roman" panose="02020603050405020304" pitchFamily="18" charset="0"/>
              </a:rPr>
              <a:t>javne nabavke</a:t>
            </a:r>
            <a:r>
              <a:rPr lang="hr-BA" altLang="en-US" sz="2000" dirty="0">
                <a:latin typeface="Times New Roman" panose="02020603050405020304" pitchFamily="18" charset="0"/>
                <a:cs typeface="Times New Roman" panose="02020603050405020304" pitchFamily="18" charset="0"/>
              </a:rPr>
              <a:t>, poljoprivreda i 	ribarstvo, itd.)</a:t>
            </a:r>
          </a:p>
          <a:p>
            <a:pPr marL="0" indent="0" algn="just">
              <a:buClr>
                <a:srgbClr val="203864"/>
              </a:buClr>
              <a:buNone/>
            </a:pPr>
            <a:r>
              <a:rPr lang="bs-Latn-BA" altLang="en-US" sz="2000" dirty="0">
                <a:latin typeface="Times New Roman" panose="02020603050405020304" pitchFamily="18" charset="0"/>
                <a:cs typeface="Times New Roman" panose="02020603050405020304" pitchFamily="18" charset="0"/>
              </a:rPr>
              <a:t>  ● Nadležnost EU za </a:t>
            </a:r>
            <a:r>
              <a:rPr lang="bs-Latn-BA" altLang="en-US" sz="2000" b="1" dirty="0">
                <a:latin typeface="Times New Roman" panose="02020603050405020304" pitchFamily="18" charset="0"/>
                <a:cs typeface="Times New Roman" panose="02020603050405020304" pitchFamily="18" charset="0"/>
              </a:rPr>
              <a:t>podupiranje, koordiniranje i  dopunjavanje djelovanja država članica </a:t>
            </a:r>
            <a:r>
              <a:rPr lang="bs-Latn-BA" altLang="en-US" sz="2000" dirty="0">
                <a:latin typeface="Times New Roman" panose="02020603050405020304" pitchFamily="18" charset="0"/>
                <a:cs typeface="Times New Roman" panose="02020603050405020304" pitchFamily="18" charset="0"/>
              </a:rPr>
              <a:t>čl. 6. Ugovora 	o funkcioniranju EU - u tim područjima EU </a:t>
            </a:r>
            <a:r>
              <a:rPr lang="bs-Latn-BA" altLang="en-US" sz="2000" i="1" u="sng" dirty="0">
                <a:latin typeface="Times New Roman" panose="02020603050405020304" pitchFamily="18" charset="0"/>
                <a:cs typeface="Times New Roman" panose="02020603050405020304" pitchFamily="18" charset="0"/>
              </a:rPr>
              <a:t>ne</a:t>
            </a:r>
            <a:r>
              <a:rPr lang="bs-Latn-BA" altLang="en-US" sz="2000" u="sng" dirty="0">
                <a:latin typeface="Times New Roman" panose="02020603050405020304" pitchFamily="18" charset="0"/>
                <a:cs typeface="Times New Roman" panose="02020603050405020304" pitchFamily="18" charset="0"/>
              </a:rPr>
              <a:t> može</a:t>
            </a:r>
            <a:r>
              <a:rPr lang="bs-Latn-BA" altLang="en-US" sz="2000" b="1" dirty="0">
                <a:latin typeface="Times New Roman" panose="02020603050405020304" pitchFamily="18" charset="0"/>
                <a:cs typeface="Times New Roman" panose="02020603050405020304" pitchFamily="18" charset="0"/>
              </a:rPr>
              <a:t> </a:t>
            </a:r>
            <a:r>
              <a:rPr lang="bs-Latn-BA" altLang="en-US" sz="2000" dirty="0">
                <a:latin typeface="Times New Roman" panose="02020603050405020304" pitchFamily="18" charset="0"/>
                <a:cs typeface="Times New Roman" panose="02020603050405020304" pitchFamily="18" charset="0"/>
              </a:rPr>
              <a:t>donositi pravno obvezujuće akte kojima se zahtijeva 	da 	države 	članice usklade svoje zakone i propise 	(kultura,	turizam, itd.)</a:t>
            </a:r>
          </a:p>
          <a:p>
            <a:endParaRPr lang="bs-Latn-BA" dirty="0"/>
          </a:p>
        </p:txBody>
      </p:sp>
      <p:sp>
        <p:nvSpPr>
          <p:cNvPr id="4" name="Slide Number Placeholder 3"/>
          <p:cNvSpPr>
            <a:spLocks noGrp="1"/>
          </p:cNvSpPr>
          <p:nvPr>
            <p:ph type="sldNum" sz="quarter" idx="12"/>
          </p:nvPr>
        </p:nvSpPr>
        <p:spPr/>
        <p:txBody>
          <a:bodyPr/>
          <a:lstStyle/>
          <a:p>
            <a:fld id="{E07FCF45-73BB-440A-8D8A-2BAE2118725A}" type="slidenum">
              <a:rPr lang="hr-HR" smtClean="0"/>
              <a:t>19</a:t>
            </a:fld>
            <a:endParaRPr lang="hr-HR"/>
          </a:p>
        </p:txBody>
      </p:sp>
    </p:spTree>
    <p:extLst>
      <p:ext uri="{BB962C8B-B14F-4D97-AF65-F5344CB8AC3E}">
        <p14:creationId xmlns:p14="http://schemas.microsoft.com/office/powerpoint/2010/main" val="168320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7FCF45-73BB-440A-8D8A-2BAE2118725A}" type="slidenum">
              <a:rPr lang="hr-HR" smtClean="0"/>
              <a:t>2</a:t>
            </a:fld>
            <a:endParaRPr lang="hr-HR"/>
          </a:p>
        </p:txBody>
      </p:sp>
      <p:sp>
        <p:nvSpPr>
          <p:cNvPr id="6" name="TextBox 5"/>
          <p:cNvSpPr txBox="1"/>
          <p:nvPr/>
        </p:nvSpPr>
        <p:spPr>
          <a:xfrm>
            <a:off x="1547664" y="692696"/>
            <a:ext cx="3672408"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Historija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ugovora</a:t>
            </a:r>
            <a:r>
              <a:rPr lang="en-US" sz="2800" b="1" dirty="0">
                <a:latin typeface="Times New Roman" panose="02020603050405020304" pitchFamily="18" charset="0"/>
                <a:cs typeface="Times New Roman" panose="02020603050405020304" pitchFamily="18" charset="0"/>
              </a:rPr>
              <a:t> EU</a:t>
            </a:r>
          </a:p>
        </p:txBody>
      </p:sp>
      <p:sp>
        <p:nvSpPr>
          <p:cNvPr id="3" name="TextBox 2">
            <a:extLst>
              <a:ext uri="{FF2B5EF4-FFF2-40B4-BE49-F238E27FC236}">
                <a16:creationId xmlns:a16="http://schemas.microsoft.com/office/drawing/2014/main" id="{BFAA27AD-4145-4ED3-B42D-C4FBC19E858D}"/>
              </a:ext>
            </a:extLst>
          </p:cNvPr>
          <p:cNvSpPr txBox="1"/>
          <p:nvPr/>
        </p:nvSpPr>
        <p:spPr>
          <a:xfrm>
            <a:off x="467544" y="1556792"/>
            <a:ext cx="7056784" cy="5016758"/>
          </a:xfrm>
          <a:prstGeom prst="rect">
            <a:avLst/>
          </a:prstGeom>
          <a:noFill/>
        </p:spPr>
        <p:txBody>
          <a:bodyPr wrap="square" rtlCol="0">
            <a:spAutoFit/>
          </a:bodyPr>
          <a:lstStyle/>
          <a:p>
            <a:r>
              <a:rPr lang="bs-Latn-BA" sz="2400" b="1" dirty="0">
                <a:latin typeface="Times New Roman" panose="02020603050405020304" pitchFamily="18" charset="0"/>
                <a:cs typeface="Times New Roman" panose="02020603050405020304" pitchFamily="18" charset="0"/>
              </a:rPr>
              <a:t>Pariški ugovor</a:t>
            </a:r>
          </a:p>
          <a:p>
            <a:endParaRPr lang="bs-Latn-BA" dirty="0"/>
          </a:p>
          <a:p>
            <a:pPr algn="just"/>
            <a:r>
              <a:rPr lang="bs-Latn-BA" sz="2000" dirty="0">
                <a:latin typeface="Times New Roman" panose="02020603050405020304" pitchFamily="18" charset="0"/>
                <a:cs typeface="Times New Roman" panose="02020603050405020304" pitchFamily="18" charset="0"/>
              </a:rPr>
              <a:t>Nastao kada je francuski ministar vanjskih poslova Robert Schuman, 1950. godine, </a:t>
            </a:r>
            <a:r>
              <a:rPr lang="bs-Latn-BA" sz="2000" dirty="0" err="1">
                <a:latin typeface="Times New Roman" panose="02020603050405020304" pitchFamily="18" charset="0"/>
                <a:cs typeface="Times New Roman" panose="02020603050405020304" pitchFamily="18" charset="0"/>
              </a:rPr>
              <a:t>predložio</a:t>
            </a:r>
            <a:r>
              <a:rPr lang="bs-Latn-BA" sz="2000" dirty="0">
                <a:latin typeface="Times New Roman" panose="02020603050405020304" pitchFamily="18" charset="0"/>
                <a:cs typeface="Times New Roman" panose="02020603050405020304" pitchFamily="18" charset="0"/>
              </a:rPr>
              <a:t> integraciju industrija ugljena i čelika Zapadne </a:t>
            </a:r>
            <a:r>
              <a:rPr lang="bs-Latn-BA" sz="2000" dirty="0" err="1">
                <a:latin typeface="Times New Roman" panose="02020603050405020304" pitchFamily="18" charset="0"/>
                <a:cs typeface="Times New Roman" panose="02020603050405020304" pitchFamily="18" charset="0"/>
              </a:rPr>
              <a:t>Europe</a:t>
            </a:r>
            <a:r>
              <a:rPr lang="bs-Latn-BA" sz="2000" dirty="0">
                <a:latin typeface="Times New Roman" panose="02020603050405020304" pitchFamily="18" charset="0"/>
                <a:cs typeface="Times New Roman" panose="02020603050405020304" pitchFamily="18" charset="0"/>
              </a:rPr>
              <a:t>, njegove su ideje sljedeće godine ugrađene u Pariški ugovor, te je rođena prethodnica EU-a.</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Europska zajednica za ugljen i čelik. </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EU je od tada redovno ažurirala i proširivala ugovore radi osiguranja učinkovite politike i </a:t>
            </a:r>
            <a:r>
              <a:rPr lang="bs-Latn-BA" sz="2000" dirty="0" err="1">
                <a:latin typeface="Times New Roman" panose="02020603050405020304" pitchFamily="18" charset="0"/>
                <a:cs typeface="Times New Roman" panose="02020603050405020304" pitchFamily="18" charset="0"/>
              </a:rPr>
              <a:t>odlučivanja</a:t>
            </a:r>
            <a:r>
              <a:rPr lang="bs-Latn-BA" sz="2000" dirty="0">
                <a:latin typeface="Times New Roman" panose="02020603050405020304" pitchFamily="18" charset="0"/>
                <a:cs typeface="Times New Roman" panose="02020603050405020304" pitchFamily="18" charset="0"/>
              </a:rPr>
              <a:t>. </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Pariški ugovor kojim je utemeljena Europska zajednica za ugljen i čelik, potpisan je u Parizu 18.04.1951. godine, a stupio na snagu 1952. godine, a prestao je sa važenjem 2002. godine.</a:t>
            </a:r>
          </a:p>
          <a:p>
            <a:endParaRPr lang="bs-Latn-BA" dirty="0"/>
          </a:p>
        </p:txBody>
      </p:sp>
    </p:spTree>
    <p:extLst>
      <p:ext uri="{BB962C8B-B14F-4D97-AF65-F5344CB8AC3E}">
        <p14:creationId xmlns:p14="http://schemas.microsoft.com/office/powerpoint/2010/main" val="1087630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3" y="624110"/>
            <a:ext cx="7994848" cy="528798"/>
          </a:xfrm>
        </p:spPr>
        <p:txBody>
          <a:bodyPr>
            <a:normAutofit/>
          </a:bodyPr>
          <a:lstStyle/>
          <a:p>
            <a:r>
              <a:rPr lang="bs-Latn-BA" altLang="en-US" sz="2800" b="1" dirty="0">
                <a:solidFill>
                  <a:schemeClr val="tx1"/>
                </a:solidFill>
                <a:latin typeface="Times New Roman" panose="02020603050405020304" pitchFamily="18" charset="0"/>
                <a:cs typeface="Times New Roman" panose="02020603050405020304" pitchFamily="18" charset="0"/>
              </a:rPr>
              <a:t>SEKUNDARNO PRAVO</a:t>
            </a:r>
            <a:endParaRPr lang="bs-Latn-BA"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9553" y="1412776"/>
            <a:ext cx="6768751" cy="4821114"/>
          </a:xfrm>
        </p:spPr>
        <p:txBody>
          <a:bodyPr>
            <a:normAutofit/>
          </a:bodyPr>
          <a:lstStyle/>
          <a:p>
            <a:pPr algn="just">
              <a:defRPr/>
            </a:pPr>
            <a:r>
              <a:rPr lang="bs-Latn-BA" sz="2000" dirty="0">
                <a:latin typeface="Times New Roman" panose="02020603050405020304" pitchFamily="18" charset="0"/>
                <a:cs typeface="Times New Roman" panose="02020603050405020304" pitchFamily="18" charset="0"/>
              </a:rPr>
              <a:t>Skup pravnih akata koje donose institucije Evropske unije na osnovu Ugovora</a:t>
            </a:r>
          </a:p>
          <a:p>
            <a:pPr marL="0" indent="0" algn="ctr">
              <a:buNone/>
              <a:defRPr/>
            </a:pPr>
            <a:endParaRPr lang="bs-Latn-BA" sz="2000" dirty="0">
              <a:latin typeface="Times New Roman" panose="02020603050405020304" pitchFamily="18" charset="0"/>
              <a:cs typeface="Times New Roman" panose="02020603050405020304" pitchFamily="18" charset="0"/>
            </a:endParaRPr>
          </a:p>
          <a:p>
            <a:pPr fontAlgn="t"/>
            <a:r>
              <a:rPr lang="hr-BA" sz="2000" b="1" dirty="0">
                <a:latin typeface="Times New Roman" panose="02020603050405020304" pitchFamily="18" charset="0"/>
                <a:cs typeface="Times New Roman" panose="02020603050405020304" pitchFamily="18" charset="0"/>
              </a:rPr>
              <a:t>PRAVNO OBAVEZUJUĆI</a:t>
            </a:r>
          </a:p>
          <a:p>
            <a:pPr fontAlgn="t"/>
            <a:r>
              <a:rPr lang="hr-BA" sz="2000" dirty="0">
                <a:latin typeface="Times New Roman" panose="02020603050405020304" pitchFamily="18" charset="0"/>
                <a:cs typeface="Times New Roman" panose="02020603050405020304" pitchFamily="18" charset="0"/>
              </a:rPr>
              <a:t>Uredbe </a:t>
            </a:r>
            <a:endParaRPr lang="bs-Latn-BA" sz="2000" dirty="0">
              <a:latin typeface="Times New Roman" panose="02020603050405020304" pitchFamily="18" charset="0"/>
              <a:cs typeface="Times New Roman" panose="02020603050405020304" pitchFamily="18" charset="0"/>
            </a:endParaRPr>
          </a:p>
          <a:p>
            <a:pPr fontAlgn="t"/>
            <a:r>
              <a:rPr lang="hr-BA" sz="2000" dirty="0">
                <a:latin typeface="Times New Roman" panose="02020603050405020304" pitchFamily="18" charset="0"/>
                <a:cs typeface="Times New Roman" panose="02020603050405020304" pitchFamily="18" charset="0"/>
              </a:rPr>
              <a:t>Direktive</a:t>
            </a:r>
            <a:endParaRPr lang="bs-Latn-BA" sz="2000" dirty="0">
              <a:latin typeface="Times New Roman" panose="02020603050405020304" pitchFamily="18" charset="0"/>
              <a:cs typeface="Times New Roman" panose="02020603050405020304" pitchFamily="18" charset="0"/>
            </a:endParaRPr>
          </a:p>
          <a:p>
            <a:pPr fontAlgn="t"/>
            <a:r>
              <a:rPr lang="hr-BA" sz="2000" dirty="0">
                <a:latin typeface="Times New Roman" panose="02020603050405020304" pitchFamily="18" charset="0"/>
                <a:cs typeface="Times New Roman" panose="02020603050405020304" pitchFamily="18" charset="0"/>
              </a:rPr>
              <a:t>Odluke</a:t>
            </a:r>
            <a:endParaRPr lang="bs-Latn-BA" sz="2000" dirty="0">
              <a:latin typeface="Times New Roman" panose="02020603050405020304" pitchFamily="18" charset="0"/>
              <a:cs typeface="Times New Roman" panose="02020603050405020304" pitchFamily="18" charset="0"/>
            </a:endParaRPr>
          </a:p>
          <a:p>
            <a:pPr marL="0" indent="0" fontAlgn="t">
              <a:buNone/>
            </a:pPr>
            <a:endParaRPr lang="bs-Latn-BA" sz="2000" dirty="0">
              <a:latin typeface="Times New Roman" panose="02020603050405020304" pitchFamily="18" charset="0"/>
              <a:cs typeface="Times New Roman" panose="02020603050405020304" pitchFamily="18" charset="0"/>
            </a:endParaRPr>
          </a:p>
          <a:p>
            <a:r>
              <a:rPr lang="hr-BA" sz="2000" b="1" dirty="0">
                <a:latin typeface="Times New Roman" panose="02020603050405020304" pitchFamily="18" charset="0"/>
                <a:cs typeface="Times New Roman" panose="02020603050405020304" pitchFamily="18" charset="0"/>
              </a:rPr>
              <a:t>PRAVNO NEOBAVEZUJUĆI</a:t>
            </a:r>
            <a:endParaRPr lang="bs-Latn-BA" sz="2000" dirty="0">
              <a:latin typeface="Times New Roman" panose="02020603050405020304" pitchFamily="18" charset="0"/>
              <a:cs typeface="Times New Roman" panose="02020603050405020304" pitchFamily="18" charset="0"/>
            </a:endParaRPr>
          </a:p>
          <a:p>
            <a:pPr fontAlgn="t"/>
            <a:r>
              <a:rPr lang="bs-Latn-BA" sz="2000" dirty="0">
                <a:latin typeface="Times New Roman" panose="02020603050405020304" pitchFamily="18" charset="0"/>
                <a:cs typeface="Times New Roman" panose="02020603050405020304" pitchFamily="18" charset="0"/>
              </a:rPr>
              <a:t>Preporuke</a:t>
            </a:r>
          </a:p>
          <a:p>
            <a:pPr fontAlgn="t"/>
            <a:r>
              <a:rPr lang="bs-Latn-BA" sz="2000" dirty="0">
                <a:latin typeface="Times New Roman" panose="02020603050405020304" pitchFamily="18" charset="0"/>
                <a:cs typeface="Times New Roman" panose="02020603050405020304" pitchFamily="18" charset="0"/>
              </a:rPr>
              <a:t>Mišljenja</a:t>
            </a:r>
          </a:p>
          <a:p>
            <a:endParaRPr lang="bs-Latn-BA" dirty="0"/>
          </a:p>
        </p:txBody>
      </p:sp>
      <p:sp>
        <p:nvSpPr>
          <p:cNvPr id="4" name="Slide Number Placeholder 3"/>
          <p:cNvSpPr>
            <a:spLocks noGrp="1"/>
          </p:cNvSpPr>
          <p:nvPr>
            <p:ph type="sldNum" sz="quarter" idx="12"/>
          </p:nvPr>
        </p:nvSpPr>
        <p:spPr/>
        <p:txBody>
          <a:bodyPr/>
          <a:lstStyle/>
          <a:p>
            <a:fld id="{E07FCF45-73BB-440A-8D8A-2BAE2118725A}" type="slidenum">
              <a:rPr lang="hr-HR" smtClean="0"/>
              <a:t>20</a:t>
            </a:fld>
            <a:endParaRPr lang="hr-HR"/>
          </a:p>
        </p:txBody>
      </p:sp>
    </p:spTree>
    <p:extLst>
      <p:ext uri="{BB962C8B-B14F-4D97-AF65-F5344CB8AC3E}">
        <p14:creationId xmlns:p14="http://schemas.microsoft.com/office/powerpoint/2010/main" val="1383170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3" y="624111"/>
            <a:ext cx="7920881" cy="644650"/>
          </a:xfrm>
        </p:spPr>
        <p:txBody>
          <a:bodyPr>
            <a:normAutofit/>
          </a:bodyPr>
          <a:lstStyle/>
          <a:p>
            <a:r>
              <a:rPr lang="bs-Latn-BA" altLang="en-US" sz="2800" b="1" dirty="0">
                <a:solidFill>
                  <a:schemeClr val="tx1"/>
                </a:solidFill>
                <a:latin typeface="Times New Roman" panose="02020603050405020304" pitchFamily="18" charset="0"/>
                <a:cs typeface="Times New Roman" panose="02020603050405020304" pitchFamily="18" charset="0"/>
              </a:rPr>
              <a:t>UREDBE</a:t>
            </a:r>
            <a:endParaRPr lang="bs-Latn-BA"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9553" y="1484784"/>
            <a:ext cx="6768751" cy="5040560"/>
          </a:xfrm>
        </p:spPr>
        <p:txBody>
          <a:bodyPr>
            <a:normAutofit lnSpcReduction="10000"/>
          </a:bodyPr>
          <a:lstStyle/>
          <a:p>
            <a:pPr marL="0" indent="0" algn="just">
              <a:buClr>
                <a:schemeClr val="accent1">
                  <a:lumMod val="50000"/>
                </a:schemeClr>
              </a:buClr>
              <a:buNone/>
              <a:defRPr/>
            </a:pPr>
            <a:r>
              <a:rPr lang="bs-Latn-BA" altLang="en-US" sz="2000" dirty="0">
                <a:latin typeface="Times New Roman" panose="02020603050405020304" pitchFamily="18" charset="0"/>
                <a:cs typeface="Times New Roman" panose="02020603050405020304" pitchFamily="18" charset="0"/>
              </a:rPr>
              <a:t>  ●  Član 288. stav (2) Ugovora o funkcioniranju EU kaže:</a:t>
            </a:r>
          </a:p>
          <a:p>
            <a:pPr marL="0" indent="0" algn="just">
              <a:buClr>
                <a:schemeClr val="accent1">
                  <a:lumMod val="50000"/>
                </a:schemeClr>
              </a:buClr>
              <a:buNone/>
              <a:defRPr/>
            </a:pPr>
            <a:r>
              <a:rPr lang="bs-Latn-BA" altLang="en-US" sz="2000" dirty="0">
                <a:latin typeface="Times New Roman" panose="02020603050405020304" pitchFamily="18" charset="0"/>
                <a:cs typeface="Times New Roman" panose="02020603050405020304" pitchFamily="18" charset="0"/>
              </a:rPr>
              <a:t>      -Uredba ima opću </a:t>
            </a:r>
            <a:r>
              <a:rPr lang="bs-Latn-BA" altLang="en-US" sz="2000" dirty="0" err="1">
                <a:latin typeface="Times New Roman" panose="02020603050405020304" pitchFamily="18" charset="0"/>
                <a:cs typeface="Times New Roman" panose="02020603050405020304" pitchFamily="18" charset="0"/>
              </a:rPr>
              <a:t>primjenu.Obvezujuća</a:t>
            </a:r>
            <a:r>
              <a:rPr lang="bs-Latn-BA" altLang="en-US" sz="2000" dirty="0">
                <a:latin typeface="Times New Roman" panose="02020603050405020304" pitchFamily="18" charset="0"/>
                <a:cs typeface="Times New Roman" panose="02020603050405020304" pitchFamily="18" charset="0"/>
              </a:rPr>
              <a:t> je </a:t>
            </a:r>
            <a:r>
              <a:rPr lang="bs-Latn-BA" altLang="en-US" sz="2000" b="1" dirty="0">
                <a:latin typeface="Times New Roman" panose="02020603050405020304" pitchFamily="18" charset="0"/>
                <a:cs typeface="Times New Roman" panose="02020603050405020304" pitchFamily="18" charset="0"/>
              </a:rPr>
              <a:t>u cijelosti i 	neposredno se primjenjuje </a:t>
            </a:r>
            <a:r>
              <a:rPr lang="bs-Latn-BA" altLang="en-US" sz="2000" dirty="0">
                <a:latin typeface="Times New Roman" panose="02020603050405020304" pitchFamily="18" charset="0"/>
                <a:cs typeface="Times New Roman" panose="02020603050405020304" pitchFamily="18" charset="0"/>
              </a:rPr>
              <a:t>u svim državama članicama</a:t>
            </a:r>
          </a:p>
          <a:p>
            <a:pPr marL="0" indent="0" algn="just">
              <a:buClr>
                <a:schemeClr val="accent1">
                  <a:lumMod val="50000"/>
                </a:schemeClr>
              </a:buClr>
              <a:buNone/>
              <a:defRPr/>
            </a:pPr>
            <a:r>
              <a:rPr lang="bs-Latn-BA" altLang="en-US" sz="2000" dirty="0">
                <a:latin typeface="Times New Roman" panose="02020603050405020304" pitchFamily="18" charset="0"/>
                <a:cs typeface="Times New Roman" panose="02020603050405020304" pitchFamily="18" charset="0"/>
              </a:rPr>
              <a:t>	-Stupanjem na snagu postaje dio pravnog poretka država 	članica  bez potrebe za njenim preuzimanjem u nacionalno 	pravo</a:t>
            </a:r>
          </a:p>
          <a:p>
            <a:pPr marL="0" indent="0" algn="just">
              <a:buClr>
                <a:schemeClr val="accent1">
                  <a:lumMod val="50000"/>
                </a:schemeClr>
              </a:buClr>
              <a:buNone/>
              <a:defRPr/>
            </a:pPr>
            <a:r>
              <a:rPr lang="bs-Latn-BA" altLang="en-US" sz="2000" dirty="0">
                <a:latin typeface="Times New Roman" panose="02020603050405020304" pitchFamily="18" charset="0"/>
                <a:cs typeface="Times New Roman" panose="02020603050405020304" pitchFamily="18" charset="0"/>
              </a:rPr>
              <a:t>     	-</a:t>
            </a:r>
            <a:r>
              <a:rPr lang="bs-Latn-BA" altLang="en-US" sz="2000" dirty="0" err="1">
                <a:latin typeface="Times New Roman" panose="02020603050405020304" pitchFamily="18" charset="0"/>
                <a:cs typeface="Times New Roman" panose="02020603050405020304" pitchFamily="18" charset="0"/>
              </a:rPr>
              <a:t>Adresati</a:t>
            </a:r>
            <a:r>
              <a:rPr lang="bs-Latn-BA" altLang="en-US" sz="2000" dirty="0">
                <a:latin typeface="Times New Roman" panose="02020603050405020304" pitchFamily="18" charset="0"/>
                <a:cs typeface="Times New Roman" panose="02020603050405020304" pitchFamily="18" charset="0"/>
              </a:rPr>
              <a:t> (</a:t>
            </a:r>
            <a:r>
              <a:rPr lang="bs-Latn-BA" altLang="en-US" sz="2000" i="1" dirty="0">
                <a:latin typeface="Times New Roman" panose="02020603050405020304" pitchFamily="18" charset="0"/>
                <a:cs typeface="Times New Roman" panose="02020603050405020304" pitchFamily="18" charset="0"/>
              </a:rPr>
              <a:t>pravne i fizičke osobe</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države</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članice</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i</a:t>
            </a:r>
            <a:r>
              <a:rPr lang="en-US"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institucije</a:t>
            </a:r>
            <a:r>
              <a:rPr lang="en-US" altLang="en-US" sz="2000" i="1" dirty="0">
                <a:latin typeface="Times New Roman" panose="02020603050405020304" pitchFamily="18" charset="0"/>
                <a:cs typeface="Times New Roman" panose="02020603050405020304" pitchFamily="18" charset="0"/>
              </a:rPr>
              <a:t> </a:t>
            </a:r>
            <a:r>
              <a:rPr lang="bs-Latn-BA" altLang="en-US" sz="2000" i="1" dirty="0">
                <a:latin typeface="Times New Roman" panose="02020603050405020304" pitchFamily="18" charset="0"/>
                <a:cs typeface="Times New Roman" panose="02020603050405020304" pitchFamily="18" charset="0"/>
              </a:rPr>
              <a:t>	</a:t>
            </a:r>
            <a:r>
              <a:rPr lang="en-US" altLang="en-US" sz="2000" i="1" dirty="0" err="1">
                <a:latin typeface="Times New Roman" panose="02020603050405020304" pitchFamily="18" charset="0"/>
                <a:cs typeface="Times New Roman" panose="02020603050405020304" pitchFamily="18" charset="0"/>
              </a:rPr>
              <a:t>Unije</a:t>
            </a:r>
            <a:r>
              <a:rPr lang="bs-Latn-BA" altLang="en-US" sz="2000" dirty="0">
                <a:latin typeface="Times New Roman" panose="02020603050405020304" pitchFamily="18" charset="0"/>
                <a:cs typeface="Times New Roman" panose="02020603050405020304" pitchFamily="18" charset="0"/>
              </a:rPr>
              <a:t>) je moraju u potpunosti poštovati</a:t>
            </a:r>
          </a:p>
          <a:p>
            <a:pPr marL="0" indent="0" algn="just">
              <a:buClr>
                <a:schemeClr val="accent1">
                  <a:lumMod val="50000"/>
                </a:schemeClr>
              </a:buClr>
              <a:buNone/>
              <a:defRPr/>
            </a:pPr>
            <a:r>
              <a:rPr lang="bs-Latn-BA" altLang="en-US" sz="2000" dirty="0">
                <a:latin typeface="Times New Roman" panose="02020603050405020304" pitchFamily="18" charset="0"/>
                <a:cs typeface="Times New Roman" panose="02020603050405020304" pitchFamily="18" charset="0"/>
              </a:rPr>
              <a:t>	-O</a:t>
            </a:r>
            <a:r>
              <a:rPr lang="en-US" altLang="en-US" sz="2000" dirty="0" err="1">
                <a:latin typeface="Times New Roman" panose="02020603050405020304" pitchFamily="18" charset="0"/>
                <a:cs typeface="Times New Roman" panose="02020603050405020304" pitchFamily="18" charset="0"/>
              </a:rPr>
              <a:t>sigurati</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jedinstvena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primjena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prava</a:t>
            </a:r>
            <a:r>
              <a:rPr lang="en-US" altLang="en-US" sz="2000" dirty="0">
                <a:latin typeface="Times New Roman" panose="02020603050405020304" pitchFamily="18" charset="0"/>
                <a:cs typeface="Times New Roman" panose="02020603050405020304" pitchFamily="18" charset="0"/>
              </a:rPr>
              <a:t> E</a:t>
            </a:r>
            <a:r>
              <a:rPr lang="bs-Latn-BA" altLang="en-US" sz="2000" dirty="0">
                <a:latin typeface="Times New Roman" panose="02020603050405020304" pitchFamily="18" charset="0"/>
                <a:cs typeface="Times New Roman" panose="02020603050405020304" pitchFamily="18" charset="0"/>
              </a:rPr>
              <a:t>v</a:t>
            </a:r>
            <a:r>
              <a:rPr lang="en-US" altLang="en-US" sz="2000" dirty="0" err="1">
                <a:latin typeface="Times New Roman" panose="02020603050405020304" pitchFamily="18" charset="0"/>
                <a:cs typeface="Times New Roman" panose="02020603050405020304" pitchFamily="18" charset="0"/>
              </a:rPr>
              <a:t>ropske</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unije</a:t>
            </a:r>
            <a:r>
              <a:rPr lang="en-US" altLang="en-US" sz="2000" dirty="0">
                <a:latin typeface="Times New Roman" panose="02020603050405020304" pitchFamily="18" charset="0"/>
                <a:cs typeface="Times New Roman" panose="02020603050405020304" pitchFamily="18" charset="0"/>
              </a:rPr>
              <a:t> u </a:t>
            </a:r>
            <a:r>
              <a:rPr lang="bs-Latn-BA"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svim</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državama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članicama</a:t>
            </a:r>
            <a:endParaRPr lang="bs-Latn-BA" altLang="en-US" sz="2000" dirty="0">
              <a:latin typeface="Times New Roman" panose="02020603050405020304" pitchFamily="18" charset="0"/>
              <a:cs typeface="Times New Roman" panose="02020603050405020304" pitchFamily="18" charset="0"/>
            </a:endParaRPr>
          </a:p>
          <a:p>
            <a:pPr algn="just">
              <a:buClr>
                <a:schemeClr val="accent1">
                  <a:lumMod val="50000"/>
                </a:schemeClr>
              </a:buClr>
              <a:buFont typeface="Arial" panose="020B0604020202020204" pitchFamily="34" charset="0"/>
              <a:buChar char="•"/>
              <a:defRPr/>
            </a:pPr>
            <a:r>
              <a:rPr lang="bs-Latn-BA" sz="2000" dirty="0">
                <a:latin typeface="Times New Roman" panose="02020603050405020304" pitchFamily="18" charset="0"/>
                <a:cs typeface="Times New Roman" panose="02020603050405020304" pitchFamily="18" charset="0"/>
              </a:rPr>
              <a:t>Uredba je pravni akt koji je obvezujući i izravno se primjenjuje u svim državama članicama. Ne mora se prenijeti u nacionalno pravo država članica, ali ponekad je potrebno izmijeniti nacionalno zakonodavstvo da se izbjegnu proturječnosti s uredbom;</a:t>
            </a:r>
          </a:p>
        </p:txBody>
      </p:sp>
      <p:sp>
        <p:nvSpPr>
          <p:cNvPr id="4" name="Slide Number Placeholder 3"/>
          <p:cNvSpPr>
            <a:spLocks noGrp="1"/>
          </p:cNvSpPr>
          <p:nvPr>
            <p:ph type="sldNum" sz="quarter" idx="12"/>
          </p:nvPr>
        </p:nvSpPr>
        <p:spPr/>
        <p:txBody>
          <a:bodyPr/>
          <a:lstStyle/>
          <a:p>
            <a:fld id="{E07FCF45-73BB-440A-8D8A-2BAE2118725A}" type="slidenum">
              <a:rPr lang="hr-HR" smtClean="0"/>
              <a:t>21</a:t>
            </a:fld>
            <a:endParaRPr lang="hr-HR"/>
          </a:p>
        </p:txBody>
      </p:sp>
    </p:spTree>
    <p:extLst>
      <p:ext uri="{BB962C8B-B14F-4D97-AF65-F5344CB8AC3E}">
        <p14:creationId xmlns:p14="http://schemas.microsoft.com/office/powerpoint/2010/main" val="39370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9" y="512463"/>
            <a:ext cx="8158273" cy="640445"/>
          </a:xfrm>
        </p:spPr>
        <p:txBody>
          <a:bodyPr>
            <a:normAutofit fontScale="90000"/>
          </a:bodyPr>
          <a:lstStyle/>
          <a:p>
            <a:r>
              <a:rPr lang="bs-Latn-BA" sz="3100" b="1" dirty="0">
                <a:solidFill>
                  <a:schemeClr val="tx1"/>
                </a:solidFill>
                <a:latin typeface="Times New Roman" panose="02020603050405020304" pitchFamily="18" charset="0"/>
                <a:cs typeface="Times New Roman" panose="02020603050405020304" pitchFamily="18" charset="0"/>
              </a:rPr>
              <a:t>DIREKTIVE</a:t>
            </a:r>
            <a:br>
              <a:rPr lang="bs-Latn-BA" sz="2800" b="1" dirty="0">
                <a:solidFill>
                  <a:schemeClr val="tx1"/>
                </a:solidFill>
              </a:rPr>
            </a:br>
            <a:endParaRPr lang="bs-Latn-BA" sz="2800" b="1" dirty="0">
              <a:solidFill>
                <a:schemeClr val="tx1"/>
              </a:solidFill>
            </a:endParaRPr>
          </a:p>
        </p:txBody>
      </p:sp>
      <p:sp>
        <p:nvSpPr>
          <p:cNvPr id="3" name="Content Placeholder 2"/>
          <p:cNvSpPr>
            <a:spLocks noGrp="1"/>
          </p:cNvSpPr>
          <p:nvPr>
            <p:ph idx="1"/>
          </p:nvPr>
        </p:nvSpPr>
        <p:spPr>
          <a:xfrm>
            <a:off x="683568" y="1340768"/>
            <a:ext cx="6768751" cy="5256584"/>
          </a:xfrm>
        </p:spPr>
        <p:txBody>
          <a:bodyPr>
            <a:normAutofit fontScale="70000" lnSpcReduction="20000"/>
          </a:bodyPr>
          <a:lstStyle/>
          <a:p>
            <a:pPr marL="0" indent="0" algn="just">
              <a:buNone/>
              <a:defRPr/>
            </a:pPr>
            <a:r>
              <a:rPr lang="bs-Latn-BA" altLang="en-US" sz="2900" dirty="0">
                <a:latin typeface="Times New Roman" panose="02020603050405020304" pitchFamily="18" charset="0"/>
                <a:cs typeface="Times New Roman" panose="02020603050405020304" pitchFamily="18" charset="0"/>
              </a:rPr>
              <a:t> ● Član 288. stav  (3) Ugovora o funkcioniranju EU </a:t>
            </a:r>
          </a:p>
          <a:p>
            <a:pPr marL="0" indent="0" algn="just">
              <a:buNone/>
              <a:defRPr/>
            </a:pPr>
            <a:r>
              <a:rPr lang="bs-Latn-BA" altLang="en-US" sz="2900" dirty="0">
                <a:latin typeface="Times New Roman" panose="02020603050405020304" pitchFamily="18" charset="0"/>
                <a:cs typeface="Times New Roman" panose="02020603050405020304" pitchFamily="18" charset="0"/>
              </a:rPr>
              <a:t>- direktiva je pravni akt koji obvezuje države članice ili skupinu država članica da ostvare određeni cilj. Direktive se u pravilu moraju prenijeti u nacionalno zakonodavstvo da bi bile primjenjive.U direktivi se navodi cilj koji treba ostvariti s tim da svaka država članica mora zasebno odlučiti kako će ga ostvariti;</a:t>
            </a:r>
          </a:p>
          <a:p>
            <a:pPr marL="0" indent="0" algn="just">
              <a:buNone/>
              <a:defRPr/>
            </a:pPr>
            <a:r>
              <a:rPr lang="bs-Latn-BA" altLang="en-US" sz="2900" dirty="0">
                <a:latin typeface="Times New Roman" panose="02020603050405020304" pitchFamily="18" charset="0"/>
                <a:cs typeface="Times New Roman" panose="02020603050405020304" pitchFamily="18" charset="0"/>
              </a:rPr>
              <a:t>	- U pogledu rezultata koji se moraju postići, direktive su 	obavezujuće za svaku državu članicu kojoj su upućene,  a 	odabir oblika i metoda postizanja tog rezultata prepušten je 	nacionalnim tijelima.</a:t>
            </a:r>
          </a:p>
          <a:p>
            <a:pPr marL="441325" indent="-76200">
              <a:buNone/>
              <a:defRPr/>
            </a:pPr>
            <a:r>
              <a:rPr lang="bs-Latn-BA" altLang="en-US" sz="2900" dirty="0">
                <a:latin typeface="Times New Roman" panose="02020603050405020304" pitchFamily="18" charset="0"/>
                <a:cs typeface="Times New Roman" panose="02020603050405020304" pitchFamily="18" charset="0"/>
              </a:rPr>
              <a:t>	- </a:t>
            </a:r>
            <a:r>
              <a:rPr lang="bs-Latn-BA" altLang="en-US" sz="2900" dirty="0" err="1">
                <a:latin typeface="Times New Roman" panose="02020603050405020304" pitchFamily="18" charset="0"/>
                <a:cs typeface="Times New Roman" panose="02020603050405020304" pitchFamily="18" charset="0"/>
              </a:rPr>
              <a:t>Adresati</a:t>
            </a:r>
            <a:r>
              <a:rPr lang="bs-Latn-BA" altLang="en-US" sz="2900" dirty="0">
                <a:latin typeface="Times New Roman" panose="02020603050405020304" pitchFamily="18" charset="0"/>
                <a:cs typeface="Times New Roman" panose="02020603050405020304" pitchFamily="18" charset="0"/>
              </a:rPr>
              <a:t>: država/e članice moraju donijeti nacionalni                                    propis kojim preuzimaju direktivu u </a:t>
            </a:r>
            <a:r>
              <a:rPr lang="bs-Latn-BA" altLang="en-US" sz="2900" dirty="0" err="1">
                <a:latin typeface="Times New Roman" panose="02020603050405020304" pitchFamily="18" charset="0"/>
                <a:cs typeface="Times New Roman" panose="02020603050405020304" pitchFamily="18" charset="0"/>
              </a:rPr>
              <a:t>zadatom</a:t>
            </a:r>
            <a:r>
              <a:rPr lang="bs-Latn-BA" altLang="en-US" sz="2900" dirty="0">
                <a:latin typeface="Times New Roman" panose="02020603050405020304" pitchFamily="18" charset="0"/>
                <a:cs typeface="Times New Roman" panose="02020603050405020304" pitchFamily="18" charset="0"/>
              </a:rPr>
              <a:t> roku</a:t>
            </a:r>
          </a:p>
          <a:p>
            <a:pPr marL="0" indent="0" algn="just">
              <a:buNone/>
              <a:defRPr/>
            </a:pPr>
            <a:r>
              <a:rPr lang="bs-Latn-BA" altLang="en-US" sz="2900" dirty="0">
                <a:latin typeface="Times New Roman" panose="02020603050405020304" pitchFamily="18" charset="0"/>
                <a:cs typeface="Times New Roman" panose="02020603050405020304" pitchFamily="18" charset="0"/>
              </a:rPr>
              <a:t>	-Države članice prilikom implementacije direktive moraju 	odabrati oblik i sredstva koja najbolje osiguravaju „puno 	dejstvo“  direktive </a:t>
            </a:r>
          </a:p>
          <a:p>
            <a:pPr marL="0" indent="0" algn="just">
              <a:buNone/>
              <a:defRPr/>
            </a:pPr>
            <a:r>
              <a:rPr lang="bs-Latn-BA" altLang="en-US" sz="2900" b="1" u="sng" dirty="0">
                <a:latin typeface="Times New Roman" panose="02020603050405020304" pitchFamily="18" charset="0"/>
                <a:cs typeface="Times New Roman" panose="02020603050405020304" pitchFamily="18" charset="0"/>
              </a:rPr>
              <a:t>Ovi pravno obavezujući akti jako su bitni u oblasti javnih nabavki.</a:t>
            </a:r>
          </a:p>
          <a:p>
            <a:pPr algn="just">
              <a:defRPr/>
            </a:pPr>
            <a:endParaRPr lang="bs-Latn-BA" altLang="en-US" sz="2000" b="1" u="sng" dirty="0">
              <a:latin typeface="Times New Roman" panose="02020603050405020304" pitchFamily="18" charset="0"/>
              <a:cs typeface="Times New Roman" panose="02020603050405020304" pitchFamily="18" charset="0"/>
            </a:endParaRPr>
          </a:p>
          <a:p>
            <a:endParaRPr lang="bs-Latn-BA"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E07FCF45-73BB-440A-8D8A-2BAE2118725A}" type="slidenum">
              <a:rPr lang="hr-HR" smtClean="0"/>
              <a:t>22</a:t>
            </a:fld>
            <a:endParaRPr lang="hr-HR"/>
          </a:p>
        </p:txBody>
      </p:sp>
    </p:spTree>
    <p:extLst>
      <p:ext uri="{BB962C8B-B14F-4D97-AF65-F5344CB8AC3E}">
        <p14:creationId xmlns:p14="http://schemas.microsoft.com/office/powerpoint/2010/main" val="1211114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96595" y="504004"/>
            <a:ext cx="7950810" cy="932682"/>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ODLUKE</a:t>
            </a:r>
          </a:p>
        </p:txBody>
      </p:sp>
      <p:sp>
        <p:nvSpPr>
          <p:cNvPr id="3" name="Čuvar mjesta sadržaja 2"/>
          <p:cNvSpPr>
            <a:spLocks noGrp="1"/>
          </p:cNvSpPr>
          <p:nvPr>
            <p:ph idx="1"/>
          </p:nvPr>
        </p:nvSpPr>
        <p:spPr>
          <a:xfrm>
            <a:off x="596595" y="1628800"/>
            <a:ext cx="6783717" cy="4282422"/>
          </a:xfrm>
        </p:spPr>
        <p:txBody>
          <a:bodyPr>
            <a:normAutofit/>
          </a:bodyPr>
          <a:lstStyle/>
          <a:p>
            <a:pPr marL="0" indent="0" algn="just">
              <a:buNone/>
            </a:pPr>
            <a:r>
              <a:rPr lang="bs-Latn-BA" altLang="en-US" sz="2000" dirty="0">
                <a:latin typeface="Times New Roman" panose="02020603050405020304" pitchFamily="18" charset="0"/>
                <a:cs typeface="Times New Roman" panose="02020603050405020304" pitchFamily="18" charset="0"/>
              </a:rPr>
              <a:t>●Član 288. stav  (4) Ugovora o funkcioniranju EU </a:t>
            </a:r>
          </a:p>
          <a:p>
            <a:pPr marL="0" indent="0" algn="just">
              <a:buNone/>
            </a:pPr>
            <a:endParaRPr lang="bs-Latn-BA" altLang="en-US" sz="2000" dirty="0">
              <a:latin typeface="Times New Roman" panose="02020603050405020304" pitchFamily="18" charset="0"/>
              <a:cs typeface="Times New Roman" panose="02020603050405020304" pitchFamily="18" charset="0"/>
            </a:endParaRPr>
          </a:p>
          <a:p>
            <a:pPr algn="just">
              <a:buFontTx/>
              <a:buChar char="-"/>
            </a:pPr>
            <a:r>
              <a:rPr lang="bs-Latn-BA" altLang="en-US" sz="2000" dirty="0">
                <a:latin typeface="Times New Roman" panose="02020603050405020304" pitchFamily="18" charset="0"/>
                <a:cs typeface="Times New Roman" panose="02020603050405020304" pitchFamily="18" charset="0"/>
              </a:rPr>
              <a:t>Odluka u cjelosti obavezuje.</a:t>
            </a:r>
          </a:p>
          <a:p>
            <a:pPr algn="just">
              <a:buFontTx/>
              <a:buChar char="-"/>
            </a:pPr>
            <a:r>
              <a:rPr lang="bs-Latn-BA" altLang="en-US" sz="2000" dirty="0">
                <a:latin typeface="Times New Roman" panose="02020603050405020304" pitchFamily="18" charset="0"/>
                <a:cs typeface="Times New Roman" panose="02020603050405020304" pitchFamily="18" charset="0"/>
              </a:rPr>
              <a:t>U odluci se posebno navodi 	kome je upućena i obavezuje samo one kojima je 	upućena</a:t>
            </a:r>
          </a:p>
          <a:p>
            <a:pPr marL="0" indent="0" algn="just">
              <a:buNone/>
            </a:pPr>
            <a:r>
              <a:rPr lang="bs-Latn-BA" altLang="en-US" sz="2000" dirty="0">
                <a:latin typeface="Times New Roman" panose="02020603050405020304" pitchFamily="18" charset="0"/>
                <a:cs typeface="Times New Roman" panose="02020603050405020304" pitchFamily="18" charset="0"/>
              </a:rPr>
              <a:t>- Može biti upućena državama članicama, skupinama ljudi ili čak pojedincima. Ona je u cijelosti obvezujuća. Odluke služe, na primjer, za odlučivanje o predloženim spajanjima trgovačkih društava.</a:t>
            </a:r>
          </a:p>
          <a:p>
            <a:pPr algn="just"/>
            <a:endParaRPr lang="bs-Latn-BA" sz="2000" dirty="0">
              <a:latin typeface="Times New Roman" panose="02020603050405020304" pitchFamily="18" charset="0"/>
              <a:cs typeface="Times New Roman" panose="02020603050405020304" pitchFamily="18"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23</a:t>
            </a:fld>
            <a:endParaRPr lang="hr-HR"/>
          </a:p>
        </p:txBody>
      </p:sp>
    </p:spTree>
    <p:extLst>
      <p:ext uri="{BB962C8B-B14F-4D97-AF65-F5344CB8AC3E}">
        <p14:creationId xmlns:p14="http://schemas.microsoft.com/office/powerpoint/2010/main" val="2311117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slov 1"/>
          <p:cNvSpPr>
            <a:spLocks noGrp="1"/>
          </p:cNvSpPr>
          <p:nvPr>
            <p:ph type="title"/>
          </p:nvPr>
        </p:nvSpPr>
        <p:spPr>
          <a:xfrm>
            <a:off x="467545" y="624110"/>
            <a:ext cx="8066856" cy="716658"/>
          </a:xfrm>
        </p:spPr>
        <p:txBody>
          <a:bodyPr>
            <a:normAutofit/>
          </a:bodyPr>
          <a:lstStyle/>
          <a:p>
            <a:pPr eaLnBrk="1" hangingPunct="1"/>
            <a:r>
              <a:rPr lang="bs-Latn-BA" altLang="en-US" sz="2800" b="1" dirty="0">
                <a:solidFill>
                  <a:schemeClr val="tx1"/>
                </a:solidFill>
                <a:latin typeface="Times New Roman" panose="02020603050405020304" pitchFamily="18" charset="0"/>
                <a:cs typeface="Times New Roman" panose="02020603050405020304" pitchFamily="18" charset="0"/>
              </a:rPr>
              <a:t>PREPORUKE I MIŠLJENJA</a:t>
            </a:r>
          </a:p>
        </p:txBody>
      </p:sp>
      <p:sp>
        <p:nvSpPr>
          <p:cNvPr id="49155" name="Rezervirano mjesto sadržaja 2"/>
          <p:cNvSpPr>
            <a:spLocks noGrp="1"/>
          </p:cNvSpPr>
          <p:nvPr>
            <p:ph idx="1"/>
          </p:nvPr>
        </p:nvSpPr>
        <p:spPr>
          <a:xfrm>
            <a:off x="467545" y="1628800"/>
            <a:ext cx="6840760" cy="4605090"/>
          </a:xfrm>
        </p:spPr>
        <p:txBody>
          <a:bodyPr>
            <a:normAutofit/>
          </a:bodyPr>
          <a:lstStyle/>
          <a:p>
            <a:pPr marL="0" indent="0" eaLnBrk="1" hangingPunct="1">
              <a:buNone/>
            </a:pPr>
            <a:r>
              <a:rPr lang="bs-Latn-BA" altLang="sr-Latn-RS" sz="2000" dirty="0">
                <a:latin typeface="Times New Roman" panose="02020603050405020304" pitchFamily="18" charset="0"/>
                <a:cs typeface="Times New Roman" panose="02020603050405020304" pitchFamily="18" charset="0"/>
              </a:rPr>
              <a:t>● Član 288. stav (5) Ugovora o funkcioniranju EU kaže da preporuke i mišljenja  „nemaju obvezujuću snagu“</a:t>
            </a:r>
          </a:p>
          <a:p>
            <a:pPr marL="0" indent="0" algn="just" eaLnBrk="1" hangingPunct="1">
              <a:buNone/>
            </a:pPr>
            <a:r>
              <a:rPr lang="bs-Latn-BA" altLang="sr-Latn-RS" sz="2000" dirty="0">
                <a:latin typeface="Times New Roman" panose="02020603050405020304" pitchFamily="18" charset="0"/>
                <a:cs typeface="Times New Roman" panose="02020603050405020304" pitchFamily="18" charset="0"/>
              </a:rPr>
              <a:t>-O</a:t>
            </a:r>
            <a:r>
              <a:rPr lang="vi-VN" altLang="sr-Latn-RS" sz="2000" dirty="0">
                <a:latin typeface="Times New Roman" panose="02020603050405020304" pitchFamily="18" charset="0"/>
                <a:cs typeface="Times New Roman" panose="02020603050405020304" pitchFamily="18" charset="0"/>
              </a:rPr>
              <a:t>mogućavaju institucijama Unije da izraze svoje viđenje državama </a:t>
            </a:r>
            <a:r>
              <a:rPr lang="bs-Latn-BA" altLang="sr-Latn-RS" sz="2000" dirty="0">
                <a:latin typeface="Times New Roman" panose="02020603050405020304" pitchFamily="18" charset="0"/>
                <a:cs typeface="Times New Roman" panose="02020603050405020304" pitchFamily="18" charset="0"/>
              </a:rPr>
              <a:t>	</a:t>
            </a:r>
            <a:r>
              <a:rPr lang="vi-VN" altLang="sr-Latn-RS" sz="2000" dirty="0">
                <a:latin typeface="Times New Roman" panose="02020603050405020304" pitchFamily="18" charset="0"/>
                <a:cs typeface="Times New Roman" panose="02020603050405020304" pitchFamily="18" charset="0"/>
              </a:rPr>
              <a:t>članicama, i u određenim slučajevima p</a:t>
            </a:r>
            <a:r>
              <a:rPr lang="bs-Latn-BA" altLang="sr-Latn-RS" sz="2000" dirty="0">
                <a:latin typeface="Times New Roman" panose="02020603050405020304" pitchFamily="18" charset="0"/>
                <a:cs typeface="Times New Roman" panose="02020603050405020304" pitchFamily="18" charset="0"/>
              </a:rPr>
              <a:t>ravnim i fizičkim osobama</a:t>
            </a:r>
            <a:r>
              <a:rPr lang="vi-VN" altLang="sr-Latn-RS" sz="2000" dirty="0">
                <a:latin typeface="Times New Roman" panose="02020603050405020304" pitchFamily="18" charset="0"/>
                <a:cs typeface="Times New Roman" panose="02020603050405020304" pitchFamily="18" charset="0"/>
              </a:rPr>
              <a:t>, što nije obavezujuće i ne stvara bilo kakvu pravnu obavezu adresatu</a:t>
            </a:r>
            <a:endParaRPr lang="bs-Latn-BA" altLang="sr-Latn-RS" sz="2000" dirty="0">
              <a:latin typeface="Times New Roman" panose="02020603050405020304" pitchFamily="18" charset="0"/>
              <a:cs typeface="Times New Roman" panose="02020603050405020304" pitchFamily="18" charset="0"/>
            </a:endParaRPr>
          </a:p>
          <a:p>
            <a:pPr marL="0" indent="0" algn="just" eaLnBrk="1" hangingPunct="1">
              <a:buNone/>
            </a:pPr>
            <a:r>
              <a:rPr lang="bs-Latn-BA" altLang="sr-Latn-RS" sz="2000" dirty="0">
                <a:latin typeface="Times New Roman" panose="02020603050405020304" pitchFamily="18" charset="0"/>
                <a:cs typeface="Times New Roman" panose="02020603050405020304" pitchFamily="18" charset="0"/>
              </a:rPr>
              <a:t>- Imaju određenu političku težinu - načelo lojalnosti</a:t>
            </a:r>
          </a:p>
          <a:p>
            <a:pPr marL="0" indent="0" algn="just" eaLnBrk="1" hangingPunct="1">
              <a:buNone/>
            </a:pPr>
            <a:r>
              <a:rPr lang="bs-Latn-BA" altLang="sr-Latn-RS" sz="2000" dirty="0">
                <a:latin typeface="Times New Roman" panose="02020603050405020304" pitchFamily="18" charset="0"/>
                <a:cs typeface="Times New Roman" panose="02020603050405020304" pitchFamily="18" charset="0"/>
              </a:rPr>
              <a:t>- Preporuke se moraju uzeti u obzir prilikom tumačenja 	 obavezujućih pravnih akata ako su donesene kao 	dopuna obavezujućim pravnim aktima ili ako sadrže 	upute o njihovom tumačenju u svrhu provođenja istih- </a:t>
            </a:r>
            <a:r>
              <a:rPr lang="bs-Latn-BA" altLang="sr-Latn-RS" sz="2000" i="1" dirty="0">
                <a:latin typeface="Times New Roman" panose="02020603050405020304" pitchFamily="18" charset="0"/>
                <a:cs typeface="Times New Roman" panose="02020603050405020304" pitchFamily="18" charset="0"/>
              </a:rPr>
              <a:t>Sud EU, 322/88</a:t>
            </a:r>
          </a:p>
        </p:txBody>
      </p:sp>
    </p:spTree>
    <p:extLst>
      <p:ext uri="{BB962C8B-B14F-4D97-AF65-F5344CB8AC3E}">
        <p14:creationId xmlns:p14="http://schemas.microsoft.com/office/powerpoint/2010/main" val="9717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slov 1"/>
          <p:cNvSpPr>
            <a:spLocks noGrp="1"/>
          </p:cNvSpPr>
          <p:nvPr>
            <p:ph type="title"/>
          </p:nvPr>
        </p:nvSpPr>
        <p:spPr>
          <a:xfrm>
            <a:off x="609599" y="624110"/>
            <a:ext cx="6410673" cy="716658"/>
          </a:xfrm>
        </p:spPr>
        <p:txBody>
          <a:bodyPr>
            <a:normAutofit/>
          </a:bodyPr>
          <a:lstStyle/>
          <a:p>
            <a:pPr eaLnBrk="1" hangingPunct="1"/>
            <a:r>
              <a:rPr lang="bs-Latn-BA" altLang="en-US" sz="2800" b="1" dirty="0">
                <a:solidFill>
                  <a:schemeClr val="tx1"/>
                </a:solidFill>
                <a:latin typeface="Times New Roman" panose="02020603050405020304" pitchFamily="18" charset="0"/>
                <a:cs typeface="Times New Roman" panose="02020603050405020304" pitchFamily="18" charset="0"/>
              </a:rPr>
              <a:t>OSTALI PRAVNI AKTI</a:t>
            </a:r>
          </a:p>
        </p:txBody>
      </p:sp>
      <p:sp>
        <p:nvSpPr>
          <p:cNvPr id="50179" name="Rezervirano mjesto sadržaja 2"/>
          <p:cNvSpPr>
            <a:spLocks noGrp="1"/>
          </p:cNvSpPr>
          <p:nvPr>
            <p:ph idx="1"/>
          </p:nvPr>
        </p:nvSpPr>
        <p:spPr>
          <a:xfrm>
            <a:off x="609599" y="1772816"/>
            <a:ext cx="6698705" cy="4138406"/>
          </a:xfrm>
        </p:spPr>
        <p:txBody>
          <a:bodyPr>
            <a:normAutofit/>
          </a:bodyPr>
          <a:lstStyle/>
          <a:p>
            <a:pPr marL="0" indent="0" algn="just" eaLnBrk="1" hangingPunct="1">
              <a:buNone/>
            </a:pPr>
            <a:r>
              <a:rPr lang="bs-Latn-BA" altLang="en-US" sz="2000" dirty="0">
                <a:latin typeface="Times New Roman" panose="02020603050405020304" pitchFamily="18" charset="0"/>
                <a:cs typeface="Times New Roman" panose="02020603050405020304" pitchFamily="18" charset="0"/>
              </a:rPr>
              <a:t>● Drugi akti koje </a:t>
            </a:r>
            <a:r>
              <a:rPr lang="bs-Latn-BA" altLang="en-US" sz="2000" dirty="0" err="1">
                <a:latin typeface="Times New Roman" panose="02020603050405020304" pitchFamily="18" charset="0"/>
                <a:cs typeface="Times New Roman" panose="02020603050405020304" pitchFamily="18" charset="0"/>
              </a:rPr>
              <a:t>koje</a:t>
            </a:r>
            <a:r>
              <a:rPr lang="bs-Latn-BA" altLang="en-US" sz="2000" dirty="0">
                <a:latin typeface="Times New Roman" panose="02020603050405020304" pitchFamily="18" charset="0"/>
                <a:cs typeface="Times New Roman" panose="02020603050405020304" pitchFamily="18" charset="0"/>
              </a:rPr>
              <a:t> donose organi Evropske unije, a nisu navedeni u čl. 288. UFEU su:</a:t>
            </a:r>
          </a:p>
          <a:p>
            <a:pPr marL="0" indent="0" algn="just" eaLnBrk="1" hangingPunct="1">
              <a:buNone/>
            </a:pPr>
            <a:endParaRPr lang="bs-Latn-BA" altLang="en-US" sz="2000" i="1" dirty="0">
              <a:latin typeface="Times New Roman" panose="02020603050405020304" pitchFamily="18" charset="0"/>
              <a:cs typeface="Times New Roman" panose="02020603050405020304" pitchFamily="18" charset="0"/>
            </a:endParaRPr>
          </a:p>
          <a:p>
            <a:pPr marL="0" indent="0" eaLnBrk="1" hangingPunct="1">
              <a:buNone/>
            </a:pPr>
            <a:r>
              <a:rPr lang="bs-Latn-BA" altLang="en-US" sz="2000" i="1" dirty="0">
                <a:latin typeface="Times New Roman" panose="02020603050405020304" pitchFamily="18" charset="0"/>
                <a:cs typeface="Times New Roman" panose="02020603050405020304" pitchFamily="18" charset="0"/>
              </a:rPr>
              <a:t>	- Smjernice</a:t>
            </a:r>
          </a:p>
          <a:p>
            <a:pPr marL="0" indent="0" eaLnBrk="1" hangingPunct="1">
              <a:buNone/>
            </a:pPr>
            <a:r>
              <a:rPr lang="bs-Latn-BA" altLang="en-US" sz="2000" i="1" dirty="0">
                <a:latin typeface="Times New Roman" panose="02020603050405020304" pitchFamily="18" charset="0"/>
                <a:cs typeface="Times New Roman" panose="02020603050405020304" pitchFamily="18" charset="0"/>
              </a:rPr>
              <a:t>	- Rezolucije</a:t>
            </a:r>
          </a:p>
          <a:p>
            <a:pPr marL="0" indent="0" eaLnBrk="1" hangingPunct="1">
              <a:buNone/>
            </a:pPr>
            <a:r>
              <a:rPr lang="bs-Latn-BA" altLang="en-US" sz="2000" i="1" dirty="0">
                <a:latin typeface="Times New Roman" panose="02020603050405020304" pitchFamily="18" charset="0"/>
                <a:cs typeface="Times New Roman" panose="02020603050405020304" pitchFamily="18" charset="0"/>
              </a:rPr>
              <a:t>	- Saopštenja</a:t>
            </a:r>
          </a:p>
          <a:p>
            <a:pPr marL="0" indent="0" eaLnBrk="1" hangingPunct="1">
              <a:buNone/>
            </a:pPr>
            <a:r>
              <a:rPr lang="bs-Latn-BA" altLang="en-US" sz="2000" i="1" dirty="0">
                <a:latin typeface="Times New Roman" panose="02020603050405020304" pitchFamily="18" charset="0"/>
                <a:cs typeface="Times New Roman" panose="02020603050405020304" pitchFamily="18" charset="0"/>
              </a:rPr>
              <a:t>	- Akcioni programi</a:t>
            </a:r>
          </a:p>
          <a:p>
            <a:pPr marL="0" indent="0" eaLnBrk="1" hangingPunct="1">
              <a:buNone/>
            </a:pPr>
            <a:r>
              <a:rPr lang="bs-Latn-BA" altLang="en-US" sz="2000" i="1" dirty="0">
                <a:latin typeface="Times New Roman" panose="02020603050405020304" pitchFamily="18" charset="0"/>
                <a:cs typeface="Times New Roman" panose="02020603050405020304" pitchFamily="18" charset="0"/>
              </a:rPr>
              <a:t>	- Strategije</a:t>
            </a:r>
          </a:p>
          <a:p>
            <a:pPr marL="0" indent="0" eaLnBrk="1" hangingPunct="1">
              <a:buNone/>
            </a:pPr>
            <a:r>
              <a:rPr lang="bs-Latn-BA" altLang="en-US" sz="2000" i="1" dirty="0">
                <a:latin typeface="Times New Roman" panose="02020603050405020304" pitchFamily="18" charset="0"/>
                <a:cs typeface="Times New Roman" panose="02020603050405020304" pitchFamily="18" charset="0"/>
              </a:rPr>
              <a:t>	- Deklaracije</a:t>
            </a:r>
          </a:p>
        </p:txBody>
      </p:sp>
    </p:spTree>
    <p:extLst>
      <p:ext uri="{BB962C8B-B14F-4D97-AF65-F5344CB8AC3E}">
        <p14:creationId xmlns:p14="http://schemas.microsoft.com/office/powerpoint/2010/main" val="1169121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971600" y="624109"/>
            <a:ext cx="7562801" cy="788667"/>
          </a:xfrm>
        </p:spPr>
        <p:txBody>
          <a:bodyPr>
            <a:normAutofit/>
          </a:bodyPr>
          <a:lstStyle/>
          <a:p>
            <a:pPr eaLnBrk="1" hangingPunct="1"/>
            <a:r>
              <a:rPr lang="bs-Latn-BA" altLang="en-US" sz="2800" b="1" dirty="0">
                <a:solidFill>
                  <a:schemeClr val="tx1"/>
                </a:solidFill>
                <a:latin typeface="Times New Roman" panose="02020603050405020304" pitchFamily="18" charset="0"/>
                <a:cs typeface="Times New Roman" panose="02020603050405020304" pitchFamily="18" charset="0"/>
              </a:rPr>
              <a:t>OPŠTA PRAVNA NAČELA</a:t>
            </a:r>
            <a:endParaRPr lang="en-US" alt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628800"/>
            <a:ext cx="6770712" cy="4824536"/>
          </a:xfrm>
        </p:spPr>
        <p:txBody>
          <a:bodyPr rtlCol="0">
            <a:normAutofit/>
          </a:bodyPr>
          <a:lstStyle/>
          <a:p>
            <a:pPr algn="just">
              <a:defRPr/>
            </a:pPr>
            <a:r>
              <a:rPr lang="pt-BR" sz="2000" dirty="0">
                <a:latin typeface="Times New Roman" panose="02020603050405020304" pitchFamily="18" charset="0"/>
                <a:cs typeface="Times New Roman" panose="02020603050405020304" pitchFamily="18" charset="0"/>
              </a:rPr>
              <a:t>Op</a:t>
            </a:r>
            <a:r>
              <a:rPr lang="bs-Latn-BA" sz="2000" dirty="0">
                <a:latin typeface="Times New Roman" panose="02020603050405020304" pitchFamily="18" charset="0"/>
                <a:cs typeface="Times New Roman" panose="02020603050405020304" pitchFamily="18" charset="0"/>
              </a:rPr>
              <a:t>št</a:t>
            </a:r>
            <a:r>
              <a:rPr lang="pt-BR" sz="2000" dirty="0">
                <a:latin typeface="Times New Roman" panose="02020603050405020304" pitchFamily="18" charset="0"/>
                <a:cs typeface="Times New Roman" panose="02020603050405020304" pitchFamily="18" charset="0"/>
              </a:rPr>
              <a:t>a </a:t>
            </a:r>
            <a:r>
              <a:rPr lang="bs-Latn-BA" sz="2000" dirty="0">
                <a:latin typeface="Times New Roman" panose="02020603050405020304" pitchFamily="18" charset="0"/>
                <a:cs typeface="Times New Roman" panose="02020603050405020304" pitchFamily="18" charset="0"/>
              </a:rPr>
              <a:t>pravna </a:t>
            </a:r>
            <a:r>
              <a:rPr lang="pt-BR" sz="2000" dirty="0">
                <a:latin typeface="Times New Roman" panose="02020603050405020304" pitchFamily="18" charset="0"/>
                <a:cs typeface="Times New Roman" panose="02020603050405020304" pitchFamily="18" charset="0"/>
              </a:rPr>
              <a:t>načela obvezuju institucije EU i </a:t>
            </a:r>
            <a:r>
              <a:rPr lang="bs-Latn-BA" sz="2000" dirty="0">
                <a:latin typeface="Times New Roman" panose="02020603050405020304" pitchFamily="18" charset="0"/>
                <a:cs typeface="Times New Roman" panose="02020603050405020304" pitchFamily="18" charset="0"/>
              </a:rPr>
              <a:t>države članice</a:t>
            </a:r>
            <a:endParaRPr lang="pt-BR" sz="2000" dirty="0">
              <a:latin typeface="Times New Roman" panose="02020603050405020304" pitchFamily="18" charset="0"/>
              <a:cs typeface="Times New Roman" panose="02020603050405020304" pitchFamily="18" charset="0"/>
            </a:endParaRPr>
          </a:p>
          <a:p>
            <a:pPr algn="just">
              <a:defRPr/>
            </a:pPr>
            <a:r>
              <a:rPr lang="en-US" sz="2000" dirty="0" err="1">
                <a:latin typeface="Times New Roman" panose="02020603050405020304" pitchFamily="18" charset="0"/>
                <a:cs typeface="Times New Roman" panose="02020603050405020304" pitchFamily="18" charset="0"/>
              </a:rPr>
              <a:t>Pravo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koje</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suprotno</a:t>
            </a:r>
            <a:r>
              <a:rPr lang="en-US" sz="2000" dirty="0">
                <a:latin typeface="Times New Roman" panose="02020603050405020304" pitchFamily="18" charset="0"/>
                <a:cs typeface="Times New Roman" panose="02020603050405020304" pitchFamily="18" charset="0"/>
              </a:rPr>
              <a:t> op</a:t>
            </a:r>
            <a:r>
              <a:rPr lang="bs-Latn-BA" sz="2000" dirty="0">
                <a:latin typeface="Times New Roman" panose="02020603050405020304" pitchFamily="18" charset="0"/>
                <a:cs typeface="Times New Roman" panose="02020603050405020304" pitchFamily="18" charset="0"/>
              </a:rPr>
              <a:t>štim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načelima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može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poništeno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pred</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Sudom Evropske unije</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nacionalni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sudovi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moraju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izuzeti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nacionalno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pravo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primjene</a:t>
            </a:r>
            <a:r>
              <a:rPr lang="en-US" sz="2000" dirty="0">
                <a:latin typeface="Times New Roman" panose="02020603050405020304" pitchFamily="18" charset="0"/>
                <a:cs typeface="Times New Roman" panose="02020603050405020304" pitchFamily="18" charset="0"/>
              </a:rPr>
              <a:t> </a:t>
            </a:r>
            <a:endParaRPr lang="bs-Latn-BA" sz="2000" dirty="0">
              <a:latin typeface="Times New Roman" panose="02020603050405020304" pitchFamily="18" charset="0"/>
              <a:cs typeface="Times New Roman" panose="02020603050405020304" pitchFamily="18" charset="0"/>
            </a:endParaRPr>
          </a:p>
          <a:p>
            <a:pPr algn="just">
              <a:defRPr/>
            </a:pPr>
            <a:r>
              <a:rPr lang="bs-Latn-BA" sz="2000" dirty="0">
                <a:latin typeface="Times New Roman" panose="02020603050405020304" pitchFamily="18" charset="0"/>
                <a:cs typeface="Times New Roman" panose="02020603050405020304" pitchFamily="18" charset="0"/>
              </a:rPr>
              <a:t>Neka od načela su :</a:t>
            </a:r>
          </a:p>
          <a:p>
            <a:pPr algn="just">
              <a:buFontTx/>
              <a:buChar char="-"/>
              <a:defRPr/>
            </a:pPr>
            <a:r>
              <a:rPr lang="bs-Latn-BA" sz="2000" dirty="0">
                <a:latin typeface="Times New Roman" panose="02020603050405020304" pitchFamily="18" charset="0"/>
                <a:cs typeface="Times New Roman" panose="02020603050405020304" pitchFamily="18" charset="0"/>
              </a:rPr>
              <a:t>Načelo supremacije prava EU;</a:t>
            </a:r>
          </a:p>
          <a:p>
            <a:pPr algn="just">
              <a:buFontTx/>
              <a:buChar char="-"/>
              <a:defRPr/>
            </a:pPr>
            <a:r>
              <a:rPr lang="bs-Latn-BA" sz="2000" dirty="0">
                <a:latin typeface="Times New Roman" panose="02020603050405020304" pitchFamily="18" charset="0"/>
                <a:cs typeface="Times New Roman" panose="02020603050405020304" pitchFamily="18" charset="0"/>
              </a:rPr>
              <a:t>Načelo supsidijarnosti</a:t>
            </a:r>
          </a:p>
          <a:p>
            <a:pPr algn="just">
              <a:buFontTx/>
              <a:buChar char="-"/>
              <a:defRPr/>
            </a:pPr>
            <a:r>
              <a:rPr lang="bs-Latn-BA" sz="2000" dirty="0">
                <a:latin typeface="Times New Roman" panose="02020603050405020304" pitchFamily="18" charset="0"/>
                <a:cs typeface="Times New Roman" panose="02020603050405020304" pitchFamily="18" charset="0"/>
              </a:rPr>
              <a:t>Načelo proporcionalnosti</a:t>
            </a:r>
          </a:p>
          <a:p>
            <a:pPr algn="just">
              <a:buFontTx/>
              <a:buChar char="-"/>
              <a:defRPr/>
            </a:pPr>
            <a:r>
              <a:rPr lang="bs-Latn-BA" sz="2000" dirty="0">
                <a:latin typeface="Times New Roman" panose="02020603050405020304" pitchFamily="18" charset="0"/>
                <a:cs typeface="Times New Roman" panose="02020603050405020304" pitchFamily="18" charset="0"/>
              </a:rPr>
              <a:t>Načelo zabrane diskriminacije</a:t>
            </a:r>
          </a:p>
          <a:p>
            <a:pPr algn="just">
              <a:buFontTx/>
              <a:buChar char="-"/>
              <a:defRPr/>
            </a:pPr>
            <a:r>
              <a:rPr lang="bs-Latn-BA" sz="2000" dirty="0">
                <a:latin typeface="Times New Roman" panose="02020603050405020304" pitchFamily="18" charset="0"/>
                <a:cs typeface="Times New Roman" panose="02020603050405020304" pitchFamily="18" charset="0"/>
              </a:rPr>
              <a:t>Načelo direktnog dejstva </a:t>
            </a:r>
          </a:p>
          <a:p>
            <a:pPr marL="0" indent="0">
              <a:buNone/>
              <a:defRPr/>
            </a:pPr>
            <a:endParaRPr lang="en-US" dirty="0"/>
          </a:p>
          <a:p>
            <a:pPr marL="0" indent="0">
              <a:buNone/>
              <a:defRPr/>
            </a:pPr>
            <a:endParaRPr lang="en-US" dirty="0"/>
          </a:p>
        </p:txBody>
      </p:sp>
    </p:spTree>
    <p:extLst>
      <p:ext uri="{BB962C8B-B14F-4D97-AF65-F5344CB8AC3E}">
        <p14:creationId xmlns:p14="http://schemas.microsoft.com/office/powerpoint/2010/main" val="1468605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9" y="624110"/>
            <a:ext cx="7924802" cy="1004690"/>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NAČELA EU KOJA SE DIREKTNO</a:t>
            </a:r>
            <a:br>
              <a:rPr lang="bs-Latn-BA" sz="2800" b="1" dirty="0">
                <a:solidFill>
                  <a:schemeClr val="tx1"/>
                </a:solidFill>
                <a:latin typeface="Times New Roman" panose="02020603050405020304" pitchFamily="18" charset="0"/>
                <a:cs typeface="Times New Roman" panose="02020603050405020304" pitchFamily="18" charset="0"/>
              </a:rPr>
            </a:br>
            <a:r>
              <a:rPr lang="bs-Latn-BA" sz="2800" b="1" dirty="0">
                <a:solidFill>
                  <a:schemeClr val="tx1"/>
                </a:solidFill>
                <a:latin typeface="Times New Roman" panose="02020603050405020304" pitchFamily="18" charset="0"/>
                <a:cs typeface="Times New Roman" panose="02020603050405020304" pitchFamily="18" charset="0"/>
              </a:rPr>
              <a:t>ODNOSE NA JAVNE NABAVKE</a:t>
            </a:r>
          </a:p>
        </p:txBody>
      </p:sp>
      <p:sp>
        <p:nvSpPr>
          <p:cNvPr id="3" name="Čuvar mjesta sadržaja 2"/>
          <p:cNvSpPr>
            <a:spLocks noGrp="1"/>
          </p:cNvSpPr>
          <p:nvPr>
            <p:ph idx="1"/>
          </p:nvPr>
        </p:nvSpPr>
        <p:spPr>
          <a:xfrm>
            <a:off x="609599" y="2204864"/>
            <a:ext cx="6626697" cy="3706358"/>
          </a:xfrm>
        </p:spPr>
        <p:txBody>
          <a:bodyPr>
            <a:normAutofit/>
          </a:bodyPr>
          <a:lstStyle/>
          <a:p>
            <a:r>
              <a:rPr lang="bs-Latn-BA" sz="2400" dirty="0">
                <a:latin typeface="Times New Roman" panose="02020603050405020304" pitchFamily="18" charset="0"/>
                <a:cs typeface="Times New Roman" panose="02020603050405020304" pitchFamily="18" charset="0"/>
              </a:rPr>
              <a:t>To su:</a:t>
            </a:r>
          </a:p>
          <a:p>
            <a:pPr marL="0" indent="0">
              <a:buNone/>
            </a:pPr>
            <a:r>
              <a:rPr lang="bs-Latn-BA" sz="2400" dirty="0">
                <a:latin typeface="Times New Roman" panose="02020603050405020304" pitchFamily="18" charset="0"/>
                <a:cs typeface="Times New Roman" panose="02020603050405020304" pitchFamily="18" charset="0"/>
              </a:rPr>
              <a:t>-Načelo zabrane diskriminacije</a:t>
            </a:r>
          </a:p>
          <a:p>
            <a:pPr marL="0" indent="0">
              <a:buNone/>
            </a:pPr>
            <a:r>
              <a:rPr lang="bs-Latn-BA" sz="2400" dirty="0">
                <a:latin typeface="Times New Roman" panose="02020603050405020304" pitchFamily="18" charset="0"/>
                <a:cs typeface="Times New Roman" panose="02020603050405020304" pitchFamily="18" charset="0"/>
              </a:rPr>
              <a:t>-Načelo jednakog tretmana</a:t>
            </a:r>
          </a:p>
          <a:p>
            <a:pPr marL="0" indent="0">
              <a:buNone/>
            </a:pPr>
            <a:r>
              <a:rPr lang="bs-Latn-BA" sz="2400" dirty="0">
                <a:latin typeface="Times New Roman" panose="02020603050405020304" pitchFamily="18" charset="0"/>
                <a:cs typeface="Times New Roman" panose="02020603050405020304" pitchFamily="18" charset="0"/>
              </a:rPr>
              <a:t>-Načelo transparentnosti </a:t>
            </a:r>
          </a:p>
          <a:p>
            <a:pPr marL="0" indent="0">
              <a:buNone/>
            </a:pPr>
            <a:r>
              <a:rPr lang="bs-Latn-BA" sz="2400" dirty="0">
                <a:latin typeface="Times New Roman" panose="02020603050405020304" pitchFamily="18" charset="0"/>
                <a:cs typeface="Times New Roman" panose="02020603050405020304" pitchFamily="18" charset="0"/>
              </a:rPr>
              <a:t>-Načelo proporcionalnosti </a:t>
            </a:r>
          </a:p>
          <a:p>
            <a:pPr marL="0" indent="0">
              <a:buNone/>
            </a:pPr>
            <a:endParaRPr lang="bs-Latn-BA" sz="2000" dirty="0">
              <a:latin typeface="Arial" panose="020B0604020202020204" pitchFamily="34" charset="0"/>
              <a:cs typeface="Arial" panose="020B0604020202020204" pitchFamily="34"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27</a:t>
            </a:fld>
            <a:endParaRPr lang="hr-HR"/>
          </a:p>
        </p:txBody>
      </p:sp>
    </p:spTree>
    <p:extLst>
      <p:ext uri="{BB962C8B-B14F-4D97-AF65-F5344CB8AC3E}">
        <p14:creationId xmlns:p14="http://schemas.microsoft.com/office/powerpoint/2010/main" val="38514327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609599" y="624110"/>
            <a:ext cx="7132716" cy="788666"/>
          </a:xfrm>
        </p:spPr>
        <p:txBody>
          <a:bodyPr>
            <a:normAutofit/>
          </a:bodyPr>
          <a:lstStyle/>
          <a:p>
            <a:pPr eaLnBrk="1" hangingPunct="1"/>
            <a:r>
              <a:rPr lang="hr-HR" altLang="en-US" sz="2800" b="1" dirty="0">
                <a:solidFill>
                  <a:schemeClr val="tx1"/>
                </a:solidFill>
                <a:latin typeface="Times New Roman" panose="02020603050405020304" pitchFamily="18" charset="0"/>
                <a:cs typeface="Times New Roman" panose="02020603050405020304" pitchFamily="18" charset="0"/>
              </a:rPr>
              <a:t>OSNOVNE EKONOMSKE SLOBODE</a:t>
            </a:r>
            <a:endParaRPr lang="en-US" altLang="en-US" sz="2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9" y="1916832"/>
            <a:ext cx="6626697" cy="4464496"/>
          </a:xfrm>
        </p:spPr>
        <p:txBody>
          <a:bodyPr rtlCol="0">
            <a:normAutofit/>
          </a:bodyPr>
          <a:lstStyle/>
          <a:p>
            <a:pPr marL="0" indent="0" algn="just">
              <a:buClr>
                <a:schemeClr val="accent1">
                  <a:lumMod val="50000"/>
                </a:schemeClr>
              </a:buClr>
              <a:buNone/>
              <a:defRPr/>
            </a:pPr>
            <a:r>
              <a:rPr lang="hr-HR" altLang="en-US" sz="2000" dirty="0">
                <a:latin typeface="Times New Roman" panose="02020603050405020304" pitchFamily="18" charset="0"/>
                <a:cs typeface="Times New Roman" panose="02020603050405020304" pitchFamily="18" charset="0"/>
              </a:rPr>
              <a:t>U oblasti javnih nabavki najvažnije odredbe </a:t>
            </a:r>
            <a:r>
              <a:rPr lang="en-US" altLang="en-US" sz="2000" dirty="0">
                <a:latin typeface="Times New Roman" panose="02020603050405020304" pitchFamily="18" charset="0"/>
                <a:cs typeface="Times New Roman" panose="02020603050405020304" pitchFamily="18" charset="0"/>
              </a:rPr>
              <a:t>U</a:t>
            </a:r>
            <a:r>
              <a:rPr lang="bs-Latn-BA" altLang="en-US" sz="2000" dirty="0">
                <a:latin typeface="Times New Roman" panose="02020603050405020304" pitchFamily="18" charset="0"/>
                <a:cs typeface="Times New Roman" panose="02020603050405020304" pitchFamily="18" charset="0"/>
              </a:rPr>
              <a:t>govora o  funkcioniranju        E</a:t>
            </a:r>
            <a:r>
              <a:rPr lang="hr-HR" altLang="en-US" sz="2000" dirty="0">
                <a:latin typeface="Times New Roman" panose="02020603050405020304" pitchFamily="18" charset="0"/>
                <a:cs typeface="Times New Roman" panose="02020603050405020304" pitchFamily="18" charset="0"/>
              </a:rPr>
              <a:t>U su:</a:t>
            </a:r>
            <a:endParaRPr lang="en-GB" altLang="en-US" sz="2000" dirty="0">
              <a:latin typeface="Times New Roman" panose="02020603050405020304" pitchFamily="18" charset="0"/>
              <a:cs typeface="Times New Roman" panose="02020603050405020304" pitchFamily="18" charset="0"/>
            </a:endParaRPr>
          </a:p>
          <a:p>
            <a:pPr algn="just">
              <a:buClr>
                <a:srgbClr val="CC0066"/>
              </a:buClr>
              <a:buFont typeface="Wingdings" pitchFamily="2" charset="2"/>
              <a:buChar char="q"/>
              <a:defRPr/>
            </a:pPr>
            <a:endParaRPr lang="en-GB" altLang="en-US" sz="2000" dirty="0">
              <a:latin typeface="Times New Roman" panose="02020603050405020304" pitchFamily="18" charset="0"/>
              <a:cs typeface="Times New Roman" panose="02020603050405020304" pitchFamily="18" charset="0"/>
            </a:endParaRPr>
          </a:p>
          <a:p>
            <a:pPr algn="just">
              <a:buClr>
                <a:schemeClr val="accent1">
                  <a:lumMod val="50000"/>
                </a:schemeClr>
              </a:buClr>
              <a:buFont typeface="Wingdings" pitchFamily="2" charset="2"/>
              <a:buChar char="ü"/>
              <a:defRPr/>
            </a:pPr>
            <a:r>
              <a:rPr lang="hr-HR" altLang="en-US" sz="2000" dirty="0">
                <a:latin typeface="Times New Roman" panose="02020603050405020304" pitchFamily="18" charset="0"/>
                <a:cs typeface="Times New Roman" panose="02020603050405020304" pitchFamily="18" charset="0"/>
              </a:rPr>
              <a:t>član</a:t>
            </a:r>
            <a:r>
              <a:rPr lang="en-GB" altLang="en-US" sz="2000" dirty="0">
                <a:latin typeface="Times New Roman" panose="02020603050405020304" pitchFamily="18" charset="0"/>
                <a:cs typeface="Times New Roman" panose="02020603050405020304" pitchFamily="18" charset="0"/>
              </a:rPr>
              <a:t> 34</a:t>
            </a:r>
            <a:r>
              <a:rPr lang="hr-HR" altLang="en-US" sz="2000" dirty="0">
                <a:latin typeface="Times New Roman" panose="02020603050405020304" pitchFamily="18" charset="0"/>
                <a:cs typeface="Times New Roman" panose="02020603050405020304" pitchFamily="18" charset="0"/>
              </a:rPr>
              <a:t>.</a:t>
            </a:r>
            <a:r>
              <a:rPr lang="en-GB" altLang="en-US" sz="2000" dirty="0">
                <a:latin typeface="Times New Roman" panose="02020603050405020304" pitchFamily="18" charset="0"/>
                <a:cs typeface="Times New Roman" panose="02020603050405020304" pitchFamily="18" charset="0"/>
              </a:rPr>
              <a:t> </a:t>
            </a:r>
            <a:r>
              <a:rPr lang="en-US" altLang="en-US" sz="2000" dirty="0">
                <a:latin typeface="Times New Roman" panose="02020603050405020304" pitchFamily="18" charset="0"/>
                <a:cs typeface="Times New Roman" panose="02020603050405020304" pitchFamily="18" charset="0"/>
              </a:rPr>
              <a:t>U</a:t>
            </a:r>
            <a:r>
              <a:rPr lang="bs-Latn-BA" altLang="en-US" sz="2000" dirty="0">
                <a:latin typeface="Times New Roman" panose="02020603050405020304" pitchFamily="18" charset="0"/>
                <a:cs typeface="Times New Roman" panose="02020603050405020304" pitchFamily="18" charset="0"/>
              </a:rPr>
              <a:t>govora o funkcionisanju </a:t>
            </a:r>
            <a:r>
              <a:rPr lang="hr-HR" altLang="en-US" sz="2000" dirty="0">
                <a:latin typeface="Times New Roman" panose="02020603050405020304" pitchFamily="18" charset="0"/>
                <a:cs typeface="Times New Roman" panose="02020603050405020304" pitchFamily="18" charset="0"/>
              </a:rPr>
              <a:t>EU - Sloboda kretanja roba </a:t>
            </a:r>
          </a:p>
          <a:p>
            <a:pPr algn="just">
              <a:buClr>
                <a:schemeClr val="accent1">
                  <a:lumMod val="50000"/>
                </a:schemeClr>
              </a:buClr>
              <a:buFont typeface="Wingdings" pitchFamily="2" charset="2"/>
              <a:buChar char="ü"/>
              <a:defRPr/>
            </a:pPr>
            <a:endParaRPr lang="hr-HR" altLang="en-US" sz="2000" dirty="0">
              <a:latin typeface="Times New Roman" panose="02020603050405020304" pitchFamily="18" charset="0"/>
              <a:cs typeface="Times New Roman" panose="02020603050405020304" pitchFamily="18" charset="0"/>
            </a:endParaRPr>
          </a:p>
          <a:p>
            <a:pPr algn="just">
              <a:buClr>
                <a:schemeClr val="accent1">
                  <a:lumMod val="50000"/>
                </a:schemeClr>
              </a:buClr>
              <a:buFont typeface="Wingdings" pitchFamily="2" charset="2"/>
              <a:buChar char="ü"/>
              <a:defRPr/>
            </a:pPr>
            <a:r>
              <a:rPr lang="hr-HR" altLang="en-US" sz="2000" dirty="0">
                <a:latin typeface="Times New Roman" panose="02020603050405020304" pitchFamily="18" charset="0"/>
                <a:cs typeface="Times New Roman" panose="02020603050405020304" pitchFamily="18" charset="0"/>
              </a:rPr>
              <a:t>član </a:t>
            </a:r>
            <a:r>
              <a:rPr lang="en-GB" altLang="en-US" sz="2000" dirty="0">
                <a:latin typeface="Times New Roman" panose="02020603050405020304" pitchFamily="18" charset="0"/>
                <a:cs typeface="Times New Roman" panose="02020603050405020304" pitchFamily="18" charset="0"/>
              </a:rPr>
              <a:t>56</a:t>
            </a:r>
            <a:r>
              <a:rPr lang="hr-HR" altLang="en-US" sz="2000" dirty="0">
                <a:latin typeface="Times New Roman" panose="02020603050405020304" pitchFamily="18" charset="0"/>
                <a:cs typeface="Times New Roman" panose="02020603050405020304" pitchFamily="18" charset="0"/>
              </a:rPr>
              <a:t>.</a:t>
            </a:r>
            <a:r>
              <a:rPr lang="en-GB" altLang="en-US" sz="2000" dirty="0">
                <a:latin typeface="Times New Roman" panose="02020603050405020304" pitchFamily="18" charset="0"/>
                <a:cs typeface="Times New Roman" panose="02020603050405020304" pitchFamily="18" charset="0"/>
              </a:rPr>
              <a:t> </a:t>
            </a:r>
            <a:r>
              <a:rPr lang="en-US" altLang="en-US" sz="2000" dirty="0">
                <a:latin typeface="Times New Roman" panose="02020603050405020304" pitchFamily="18" charset="0"/>
                <a:cs typeface="Times New Roman" panose="02020603050405020304" pitchFamily="18" charset="0"/>
              </a:rPr>
              <a:t>U</a:t>
            </a:r>
            <a:r>
              <a:rPr lang="bs-Latn-BA" altLang="en-US" sz="2000" dirty="0">
                <a:latin typeface="Times New Roman" panose="02020603050405020304" pitchFamily="18" charset="0"/>
                <a:cs typeface="Times New Roman" panose="02020603050405020304" pitchFamily="18" charset="0"/>
              </a:rPr>
              <a:t>govora o funkcionisanju EU - </a:t>
            </a:r>
            <a:r>
              <a:rPr lang="hr-HR" altLang="en-US" sz="2000" dirty="0">
                <a:latin typeface="Times New Roman" panose="02020603050405020304" pitchFamily="18" charset="0"/>
                <a:cs typeface="Times New Roman" panose="02020603050405020304" pitchFamily="18" charset="0"/>
              </a:rPr>
              <a:t>Sloboda pružanja usluga </a:t>
            </a:r>
            <a:endParaRPr lang="en-GB" altLang="en-US" sz="2000" dirty="0">
              <a:latin typeface="Times New Roman" panose="02020603050405020304" pitchFamily="18" charset="0"/>
              <a:cs typeface="Times New Roman" panose="02020603050405020304" pitchFamily="18" charset="0"/>
            </a:endParaRPr>
          </a:p>
          <a:p>
            <a:pPr algn="just">
              <a:buClr>
                <a:schemeClr val="accent1">
                  <a:lumMod val="50000"/>
                </a:schemeClr>
              </a:buClr>
              <a:buFont typeface="Wingdings" pitchFamily="2" charset="2"/>
              <a:buChar char="ü"/>
              <a:defRPr/>
            </a:pPr>
            <a:endParaRPr lang="en-GB" altLang="en-US" sz="2000" dirty="0">
              <a:latin typeface="Times New Roman" panose="02020603050405020304" pitchFamily="18" charset="0"/>
              <a:cs typeface="Times New Roman" panose="02020603050405020304" pitchFamily="18" charset="0"/>
            </a:endParaRPr>
          </a:p>
          <a:p>
            <a:pPr algn="just">
              <a:buClr>
                <a:schemeClr val="accent1">
                  <a:lumMod val="50000"/>
                </a:schemeClr>
              </a:buClr>
              <a:buFont typeface="Wingdings" pitchFamily="2" charset="2"/>
              <a:buChar char="ü"/>
              <a:defRPr/>
            </a:pPr>
            <a:r>
              <a:rPr lang="hr-HR" altLang="en-US" sz="2000" dirty="0">
                <a:latin typeface="Times New Roman" panose="02020603050405020304" pitchFamily="18" charset="0"/>
                <a:cs typeface="Times New Roman" panose="02020603050405020304" pitchFamily="18" charset="0"/>
              </a:rPr>
              <a:t>član</a:t>
            </a:r>
            <a:r>
              <a:rPr lang="en-GB" altLang="en-US" sz="2000" dirty="0">
                <a:latin typeface="Times New Roman" panose="02020603050405020304" pitchFamily="18" charset="0"/>
                <a:cs typeface="Times New Roman" panose="02020603050405020304" pitchFamily="18" charset="0"/>
              </a:rPr>
              <a:t> 49</a:t>
            </a:r>
            <a:r>
              <a:rPr lang="hr-HR" altLang="en-US" sz="2000" dirty="0">
                <a:latin typeface="Times New Roman" panose="02020603050405020304" pitchFamily="18" charset="0"/>
                <a:cs typeface="Times New Roman" panose="02020603050405020304" pitchFamily="18" charset="0"/>
              </a:rPr>
              <a:t>.</a:t>
            </a:r>
            <a:r>
              <a:rPr lang="en-GB" altLang="en-US" sz="2000" dirty="0">
                <a:latin typeface="Times New Roman" panose="02020603050405020304" pitchFamily="18" charset="0"/>
                <a:cs typeface="Times New Roman" panose="02020603050405020304" pitchFamily="18" charset="0"/>
              </a:rPr>
              <a:t> U</a:t>
            </a:r>
            <a:r>
              <a:rPr lang="bs-Latn-BA" altLang="en-US" sz="2000" dirty="0">
                <a:latin typeface="Times New Roman" panose="02020603050405020304" pitchFamily="18" charset="0"/>
                <a:cs typeface="Times New Roman" panose="02020603050405020304" pitchFamily="18" charset="0"/>
              </a:rPr>
              <a:t>govora o funkcionisanju </a:t>
            </a:r>
            <a:r>
              <a:rPr lang="en-GB" altLang="en-US" sz="2000" dirty="0">
                <a:latin typeface="Times New Roman" panose="02020603050405020304" pitchFamily="18" charset="0"/>
                <a:cs typeface="Times New Roman" panose="02020603050405020304" pitchFamily="18" charset="0"/>
              </a:rPr>
              <a:t>EU </a:t>
            </a:r>
            <a:r>
              <a:rPr lang="bs-Latn-BA" altLang="en-US" sz="2000" dirty="0">
                <a:latin typeface="Times New Roman" panose="02020603050405020304" pitchFamily="18" charset="0"/>
                <a:cs typeface="Times New Roman" panose="02020603050405020304" pitchFamily="18" charset="0"/>
              </a:rPr>
              <a:t>- </a:t>
            </a:r>
            <a:r>
              <a:rPr lang="hr-HR" altLang="en-US" sz="2000" dirty="0">
                <a:latin typeface="Times New Roman" panose="02020603050405020304" pitchFamily="18" charset="0"/>
                <a:cs typeface="Times New Roman" panose="02020603050405020304" pitchFamily="18" charset="0"/>
              </a:rPr>
              <a:t>Pravo poslovnog nastana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2115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Slikovni rezultat za zastava bih"/>
          <p:cNvSpPr>
            <a:spLocks noGrp="1" noChangeAspect="1" noChangeArrowheads="1"/>
          </p:cNvSpPr>
          <p:nvPr>
            <p:ph idx="1"/>
          </p:nvPr>
        </p:nvSpPr>
        <p:spPr bwMode="auto">
          <a:xfrm>
            <a:off x="683568" y="1340768"/>
            <a:ext cx="7128792" cy="453650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85000" lnSpcReduction="20000"/>
          </a:bodyPr>
          <a:lstStyle/>
          <a:p>
            <a:pPr marL="0" indent="0">
              <a:buNone/>
            </a:pPr>
            <a:endParaRPr lang="bs-Latn-BA" dirty="0"/>
          </a:p>
          <a:p>
            <a:pPr marL="0" indent="0">
              <a:buNone/>
            </a:pPr>
            <a:endParaRPr lang="bs-Latn-BA" dirty="0"/>
          </a:p>
          <a:p>
            <a:pPr marL="0" indent="0">
              <a:buNone/>
            </a:pPr>
            <a:endParaRPr lang="bs-Latn-BA" dirty="0"/>
          </a:p>
          <a:p>
            <a:pPr marL="0" indent="0">
              <a:buNone/>
            </a:pPr>
            <a:endParaRPr lang="bs-Latn-BA" dirty="0"/>
          </a:p>
          <a:p>
            <a:pPr marL="0" indent="0">
              <a:buNone/>
            </a:pPr>
            <a:endParaRPr lang="bs-Latn-BA" dirty="0"/>
          </a:p>
          <a:p>
            <a:pPr marL="0" indent="0">
              <a:buNone/>
            </a:pPr>
            <a:endParaRPr lang="bs-Latn-BA" dirty="0"/>
          </a:p>
          <a:p>
            <a:pPr marL="0" indent="0">
              <a:buNone/>
            </a:pPr>
            <a:endParaRPr lang="bs-Latn-BA" dirty="0"/>
          </a:p>
          <a:p>
            <a:pPr marL="0" indent="0">
              <a:buNone/>
            </a:pPr>
            <a:endParaRPr lang="bs-Latn-BA" dirty="0"/>
          </a:p>
          <a:p>
            <a:pPr marL="0" indent="0">
              <a:buNone/>
            </a:pPr>
            <a:endParaRPr lang="bs-Latn-BA" dirty="0"/>
          </a:p>
          <a:p>
            <a:pPr marL="0" indent="0">
              <a:buNone/>
            </a:pPr>
            <a:endParaRPr lang="bs-Latn-BA" dirty="0"/>
          </a:p>
          <a:p>
            <a:pPr marL="0" indent="0">
              <a:buNone/>
            </a:pPr>
            <a:endParaRPr lang="bs-Latn-BA" dirty="0"/>
          </a:p>
          <a:p>
            <a:pPr marL="0" indent="0" algn="ctr">
              <a:buNone/>
            </a:pPr>
            <a:r>
              <a:rPr lang="bs-Latn-BA" sz="3300" b="1" dirty="0">
                <a:latin typeface="Times New Roman" panose="02020603050405020304" pitchFamily="18" charset="0"/>
                <a:cs typeface="Times New Roman" panose="02020603050405020304" pitchFamily="18" charset="0"/>
              </a:rPr>
              <a:t>ZAKONODAVNI I INSTITUCIONALNI OKVIR SISTEMA JAVNIH NABAVKI U BOSNI I HERCEGOVINI</a:t>
            </a:r>
          </a:p>
        </p:txBody>
      </p:sp>
      <p:sp>
        <p:nvSpPr>
          <p:cNvPr id="4" name="Čuvar mjesta broja slajda 3"/>
          <p:cNvSpPr>
            <a:spLocks noGrp="1"/>
          </p:cNvSpPr>
          <p:nvPr>
            <p:ph type="sldNum" sz="quarter" idx="12"/>
          </p:nvPr>
        </p:nvSpPr>
        <p:spPr/>
        <p:txBody>
          <a:bodyPr/>
          <a:lstStyle/>
          <a:p>
            <a:fld id="{E07FCF45-73BB-440A-8D8A-2BAE2118725A}" type="slidenum">
              <a:rPr lang="hr-HR" smtClean="0"/>
              <a:t>29</a:t>
            </a:fld>
            <a:endParaRPr lang="hr-HR"/>
          </a:p>
        </p:txBody>
      </p:sp>
      <p:pic>
        <p:nvPicPr>
          <p:cNvPr id="9" name="Slik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620689"/>
            <a:ext cx="5409650" cy="3456384"/>
          </a:xfrm>
          <a:prstGeom prst="rect">
            <a:avLst/>
          </a:prstGeom>
        </p:spPr>
      </p:pic>
    </p:spTree>
    <p:extLst>
      <p:ext uri="{BB962C8B-B14F-4D97-AF65-F5344CB8AC3E}">
        <p14:creationId xmlns:p14="http://schemas.microsoft.com/office/powerpoint/2010/main" val="2772056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581391B-C43F-4F8B-B018-F1F69F0DE5A9}"/>
              </a:ext>
            </a:extLst>
          </p:cNvPr>
          <p:cNvSpPr>
            <a:spLocks noGrp="1"/>
          </p:cNvSpPr>
          <p:nvPr>
            <p:ph type="sldNum" sz="quarter" idx="12"/>
          </p:nvPr>
        </p:nvSpPr>
        <p:spPr/>
        <p:txBody>
          <a:bodyPr/>
          <a:lstStyle/>
          <a:p>
            <a:fld id="{E07FCF45-73BB-440A-8D8A-2BAE2118725A}" type="slidenum">
              <a:rPr lang="hr-HR" smtClean="0"/>
              <a:t>3</a:t>
            </a:fld>
            <a:endParaRPr lang="hr-HR"/>
          </a:p>
        </p:txBody>
      </p:sp>
      <p:sp>
        <p:nvSpPr>
          <p:cNvPr id="3" name="TextBox 2">
            <a:extLst>
              <a:ext uri="{FF2B5EF4-FFF2-40B4-BE49-F238E27FC236}">
                <a16:creationId xmlns:a16="http://schemas.microsoft.com/office/drawing/2014/main" id="{534E1CA6-70DC-4036-89FD-253D0B0015AF}"/>
              </a:ext>
            </a:extLst>
          </p:cNvPr>
          <p:cNvSpPr txBox="1"/>
          <p:nvPr/>
        </p:nvSpPr>
        <p:spPr>
          <a:xfrm>
            <a:off x="611560" y="1124744"/>
            <a:ext cx="6912767" cy="4524315"/>
          </a:xfrm>
          <a:prstGeom prst="rect">
            <a:avLst/>
          </a:prstGeom>
          <a:noFill/>
        </p:spPr>
        <p:txBody>
          <a:bodyPr wrap="square" rtlCol="0">
            <a:spAutoFit/>
          </a:bodyPr>
          <a:lstStyle/>
          <a:p>
            <a:pPr algn="just"/>
            <a:r>
              <a:rPr lang="bs-Latn-BA" sz="2400" b="1" dirty="0">
                <a:latin typeface="Times New Roman" panose="02020603050405020304" pitchFamily="18" charset="0"/>
                <a:cs typeface="Times New Roman" panose="02020603050405020304" pitchFamily="18" charset="0"/>
              </a:rPr>
              <a:t>Rimski ugovori</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Rimski ugovori, kojima su osnovane Europska ekonomska zajednica (EEZ) i Europska zajednica za atomsku energiju (Euratom), potpisani su u Rimu 25.03.1957. godine i stupili su na snagu 1958. godine</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400" b="1" dirty="0">
                <a:latin typeface="Times New Roman" panose="02020603050405020304" pitchFamily="18" charset="0"/>
                <a:cs typeface="Times New Roman" panose="02020603050405020304" pitchFamily="18" charset="0"/>
              </a:rPr>
              <a:t>Jedinstveni europski akt (JEA)</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Jedinstveni europski akt (JEA) potpisan je u februaru 1986. godine i stupio na snagu 1987. godine. Njime je izmijenjen Ugovor o EEZ-u i otvoren put ostvarenju jedinstvenog tržišta.</a:t>
            </a:r>
          </a:p>
          <a:p>
            <a:pPr algn="just"/>
            <a:endParaRPr lang="bs-Latn-BA" sz="2000" dirty="0">
              <a:latin typeface="Times New Roman" panose="02020603050405020304" pitchFamily="18" charset="0"/>
              <a:cs typeface="Times New Roman" panose="02020603050405020304" pitchFamily="18" charset="0"/>
            </a:endParaRPr>
          </a:p>
          <a:p>
            <a:pPr algn="just"/>
            <a:endParaRPr lang="bs-Latn-B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72545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1562" y="512463"/>
            <a:ext cx="6624734" cy="961495"/>
          </a:xfrm>
        </p:spPr>
        <p:txBody>
          <a:bodyPr>
            <a:noAutofit/>
          </a:bodyPr>
          <a:lstStyle/>
          <a:p>
            <a:r>
              <a:rPr lang="bs-Latn-BA" sz="2800" b="1" dirty="0">
                <a:solidFill>
                  <a:schemeClr val="tx1"/>
                </a:solidFill>
                <a:latin typeface="Times New Roman" panose="02020603050405020304" pitchFamily="18" charset="0"/>
                <a:cs typeface="Times New Roman" panose="02020603050405020304" pitchFamily="18" charset="0"/>
              </a:rPr>
              <a:t>ZAŠTO JE ZA BIH POTREBNO USKLAĐIVANJE PROPISA SA EU</a:t>
            </a:r>
          </a:p>
        </p:txBody>
      </p:sp>
      <p:sp>
        <p:nvSpPr>
          <p:cNvPr id="3" name="Čuvar mjesta sadržaja 2"/>
          <p:cNvSpPr>
            <a:spLocks noGrp="1"/>
          </p:cNvSpPr>
          <p:nvPr>
            <p:ph idx="1"/>
          </p:nvPr>
        </p:nvSpPr>
        <p:spPr>
          <a:xfrm>
            <a:off x="611561" y="2204864"/>
            <a:ext cx="6733216" cy="4201624"/>
          </a:xfrm>
        </p:spPr>
        <p:txBody>
          <a:bodyPr>
            <a:normAutofit/>
          </a:bodyPr>
          <a:lstStyle/>
          <a:p>
            <a:pPr algn="just"/>
            <a:r>
              <a:rPr lang="bs-Latn-BA" sz="2000" dirty="0">
                <a:latin typeface="Times New Roman" panose="02020603050405020304" pitchFamily="18" charset="0"/>
                <a:cs typeface="Times New Roman" panose="02020603050405020304" pitchFamily="18" charset="0"/>
              </a:rPr>
              <a:t>Bosna i Hercegovona je </a:t>
            </a:r>
            <a:r>
              <a:rPr lang="bs-Latn-BA" sz="2000" b="1" dirty="0">
                <a:latin typeface="Times New Roman" panose="02020603050405020304" pitchFamily="18" charset="0"/>
                <a:cs typeface="Times New Roman" panose="02020603050405020304" pitchFamily="18" charset="0"/>
              </a:rPr>
              <a:t>15.02.2016</a:t>
            </a:r>
            <a:r>
              <a:rPr lang="bs-Latn-BA" sz="2000" dirty="0">
                <a:latin typeface="Times New Roman" panose="02020603050405020304" pitchFamily="18" charset="0"/>
                <a:cs typeface="Times New Roman" panose="02020603050405020304" pitchFamily="18" charset="0"/>
              </a:rPr>
              <a:t>. godine podnijela  </a:t>
            </a:r>
            <a:r>
              <a:rPr lang="bs-Latn-BA" sz="2000" b="1" dirty="0">
                <a:latin typeface="Times New Roman" panose="02020603050405020304" pitchFamily="18" charset="0"/>
                <a:cs typeface="Times New Roman" panose="02020603050405020304" pitchFamily="18" charset="0"/>
              </a:rPr>
              <a:t>ZAHTJEV ZA ČLANSTVO U  EU.</a:t>
            </a:r>
          </a:p>
          <a:p>
            <a:r>
              <a:rPr lang="bs-Latn-BA" sz="2000" dirty="0">
                <a:latin typeface="Times New Roman" panose="02020603050405020304" pitchFamily="18" charset="0"/>
                <a:cs typeface="Times New Roman" panose="02020603050405020304" pitchFamily="18" charset="0"/>
              </a:rPr>
              <a:t>Podnošenje samog zahtjeva bio je dugotrajan proces koji datira od </a:t>
            </a:r>
            <a:r>
              <a:rPr lang="bs-Latn-BA" sz="2000" b="1" dirty="0">
                <a:latin typeface="Times New Roman" panose="02020603050405020304" pitchFamily="18" charset="0"/>
                <a:cs typeface="Times New Roman" panose="02020603050405020304" pitchFamily="18" charset="0"/>
              </a:rPr>
              <a:t>1999.</a:t>
            </a:r>
            <a:r>
              <a:rPr lang="bs-Latn-BA" sz="2000" dirty="0">
                <a:latin typeface="Times New Roman" panose="02020603050405020304" pitchFamily="18" charset="0"/>
                <a:cs typeface="Times New Roman" panose="02020603050405020304" pitchFamily="18" charset="0"/>
              </a:rPr>
              <a:t> godine, kada je </a:t>
            </a:r>
            <a:r>
              <a:rPr lang="bs-Latn-BA" sz="2000" dirty="0" err="1">
                <a:latin typeface="Times New Roman" panose="02020603050405020304" pitchFamily="18" charset="0"/>
                <a:cs typeface="Times New Roman" panose="02020603050405020304" pitchFamily="18" charset="0"/>
              </a:rPr>
              <a:t>donešena</a:t>
            </a:r>
            <a:r>
              <a:rPr lang="bs-Latn-BA" sz="2000" dirty="0">
                <a:latin typeface="Times New Roman" panose="02020603050405020304" pitchFamily="18" charset="0"/>
                <a:cs typeface="Times New Roman" panose="02020603050405020304" pitchFamily="18" charset="0"/>
              </a:rPr>
              <a:t> </a:t>
            </a:r>
            <a:r>
              <a:rPr lang="bs-Latn-BA" sz="2000" b="1" dirty="0">
                <a:latin typeface="Times New Roman" panose="02020603050405020304" pitchFamily="18" charset="0"/>
                <a:cs typeface="Times New Roman" panose="02020603050405020304" pitchFamily="18" charset="0"/>
              </a:rPr>
              <a:t>DEKLARACIJA O ODNOSIMA BiH I EU – PROCES STABILIZACIJE I PRIDRUŽIVANJA.</a:t>
            </a:r>
          </a:p>
          <a:p>
            <a:pPr algn="just"/>
            <a:r>
              <a:rPr lang="bs-Latn-BA" sz="2000" b="1" dirty="0">
                <a:latin typeface="Times New Roman" panose="02020603050405020304" pitchFamily="18" charset="0"/>
                <a:cs typeface="Times New Roman" panose="02020603050405020304" pitchFamily="18" charset="0"/>
              </a:rPr>
              <a:t>2002.</a:t>
            </a:r>
            <a:r>
              <a:rPr lang="bs-Latn-BA" sz="2000" dirty="0">
                <a:latin typeface="Times New Roman" panose="02020603050405020304" pitchFamily="18" charset="0"/>
                <a:cs typeface="Times New Roman" panose="02020603050405020304" pitchFamily="18" charset="0"/>
              </a:rPr>
              <a:t> godine usvojena je </a:t>
            </a:r>
            <a:r>
              <a:rPr lang="bs-Latn-BA" sz="2000" b="1" dirty="0">
                <a:latin typeface="Times New Roman" panose="02020603050405020304" pitchFamily="18" charset="0"/>
                <a:cs typeface="Times New Roman" panose="02020603050405020304" pitchFamily="18" charset="0"/>
              </a:rPr>
              <a:t>MAPA PUTA</a:t>
            </a:r>
          </a:p>
          <a:p>
            <a:pPr algn="just"/>
            <a:r>
              <a:rPr lang="bs-Latn-BA" sz="2000" b="1" dirty="0">
                <a:latin typeface="Times New Roman" panose="02020603050405020304" pitchFamily="18" charset="0"/>
                <a:cs typeface="Times New Roman" panose="02020603050405020304" pitchFamily="18" charset="0"/>
              </a:rPr>
              <a:t>2003</a:t>
            </a:r>
            <a:r>
              <a:rPr lang="bs-Latn-BA" sz="2000" dirty="0">
                <a:latin typeface="Times New Roman" panose="02020603050405020304" pitchFamily="18" charset="0"/>
                <a:cs typeface="Times New Roman" panose="02020603050405020304" pitchFamily="18" charset="0"/>
              </a:rPr>
              <a:t>. godine – </a:t>
            </a:r>
            <a:r>
              <a:rPr lang="bs-Latn-BA" sz="2000" b="1" dirty="0">
                <a:latin typeface="Times New Roman" panose="02020603050405020304" pitchFamily="18" charset="0"/>
                <a:cs typeface="Times New Roman" panose="02020603050405020304" pitchFamily="18" charset="0"/>
              </a:rPr>
              <a:t>STUDIJA IZVODLJIVOSTI</a:t>
            </a:r>
          </a:p>
          <a:p>
            <a:pPr algn="just"/>
            <a:r>
              <a:rPr lang="bs-Latn-BA" sz="2000" b="1" dirty="0">
                <a:latin typeface="Times New Roman" panose="02020603050405020304" pitchFamily="18" charset="0"/>
                <a:cs typeface="Times New Roman" panose="02020603050405020304" pitchFamily="18" charset="0"/>
              </a:rPr>
              <a:t>2006. </a:t>
            </a:r>
            <a:r>
              <a:rPr lang="bs-Latn-BA" sz="2000" dirty="0">
                <a:latin typeface="Times New Roman" panose="02020603050405020304" pitchFamily="18" charset="0"/>
                <a:cs typeface="Times New Roman" panose="02020603050405020304" pitchFamily="18" charset="0"/>
              </a:rPr>
              <a:t>godine – </a:t>
            </a:r>
            <a:r>
              <a:rPr lang="bs-Latn-BA" sz="2000" b="1" dirty="0">
                <a:latin typeface="Times New Roman" panose="02020603050405020304" pitchFamily="18" charset="0"/>
                <a:cs typeface="Times New Roman" panose="02020603050405020304" pitchFamily="18" charset="0"/>
              </a:rPr>
              <a:t>PREGOVORI O SPORAZUMU I STABILIZACIJI </a:t>
            </a:r>
          </a:p>
          <a:p>
            <a:pPr marL="0" indent="0" algn="just">
              <a:buNone/>
            </a:pPr>
            <a:endParaRPr lang="bs-Latn-BA" b="1" dirty="0"/>
          </a:p>
        </p:txBody>
      </p:sp>
      <p:sp>
        <p:nvSpPr>
          <p:cNvPr id="4" name="Čuvar mjesta broja slajda 3"/>
          <p:cNvSpPr>
            <a:spLocks noGrp="1"/>
          </p:cNvSpPr>
          <p:nvPr>
            <p:ph type="sldNum" sz="quarter" idx="12"/>
          </p:nvPr>
        </p:nvSpPr>
        <p:spPr/>
        <p:txBody>
          <a:bodyPr/>
          <a:lstStyle/>
          <a:p>
            <a:fld id="{E07FCF45-73BB-440A-8D8A-2BAE2118725A}" type="slidenum">
              <a:rPr lang="hr-HR" smtClean="0"/>
              <a:t>30</a:t>
            </a:fld>
            <a:endParaRPr lang="hr-HR"/>
          </a:p>
        </p:txBody>
      </p:sp>
    </p:spTree>
    <p:extLst>
      <p:ext uri="{BB962C8B-B14F-4D97-AF65-F5344CB8AC3E}">
        <p14:creationId xmlns:p14="http://schemas.microsoft.com/office/powerpoint/2010/main" val="2488305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395537" y="1412776"/>
            <a:ext cx="6768751" cy="4392488"/>
          </a:xfrm>
        </p:spPr>
        <p:txBody>
          <a:bodyPr/>
          <a:lstStyle/>
          <a:p>
            <a:r>
              <a:rPr lang="bs-Latn-BA" sz="2000" b="1" dirty="0">
                <a:latin typeface="Times New Roman" panose="02020603050405020304" pitchFamily="18" charset="0"/>
                <a:cs typeface="Times New Roman" panose="02020603050405020304" pitchFamily="18" charset="0"/>
              </a:rPr>
              <a:t>2008.</a:t>
            </a:r>
            <a:r>
              <a:rPr lang="bs-Latn-BA" sz="2000" dirty="0">
                <a:latin typeface="Times New Roman" panose="02020603050405020304" pitchFamily="18" charset="0"/>
                <a:cs typeface="Times New Roman" panose="02020603050405020304" pitchFamily="18" charset="0"/>
              </a:rPr>
              <a:t> godine – Zaključivanje </a:t>
            </a:r>
            <a:r>
              <a:rPr lang="bs-Latn-BA" sz="2000" b="1" dirty="0">
                <a:latin typeface="Times New Roman" panose="02020603050405020304" pitchFamily="18" charset="0"/>
                <a:cs typeface="Times New Roman" panose="02020603050405020304" pitchFamily="18" charset="0"/>
              </a:rPr>
              <a:t>privremenog sporazuma o stabilizaciji i pridruživanju</a:t>
            </a:r>
          </a:p>
          <a:p>
            <a:r>
              <a:rPr lang="bs-Latn-BA" sz="2000" b="1" dirty="0">
                <a:latin typeface="Times New Roman" panose="02020603050405020304" pitchFamily="18" charset="0"/>
                <a:cs typeface="Times New Roman" panose="02020603050405020304" pitchFamily="18" charset="0"/>
              </a:rPr>
              <a:t>2015. </a:t>
            </a:r>
            <a:r>
              <a:rPr lang="bs-Latn-BA" sz="2000" dirty="0">
                <a:latin typeface="Times New Roman" panose="02020603050405020304" pitchFamily="18" charset="0"/>
                <a:cs typeface="Times New Roman" panose="02020603050405020304" pitchFamily="18" charset="0"/>
              </a:rPr>
              <a:t>godina – </a:t>
            </a:r>
            <a:r>
              <a:rPr lang="bs-Latn-BA" sz="2000" b="1" dirty="0">
                <a:latin typeface="Times New Roman" panose="02020603050405020304" pitchFamily="18" charset="0"/>
                <a:cs typeface="Times New Roman" panose="02020603050405020304" pitchFamily="18" charset="0"/>
              </a:rPr>
              <a:t>SPORAZUM O STABILIZACIJI I PRIDRUŽIVANJU </a:t>
            </a:r>
            <a:r>
              <a:rPr lang="bs-Latn-BA" sz="2000" dirty="0">
                <a:latin typeface="Times New Roman" panose="02020603050405020304" pitchFamily="18" charset="0"/>
                <a:cs typeface="Times New Roman" panose="02020603050405020304" pitchFamily="18" charset="0"/>
              </a:rPr>
              <a:t>stupio na snagu</a:t>
            </a:r>
          </a:p>
          <a:p>
            <a:pPr algn="just"/>
            <a:r>
              <a:rPr lang="bs-Latn-BA" sz="2000" dirty="0">
                <a:latin typeface="Times New Roman" panose="02020603050405020304" pitchFamily="18" charset="0"/>
                <a:cs typeface="Times New Roman" panose="02020603050405020304" pitchFamily="18" charset="0"/>
              </a:rPr>
              <a:t>Prednje navedeni koraci su vrlo važni za Bosnu i Hercegovinu iz razloga što je za članstvo u Evropskoj Uniji prvenstveno potrebno odgovoriti na </a:t>
            </a:r>
            <a:r>
              <a:rPr lang="bs-Latn-BA" sz="2000" b="1" dirty="0">
                <a:latin typeface="Times New Roman" panose="02020603050405020304" pitchFamily="18" charset="0"/>
                <a:cs typeface="Times New Roman" panose="02020603050405020304" pitchFamily="18" charset="0"/>
              </a:rPr>
              <a:t>Upitnik</a:t>
            </a:r>
            <a:r>
              <a:rPr lang="bs-Latn-BA" sz="2000" dirty="0">
                <a:latin typeface="Times New Roman" panose="02020603050405020304" pitchFamily="18" charset="0"/>
                <a:cs typeface="Times New Roman" panose="02020603050405020304" pitchFamily="18" charset="0"/>
              </a:rPr>
              <a:t> Evropske Komisije, koji između ostalog tretira pitanja o javnim nabavkama.</a:t>
            </a:r>
            <a:endParaRPr lang="bs-Latn-BA" dirty="0">
              <a:latin typeface="Times New Roman" panose="02020603050405020304" pitchFamily="18" charset="0"/>
              <a:cs typeface="Times New Roman" panose="02020603050405020304" pitchFamily="18"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31</a:t>
            </a:fld>
            <a:endParaRPr lang="hr-HR"/>
          </a:p>
        </p:txBody>
      </p:sp>
    </p:spTree>
    <p:extLst>
      <p:ext uri="{BB962C8B-B14F-4D97-AF65-F5344CB8AC3E}">
        <p14:creationId xmlns:p14="http://schemas.microsoft.com/office/powerpoint/2010/main" val="5019004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FC8E339-6D33-403F-BE49-273537447802}"/>
              </a:ext>
            </a:extLst>
          </p:cNvPr>
          <p:cNvSpPr>
            <a:spLocks noGrp="1"/>
          </p:cNvSpPr>
          <p:nvPr>
            <p:ph type="sldNum" sz="quarter" idx="12"/>
          </p:nvPr>
        </p:nvSpPr>
        <p:spPr/>
        <p:txBody>
          <a:bodyPr/>
          <a:lstStyle/>
          <a:p>
            <a:fld id="{E07FCF45-73BB-440A-8D8A-2BAE2118725A}" type="slidenum">
              <a:rPr lang="hr-HR" smtClean="0"/>
              <a:t>32</a:t>
            </a:fld>
            <a:endParaRPr lang="hr-HR"/>
          </a:p>
        </p:txBody>
      </p:sp>
      <p:sp>
        <p:nvSpPr>
          <p:cNvPr id="3" name="Rectangle 2">
            <a:extLst>
              <a:ext uri="{FF2B5EF4-FFF2-40B4-BE49-F238E27FC236}">
                <a16:creationId xmlns:a16="http://schemas.microsoft.com/office/drawing/2014/main" id="{1C91CC8A-26FE-48CE-9C92-E3148E39FFFA}"/>
              </a:ext>
            </a:extLst>
          </p:cNvPr>
          <p:cNvSpPr/>
          <p:nvPr/>
        </p:nvSpPr>
        <p:spPr>
          <a:xfrm>
            <a:off x="539552" y="1997839"/>
            <a:ext cx="6912768" cy="2862322"/>
          </a:xfrm>
          <a:prstGeom prst="rect">
            <a:avLst/>
          </a:prstGeom>
        </p:spPr>
        <p:txBody>
          <a:bodyPr wrap="square">
            <a:spAutoFit/>
          </a:bodyPr>
          <a:lstStyle/>
          <a:p>
            <a:pPr algn="just"/>
            <a:r>
              <a:rPr lang="en-US" sz="2000" dirty="0" err="1">
                <a:latin typeface="Times New Roman" panose="02020603050405020304" pitchFamily="18" charset="0"/>
                <a:cs typeface="Times New Roman" panose="02020603050405020304" pitchFamily="18" charset="0"/>
              </a:rPr>
              <a:t>Ustavni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osnov</a:t>
            </a:r>
            <a:r>
              <a:rPr lang="en-US" sz="2000" dirty="0">
                <a:latin typeface="Times New Roman" panose="02020603050405020304" pitchFamily="18" charset="0"/>
                <a:cs typeface="Times New Roman" panose="02020603050405020304" pitchFamily="18" charset="0"/>
              </a:rPr>
              <a:t> za </a:t>
            </a:r>
            <a:r>
              <a:rPr lang="en-US" sz="2000" dirty="0" err="1">
                <a:latin typeface="Times New Roman" panose="02020603050405020304" pitchFamily="18" charset="0"/>
                <a:cs typeface="Times New Roman" panose="02020603050405020304" pitchFamily="18" charset="0"/>
              </a:rPr>
              <a:t>uređenje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jedinstvenog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sistema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javnih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Bosne</a:t>
            </a:r>
            <a:r>
              <a:rPr lang="en-US" sz="2000" dirty="0">
                <a:latin typeface="Times New Roman" panose="02020603050405020304" pitchFamily="18" charset="0"/>
                <a:cs typeface="Times New Roman" panose="02020603050405020304" pitchFamily="18" charset="0"/>
              </a:rPr>
              <a:t> i </a:t>
            </a:r>
            <a:r>
              <a:rPr lang="en-US" sz="2000" dirty="0" err="1">
                <a:latin typeface="Times New Roman" panose="02020603050405020304" pitchFamily="18" charset="0"/>
                <a:cs typeface="Times New Roman" panose="02020603050405020304" pitchFamily="18" charset="0"/>
              </a:rPr>
              <a:t>Hercegovine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naveden</a:t>
            </a:r>
            <a:r>
              <a:rPr lang="en-US" sz="2000" dirty="0">
                <a:latin typeface="Times New Roman" panose="02020603050405020304" pitchFamily="18" charset="0"/>
                <a:cs typeface="Times New Roman" panose="02020603050405020304" pitchFamily="18" charset="0"/>
              </a:rPr>
              <a:t> je u </a:t>
            </a:r>
            <a:r>
              <a:rPr lang="en-US" sz="2000" dirty="0" err="1">
                <a:latin typeface="Times New Roman" panose="02020603050405020304" pitchFamily="18" charset="0"/>
                <a:cs typeface="Times New Roman" panose="02020603050405020304" pitchFamily="18" charset="0"/>
              </a:rPr>
              <a:t>član</a:t>
            </a:r>
            <a:r>
              <a:rPr lang="en-US" sz="2000" dirty="0">
                <a:latin typeface="Times New Roman" panose="02020603050405020304" pitchFamily="18" charset="0"/>
                <a:cs typeface="Times New Roman" panose="02020603050405020304" pitchFamily="18" charset="0"/>
              </a:rPr>
              <a:t> I. </a:t>
            </a:r>
            <a:r>
              <a:rPr lang="en-US" sz="2000" dirty="0" err="1">
                <a:latin typeface="Times New Roman" panose="02020603050405020304" pitchFamily="18" charset="0"/>
                <a:cs typeface="Times New Roman" panose="02020603050405020304" pitchFamily="18" charset="0"/>
              </a:rPr>
              <a:t>tačka</a:t>
            </a:r>
            <a:r>
              <a:rPr lang="en-US" sz="2000" dirty="0">
                <a:latin typeface="Times New Roman" panose="02020603050405020304" pitchFamily="18" charset="0"/>
                <a:cs typeface="Times New Roman" panose="02020603050405020304" pitchFamily="18" charset="0"/>
              </a:rPr>
              <a:t> 4. </a:t>
            </a:r>
            <a:r>
              <a:rPr lang="en-US" sz="2000" dirty="0" err="1">
                <a:latin typeface="Times New Roman" panose="02020603050405020304" pitchFamily="18" charset="0"/>
                <a:cs typeface="Times New Roman" panose="02020603050405020304" pitchFamily="18" charset="0"/>
              </a:rPr>
              <a:t>Ustava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Bosne</a:t>
            </a:r>
            <a:r>
              <a:rPr lang="en-US" sz="2000" dirty="0">
                <a:latin typeface="Times New Roman" panose="02020603050405020304" pitchFamily="18" charset="0"/>
                <a:cs typeface="Times New Roman" panose="02020603050405020304" pitchFamily="18" charset="0"/>
              </a:rPr>
              <a:t> i </a:t>
            </a:r>
            <a:r>
              <a:rPr lang="en-US" sz="2000" dirty="0" err="1">
                <a:latin typeface="Times New Roman" panose="02020603050405020304" pitchFamily="18" charset="0"/>
                <a:cs typeface="Times New Roman" panose="02020603050405020304" pitchFamily="18" charset="0"/>
              </a:rPr>
              <a:t>Hercegovine</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Kretanja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roba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usluga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kapitala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lica</a:t>
            </a:r>
            <a:r>
              <a:rPr lang="bs-Latn-BA" sz="2000" dirty="0">
                <a:latin typeface="Times New Roman" panose="02020603050405020304" pitchFamily="18" charset="0"/>
                <a:cs typeface="Times New Roman" panose="02020603050405020304" pitchFamily="18" charset="0"/>
              </a:rPr>
              <a:t> koji </a:t>
            </a:r>
            <a:r>
              <a:rPr lang="bs-Latn-BA" sz="2000" dirty="0" err="1">
                <a:latin typeface="Times New Roman" panose="02020603050405020304" pitchFamily="18" charset="0"/>
                <a:cs typeface="Times New Roman" panose="02020603050405020304" pitchFamily="18" charset="0"/>
              </a:rPr>
              <a:t>glasi</a:t>
            </a:r>
            <a:r>
              <a:rPr lang="bs-Latn-BA"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buNone/>
            </a:pPr>
            <a:endParaRPr lang="sr-Latn-BA" sz="2000" dirty="0">
              <a:latin typeface="Times New Roman" panose="02020603050405020304" pitchFamily="18" charset="0"/>
              <a:cs typeface="Times New Roman" panose="02020603050405020304" pitchFamily="18" charset="0"/>
            </a:endParaRPr>
          </a:p>
          <a:p>
            <a:pPr algn="just">
              <a:buNone/>
            </a:pPr>
            <a:r>
              <a:rPr lang="sr-Latn-BA"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Kretanje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roba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usluga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kapitala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lica</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Postoji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sloboda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kretanja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širom</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Bosne</a:t>
            </a:r>
            <a:r>
              <a:rPr lang="en-US" sz="2000" b="1" i="1" dirty="0">
                <a:latin typeface="Times New Roman" panose="02020603050405020304" pitchFamily="18" charset="0"/>
                <a:cs typeface="Times New Roman" panose="02020603050405020304" pitchFamily="18" charset="0"/>
              </a:rPr>
              <a:t> i </a:t>
            </a:r>
            <a:r>
              <a:rPr lang="en-US" sz="2000" b="1" i="1" dirty="0" err="1">
                <a:latin typeface="Times New Roman" panose="02020603050405020304" pitchFamily="18" charset="0"/>
                <a:cs typeface="Times New Roman" panose="02020603050405020304" pitchFamily="18" charset="0"/>
              </a:rPr>
              <a:t>Hercegovine</a:t>
            </a:r>
            <a:r>
              <a:rPr lang="en-US" sz="2000" b="1" i="1" dirty="0">
                <a:latin typeface="Times New Roman" panose="02020603050405020304" pitchFamily="18" charset="0"/>
                <a:cs typeface="Times New Roman" panose="02020603050405020304" pitchFamily="18" charset="0"/>
              </a:rPr>
              <a:t>. Bosna </a:t>
            </a:r>
            <a:r>
              <a:rPr lang="en-US" sz="2000" b="1" i="1" dirty="0" err="1">
                <a:latin typeface="Times New Roman" panose="02020603050405020304" pitchFamily="18" charset="0"/>
                <a:cs typeface="Times New Roman" panose="02020603050405020304" pitchFamily="18" charset="0"/>
              </a:rPr>
              <a:t>i</a:t>
            </a:r>
            <a:r>
              <a:rPr lang="sr-Latn-BA" sz="2000" b="1" i="1"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Hercegovina </a:t>
            </a:r>
            <a:r>
              <a:rPr lang="en-US" sz="2000" b="1" i="1" dirty="0" err="1">
                <a:latin typeface="Times New Roman" panose="02020603050405020304" pitchFamily="18" charset="0"/>
                <a:cs typeface="Times New Roman" panose="02020603050405020304" pitchFamily="18" charset="0"/>
              </a:rPr>
              <a:t>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entiteti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neće</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ometati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punu</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slobodu</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kretanja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lica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roba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usluga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kapitala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širom</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Bosne</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Hercegovine</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Nijedan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entitet</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neće</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provoditi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bilo</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kakvu</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kontrolu</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granici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između</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entiteta</a:t>
            </a:r>
            <a:r>
              <a:rPr lang="sr-Latn-BA" sz="2000" b="1" i="1" dirty="0">
                <a:latin typeface="Times New Roman" panose="02020603050405020304" pitchFamily="18" charset="0"/>
                <a:cs typeface="Times New Roman" panose="02020603050405020304" pitchFamily="18" charset="0"/>
              </a:rPr>
              <a:t>”</a:t>
            </a:r>
            <a:r>
              <a:rPr lang="en-US" sz="2000" b="1" i="1" dirty="0">
                <a:latin typeface="Times New Roman" panose="02020603050405020304" pitchFamily="18" charset="0"/>
                <a:cs typeface="Times New Roman" panose="02020603050405020304" pitchFamily="18" charset="0"/>
              </a:rPr>
              <a:t>.</a:t>
            </a:r>
            <a:endParaRPr lang="sr-Latn-BA" sz="2000" b="1" i="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A2FD628-CF7A-4C9C-902F-D726A86EB1A6}"/>
              </a:ext>
            </a:extLst>
          </p:cNvPr>
          <p:cNvSpPr txBox="1"/>
          <p:nvPr/>
        </p:nvSpPr>
        <p:spPr>
          <a:xfrm>
            <a:off x="539552" y="674686"/>
            <a:ext cx="6417762" cy="800219"/>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USTAV</a:t>
            </a:r>
            <a:r>
              <a:rPr lang="bs-Latn-BA" sz="2800" b="1" dirty="0">
                <a:latin typeface="Times New Roman" panose="02020603050405020304" pitchFamily="18" charset="0"/>
                <a:cs typeface="Times New Roman" panose="02020603050405020304" pitchFamily="18" charset="0"/>
              </a:rPr>
              <a:t> BiH</a:t>
            </a:r>
            <a:endParaRPr lang="en-US" sz="2800" b="1" dirty="0">
              <a:latin typeface="Times New Roman" panose="02020603050405020304" pitchFamily="18" charset="0"/>
              <a:cs typeface="Times New Roman" panose="02020603050405020304" pitchFamily="18" charset="0"/>
            </a:endParaRPr>
          </a:p>
          <a:p>
            <a:endParaRPr lang="bs-Latn-BA" dirty="0"/>
          </a:p>
        </p:txBody>
      </p:sp>
    </p:spTree>
    <p:extLst>
      <p:ext uri="{BB962C8B-B14F-4D97-AF65-F5344CB8AC3E}">
        <p14:creationId xmlns:p14="http://schemas.microsoft.com/office/powerpoint/2010/main" val="2174077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39553" y="722571"/>
            <a:ext cx="6696743" cy="860674"/>
          </a:xfrm>
        </p:spPr>
        <p:txBody>
          <a:bodyPr>
            <a:normAutofit fontScale="90000"/>
          </a:bodyPr>
          <a:lstStyle/>
          <a:p>
            <a:r>
              <a:rPr lang="bs-Latn-BA" sz="3100" b="1" dirty="0">
                <a:solidFill>
                  <a:schemeClr val="tx1"/>
                </a:solidFill>
                <a:latin typeface="Times New Roman" panose="02020603050405020304" pitchFamily="18" charset="0"/>
                <a:cs typeface="Times New Roman" panose="02020603050405020304" pitchFamily="18" charset="0"/>
              </a:rPr>
              <a:t>INSTITUCIONALNI OKVIR SISTEMA JAVNIH NABAVKI U BIH</a:t>
            </a:r>
            <a:br>
              <a:rPr lang="bs-Latn-BA" sz="3100" b="1" dirty="0">
                <a:solidFill>
                  <a:schemeClr val="tx1"/>
                </a:solidFill>
                <a:latin typeface="Arial" panose="020B0604020202020204" pitchFamily="34" charset="0"/>
                <a:cs typeface="Arial" panose="020B0604020202020204" pitchFamily="34" charset="0"/>
              </a:rPr>
            </a:br>
            <a:br>
              <a:rPr lang="bs-Latn-BA" sz="2800" dirty="0"/>
            </a:br>
            <a:endParaRPr lang="bs-Latn-BA" sz="2800" dirty="0"/>
          </a:p>
        </p:txBody>
      </p:sp>
      <p:sp>
        <p:nvSpPr>
          <p:cNvPr id="3" name="Čuvar mjesta sadržaja 2"/>
          <p:cNvSpPr>
            <a:spLocks noGrp="1"/>
          </p:cNvSpPr>
          <p:nvPr>
            <p:ph idx="1"/>
          </p:nvPr>
        </p:nvSpPr>
        <p:spPr>
          <a:xfrm>
            <a:off x="539553" y="2780928"/>
            <a:ext cx="6912768" cy="2376264"/>
          </a:xfrm>
        </p:spPr>
        <p:txBody>
          <a:bodyPr/>
          <a:lstStyle/>
          <a:p>
            <a:r>
              <a:rPr lang="bs-Latn-BA" sz="2000" b="1" dirty="0">
                <a:latin typeface="Times New Roman" panose="02020603050405020304" pitchFamily="18" charset="0"/>
                <a:cs typeface="Times New Roman" panose="02020603050405020304" pitchFamily="18" charset="0"/>
              </a:rPr>
              <a:t>PARLAMENTARNA SKUPŠTINA BIH</a:t>
            </a:r>
          </a:p>
          <a:p>
            <a:r>
              <a:rPr lang="bs-Latn-BA" sz="2000" b="1" dirty="0">
                <a:latin typeface="Times New Roman" panose="02020603050405020304" pitchFamily="18" charset="0"/>
                <a:cs typeface="Times New Roman" panose="02020603050405020304" pitchFamily="18" charset="0"/>
              </a:rPr>
              <a:t>VIJEĆE MINISTARA</a:t>
            </a:r>
          </a:p>
          <a:p>
            <a:r>
              <a:rPr lang="bs-Latn-BA" sz="2000" b="1" dirty="0">
                <a:latin typeface="Times New Roman" panose="02020603050405020304" pitchFamily="18" charset="0"/>
                <a:cs typeface="Times New Roman" panose="02020603050405020304" pitchFamily="18" charset="0"/>
              </a:rPr>
              <a:t>AGENCIJA ZA JAVNE NABAVKE</a:t>
            </a:r>
          </a:p>
          <a:p>
            <a:r>
              <a:rPr lang="bs-Latn-BA" sz="2000" b="1" dirty="0">
                <a:latin typeface="Times New Roman" panose="02020603050405020304" pitchFamily="18" charset="0"/>
                <a:cs typeface="Times New Roman" panose="02020603050405020304" pitchFamily="18" charset="0"/>
              </a:rPr>
              <a:t>URED ZA RAZMATRANJE ŽALBI</a:t>
            </a:r>
          </a:p>
          <a:p>
            <a:r>
              <a:rPr lang="bs-Latn-BA" sz="2000" b="1" dirty="0">
                <a:latin typeface="Times New Roman" panose="02020603050405020304" pitchFamily="18" charset="0"/>
                <a:cs typeface="Times New Roman" panose="02020603050405020304" pitchFamily="18" charset="0"/>
              </a:rPr>
              <a:t>SUD BIH</a:t>
            </a:r>
          </a:p>
          <a:p>
            <a:endParaRPr lang="bs-Latn-BA" dirty="0"/>
          </a:p>
        </p:txBody>
      </p:sp>
      <p:sp>
        <p:nvSpPr>
          <p:cNvPr id="4" name="Čuvar mjesta broja slajda 3"/>
          <p:cNvSpPr>
            <a:spLocks noGrp="1"/>
          </p:cNvSpPr>
          <p:nvPr>
            <p:ph type="sldNum" sz="quarter" idx="12"/>
          </p:nvPr>
        </p:nvSpPr>
        <p:spPr/>
        <p:txBody>
          <a:bodyPr/>
          <a:lstStyle/>
          <a:p>
            <a:fld id="{E07FCF45-73BB-440A-8D8A-2BAE2118725A}" type="slidenum">
              <a:rPr lang="hr-HR" smtClean="0"/>
              <a:t>33</a:t>
            </a:fld>
            <a:endParaRPr lang="hr-HR"/>
          </a:p>
        </p:txBody>
      </p:sp>
    </p:spTree>
    <p:extLst>
      <p:ext uri="{BB962C8B-B14F-4D97-AF65-F5344CB8AC3E}">
        <p14:creationId xmlns:p14="http://schemas.microsoft.com/office/powerpoint/2010/main" val="979960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9" y="624111"/>
            <a:ext cx="6698705" cy="107669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PARLAMENTARNA SKUPŠTINA I VIJEĆE MINISTARA</a:t>
            </a:r>
          </a:p>
        </p:txBody>
      </p:sp>
      <p:sp>
        <p:nvSpPr>
          <p:cNvPr id="3" name="Čuvar mjesta sadržaja 2"/>
          <p:cNvSpPr>
            <a:spLocks noGrp="1"/>
          </p:cNvSpPr>
          <p:nvPr>
            <p:ph idx="1"/>
          </p:nvPr>
        </p:nvSpPr>
        <p:spPr>
          <a:xfrm>
            <a:off x="609599" y="1628799"/>
            <a:ext cx="6842721" cy="4605089"/>
          </a:xfrm>
        </p:spPr>
        <p:txBody>
          <a:bodyPr/>
          <a:lstStyle/>
          <a:p>
            <a:pPr algn="just"/>
            <a:endParaRPr lang="hr-HR" sz="2000" b="1" dirty="0">
              <a:latin typeface="Arial" panose="020B0604020202020204" pitchFamily="34" charset="0"/>
              <a:cs typeface="Arial" panose="020B0604020202020204" pitchFamily="34" charset="0"/>
            </a:endParaRPr>
          </a:p>
          <a:p>
            <a:pPr algn="just"/>
            <a:r>
              <a:rPr lang="hr-HR" sz="2000" b="1" dirty="0">
                <a:latin typeface="Times New Roman" panose="02020603050405020304" pitchFamily="18" charset="0"/>
                <a:cs typeface="Times New Roman" panose="02020603050405020304" pitchFamily="18" charset="0"/>
              </a:rPr>
              <a:t>PARLAMENTARNA SKUPŠTINA BiH </a:t>
            </a:r>
            <a:r>
              <a:rPr lang="hr-HR" sz="2000" dirty="0">
                <a:latin typeface="Times New Roman" panose="02020603050405020304" pitchFamily="18" charset="0"/>
                <a:cs typeface="Times New Roman" panose="02020603050405020304" pitchFamily="18" charset="0"/>
              </a:rPr>
              <a:t>– nadležna za donošenje zakona. Sastoji se od dva doma: Zastupnički dom i Dom naroda. Zakone moraju usvojiti oba doma u istom tekstu.</a:t>
            </a:r>
            <a:endParaRPr lang="bs-Latn-BA" sz="2000" dirty="0">
              <a:latin typeface="Times New Roman" panose="02020603050405020304" pitchFamily="18" charset="0"/>
              <a:cs typeface="Times New Roman" panose="02020603050405020304" pitchFamily="18" charset="0"/>
            </a:endParaRPr>
          </a:p>
          <a:p>
            <a:pPr algn="just"/>
            <a:r>
              <a:rPr lang="bs-Latn-BA" sz="2000" b="1" dirty="0">
                <a:latin typeface="Times New Roman" panose="02020603050405020304" pitchFamily="18" charset="0"/>
                <a:cs typeface="Times New Roman" panose="02020603050405020304" pitchFamily="18" charset="0"/>
              </a:rPr>
              <a:t>VIJEĆE MINISTARA- </a:t>
            </a:r>
            <a:r>
              <a:rPr lang="bs-Latn-BA" sz="2000" dirty="0">
                <a:latin typeface="Times New Roman" panose="02020603050405020304" pitchFamily="18" charset="0"/>
                <a:cs typeface="Times New Roman" panose="02020603050405020304" pitchFamily="18" charset="0"/>
              </a:rPr>
              <a:t>organ</a:t>
            </a:r>
            <a:r>
              <a:rPr lang="hr-HR" sz="2000" dirty="0">
                <a:latin typeface="Times New Roman" panose="02020603050405020304" pitchFamily="18" charset="0"/>
                <a:cs typeface="Times New Roman" panose="02020603050405020304" pitchFamily="18" charset="0"/>
              </a:rPr>
              <a:t> izvršne vlasti u BiH.</a:t>
            </a:r>
          </a:p>
          <a:p>
            <a:pPr marL="533400" indent="0">
              <a:buNone/>
            </a:pPr>
            <a:r>
              <a:rPr lang="hr-HR" sz="2000" dirty="0">
                <a:latin typeface="Times New Roman" panose="02020603050405020304" pitchFamily="18" charset="0"/>
                <a:cs typeface="Times New Roman" panose="02020603050405020304" pitchFamily="18" charset="0"/>
              </a:rPr>
              <a:t>Predlaže zakone i druge akte. Donosi podzakonske akte iz     oblasti javnih nabavki, na prijedlog Agencije za javne nabavke.</a:t>
            </a:r>
          </a:p>
          <a:p>
            <a:pPr marL="0" indent="0" algn="just">
              <a:buNone/>
            </a:pPr>
            <a:r>
              <a:rPr lang="hr-HR" sz="2000" dirty="0">
                <a:latin typeface="Times New Roman" panose="02020603050405020304" pitchFamily="18" charset="0"/>
                <a:cs typeface="Times New Roman" panose="02020603050405020304" pitchFamily="18" charset="0"/>
              </a:rPr>
              <a:t>      ● Za svoj rad odgovara Parlamentarnoj skupštini BiH. </a:t>
            </a:r>
          </a:p>
          <a:p>
            <a:endParaRPr lang="bs-Latn-BA" dirty="0"/>
          </a:p>
        </p:txBody>
      </p:sp>
      <p:sp>
        <p:nvSpPr>
          <p:cNvPr id="4" name="Čuvar mjesta broja slajda 3"/>
          <p:cNvSpPr>
            <a:spLocks noGrp="1"/>
          </p:cNvSpPr>
          <p:nvPr>
            <p:ph type="sldNum" sz="quarter" idx="12"/>
          </p:nvPr>
        </p:nvSpPr>
        <p:spPr/>
        <p:txBody>
          <a:bodyPr/>
          <a:lstStyle/>
          <a:p>
            <a:fld id="{E07FCF45-73BB-440A-8D8A-2BAE2118725A}" type="slidenum">
              <a:rPr lang="hr-HR" smtClean="0"/>
              <a:t>34</a:t>
            </a:fld>
            <a:endParaRPr lang="hr-HR"/>
          </a:p>
        </p:txBody>
      </p:sp>
    </p:spTree>
    <p:extLst>
      <p:ext uri="{BB962C8B-B14F-4D97-AF65-F5344CB8AC3E}">
        <p14:creationId xmlns:p14="http://schemas.microsoft.com/office/powerpoint/2010/main" val="1344750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27584" y="624110"/>
            <a:ext cx="7706817" cy="52879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AGENCIJA ZA JAVNE NABAVKE</a:t>
            </a:r>
          </a:p>
        </p:txBody>
      </p:sp>
      <p:sp>
        <p:nvSpPr>
          <p:cNvPr id="3" name="Čuvar mjesta sadržaja 2"/>
          <p:cNvSpPr>
            <a:spLocks noGrp="1"/>
          </p:cNvSpPr>
          <p:nvPr>
            <p:ph idx="1"/>
          </p:nvPr>
        </p:nvSpPr>
        <p:spPr>
          <a:xfrm>
            <a:off x="609599" y="1628800"/>
            <a:ext cx="6842721" cy="4968552"/>
          </a:xfrm>
        </p:spPr>
        <p:txBody>
          <a:bodyPr>
            <a:noAutofit/>
          </a:bodyPr>
          <a:lstStyle/>
          <a:p>
            <a:pPr algn="just"/>
            <a:r>
              <a:rPr lang="bs-Latn-BA" sz="2000" dirty="0">
                <a:latin typeface="Times New Roman" panose="02020603050405020304" pitchFamily="18" charset="0"/>
                <a:cs typeface="Times New Roman" panose="02020603050405020304" pitchFamily="18" charset="0"/>
              </a:rPr>
              <a:t>Samostalna </a:t>
            </a:r>
            <a:r>
              <a:rPr lang="bs-Latn-BA" sz="2000" dirty="0" err="1">
                <a:latin typeface="Times New Roman" panose="02020603050405020304" pitchFamily="18" charset="0"/>
                <a:cs typeface="Times New Roman" panose="02020603050405020304" pitchFamily="18" charset="0"/>
              </a:rPr>
              <a:t>upravna</a:t>
            </a:r>
            <a:r>
              <a:rPr lang="bs-Latn-BA" sz="2000" dirty="0">
                <a:latin typeface="Times New Roman" panose="02020603050405020304" pitchFamily="18" charset="0"/>
                <a:cs typeface="Times New Roman" panose="02020603050405020304" pitchFamily="18" charset="0"/>
              </a:rPr>
              <a:t> organizacija sa statusom pravne osobe</a:t>
            </a:r>
          </a:p>
          <a:p>
            <a:pPr algn="just"/>
            <a:r>
              <a:rPr lang="bs-Latn-BA" sz="2000" dirty="0">
                <a:latin typeface="Times New Roman" panose="02020603050405020304" pitchFamily="18" charset="0"/>
                <a:cs typeface="Times New Roman" panose="02020603050405020304" pitchFamily="18" charset="0"/>
              </a:rPr>
              <a:t>Sjedište Agencije je u Sarajevu </a:t>
            </a:r>
          </a:p>
          <a:p>
            <a:pPr algn="just"/>
            <a:r>
              <a:rPr lang="bs-Latn-BA" sz="2000" dirty="0">
                <a:latin typeface="Times New Roman" panose="02020603050405020304" pitchFamily="18" charset="0"/>
                <a:cs typeface="Times New Roman" panose="02020603050405020304" pitchFamily="18" charset="0"/>
              </a:rPr>
              <a:t>Ima 2 filijale: Mostar i Banja Luka</a:t>
            </a:r>
          </a:p>
          <a:p>
            <a:pPr algn="just"/>
            <a:r>
              <a:rPr lang="bs-Latn-BA" sz="2000" dirty="0">
                <a:latin typeface="Times New Roman" panose="02020603050405020304" pitchFamily="18" charset="0"/>
                <a:cs typeface="Times New Roman" panose="02020603050405020304" pitchFamily="18" charset="0"/>
              </a:rPr>
              <a:t>Zadatak Agencije je osiguranje pravilne primjene ZJN i </a:t>
            </a:r>
            <a:r>
              <a:rPr lang="bs-Latn-BA" sz="2000" dirty="0" err="1">
                <a:latin typeface="Times New Roman" panose="02020603050405020304" pitchFamily="18" charset="0"/>
                <a:cs typeface="Times New Roman" panose="02020603050405020304" pitchFamily="18" charset="0"/>
              </a:rPr>
              <a:t>podzakonskih</a:t>
            </a:r>
            <a:r>
              <a:rPr lang="bs-Latn-BA" sz="2000" dirty="0">
                <a:latin typeface="Times New Roman" panose="02020603050405020304" pitchFamily="18" charset="0"/>
                <a:cs typeface="Times New Roman" panose="02020603050405020304" pitchFamily="18" charset="0"/>
              </a:rPr>
              <a:t> akata.</a:t>
            </a:r>
          </a:p>
          <a:p>
            <a:pPr algn="just"/>
            <a:r>
              <a:rPr lang="bs-Latn-BA" sz="2000" dirty="0">
                <a:latin typeface="Times New Roman" panose="02020603050405020304" pitchFamily="18" charset="0"/>
                <a:cs typeface="Times New Roman" panose="02020603050405020304" pitchFamily="18" charset="0"/>
              </a:rPr>
              <a:t>Agencija ima savjetodavnu funkciju i zadatak praćenja primjene ZJN u vidu </a:t>
            </a:r>
            <a:r>
              <a:rPr lang="bs-Latn-BA" sz="2000" dirty="0" err="1">
                <a:latin typeface="Times New Roman" panose="02020603050405020304" pitchFamily="18" charset="0"/>
                <a:cs typeface="Times New Roman" panose="02020603050405020304" pitchFamily="18" charset="0"/>
              </a:rPr>
              <a:t>monotoringa</a:t>
            </a:r>
            <a:r>
              <a:rPr lang="bs-Latn-BA" sz="2000" dirty="0">
                <a:latin typeface="Times New Roman" panose="02020603050405020304" pitchFamily="18" charset="0"/>
                <a:cs typeface="Times New Roman" panose="02020603050405020304" pitchFamily="18" charset="0"/>
              </a:rPr>
              <a:t>.</a:t>
            </a:r>
          </a:p>
          <a:p>
            <a:pPr algn="just"/>
            <a:r>
              <a:rPr lang="bs-Latn-BA" sz="2000" dirty="0">
                <a:latin typeface="Times New Roman" panose="02020603050405020304" pitchFamily="18" charset="0"/>
                <a:cs typeface="Times New Roman" panose="02020603050405020304" pitchFamily="18" charset="0"/>
              </a:rPr>
              <a:t>Agencija predlaže donošenje podzakonskih akta Vijeću ministara</a:t>
            </a:r>
          </a:p>
          <a:p>
            <a:pPr algn="just"/>
            <a:r>
              <a:rPr lang="bs-Latn-BA" sz="2000" b="1" dirty="0">
                <a:latin typeface="Times New Roman" panose="02020603050405020304" pitchFamily="18" charset="0"/>
                <a:cs typeface="Times New Roman" panose="02020603050405020304" pitchFamily="18" charset="0"/>
              </a:rPr>
              <a:t>Zakoni koji su izuzeti iz tumačenja Agencije </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Zakon</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odbrani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Hercegovine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Zakonom</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zaštiti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tajnih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podataka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ostalim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važećim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propisima</a:t>
            </a:r>
            <a:r>
              <a:rPr lang="en-US" sz="2000" dirty="0">
                <a:latin typeface="Times New Roman" panose="02020603050405020304" pitchFamily="18" charset="0"/>
                <a:cs typeface="Times New Roman" panose="02020603050405020304" pitchFamily="18" charset="0"/>
              </a:rPr>
              <a:t> koji </a:t>
            </a:r>
            <a:r>
              <a:rPr lang="en-US" sz="2000" dirty="0" err="1">
                <a:latin typeface="Times New Roman" panose="02020603050405020304" pitchFamily="18" charset="0"/>
                <a:cs typeface="Times New Roman" panose="02020603050405020304" pitchFamily="18" charset="0"/>
              </a:rPr>
              <a:t>regulišu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bezbjednosne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interese</a:t>
            </a:r>
            <a:r>
              <a:rPr lang="en-US" sz="2000" dirty="0">
                <a:latin typeface="Times New Roman" panose="02020603050405020304" pitchFamily="18" charset="0"/>
                <a:cs typeface="Times New Roman" panose="02020603050405020304" pitchFamily="18" charset="0"/>
              </a:rPr>
              <a:t> BiH</a:t>
            </a:r>
            <a:endParaRPr lang="bs-Latn-BA" sz="2000" dirty="0">
              <a:latin typeface="Times New Roman" panose="02020603050405020304" pitchFamily="18" charset="0"/>
              <a:cs typeface="Times New Roman" panose="02020603050405020304" pitchFamily="18"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35</a:t>
            </a:fld>
            <a:endParaRPr lang="hr-HR"/>
          </a:p>
        </p:txBody>
      </p:sp>
    </p:spTree>
    <p:extLst>
      <p:ext uri="{BB962C8B-B14F-4D97-AF65-F5344CB8AC3E}">
        <p14:creationId xmlns:p14="http://schemas.microsoft.com/office/powerpoint/2010/main" val="2721121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11227" y="624110"/>
            <a:ext cx="8023173" cy="788666"/>
          </a:xfrm>
        </p:spPr>
        <p:txBody>
          <a:bodyPr>
            <a:noAutofit/>
          </a:bodyPr>
          <a:lstStyle/>
          <a:p>
            <a:r>
              <a:rPr lang="bs-Latn-BA" sz="2400" b="1" dirty="0">
                <a:solidFill>
                  <a:schemeClr val="tx1"/>
                </a:solidFill>
                <a:latin typeface="Times New Roman" panose="02020603050405020304" pitchFamily="18" charset="0"/>
                <a:cs typeface="Times New Roman" panose="02020603050405020304" pitchFamily="18" charset="0"/>
              </a:rPr>
              <a:t>URED ZA RAZMATRANJE ŽALBI/KANCELARIJA ZA RAZMATRANJE ŽALBI</a:t>
            </a:r>
          </a:p>
        </p:txBody>
      </p:sp>
      <p:sp>
        <p:nvSpPr>
          <p:cNvPr id="3" name="Čuvar mjesta sadržaja 2"/>
          <p:cNvSpPr>
            <a:spLocks noGrp="1"/>
          </p:cNvSpPr>
          <p:nvPr>
            <p:ph idx="1"/>
          </p:nvPr>
        </p:nvSpPr>
        <p:spPr>
          <a:xfrm>
            <a:off x="1259633" y="1268760"/>
            <a:ext cx="7056784" cy="4752528"/>
          </a:xfrm>
        </p:spPr>
        <p:txBody>
          <a:bodyPr>
            <a:normAutofit/>
          </a:bodyPr>
          <a:lstStyle/>
          <a:p>
            <a:pPr marL="0" indent="0" algn="just">
              <a:buNone/>
            </a:pPr>
            <a:endParaRPr lang="hr-HR" sz="5000" dirty="0">
              <a:latin typeface="Arial" panose="020B0604020202020204" pitchFamily="34" charset="0"/>
              <a:cs typeface="Arial" panose="020B0604020202020204" pitchFamily="34" charset="0"/>
            </a:endParaRPr>
          </a:p>
          <a:p>
            <a:pPr marL="0" indent="0" algn="just">
              <a:buNone/>
            </a:pPr>
            <a:r>
              <a:rPr lang="hr-HR" sz="2000" dirty="0">
                <a:latin typeface="Times New Roman" panose="02020603050405020304" pitchFamily="18" charset="0"/>
                <a:cs typeface="Times New Roman" panose="02020603050405020304" pitchFamily="18" charset="0"/>
              </a:rPr>
              <a:t>URŽ je samostalna, nezavisna institucija sa statusom pravnog lica, sa sjedištem u Sarajevu. </a:t>
            </a:r>
          </a:p>
          <a:p>
            <a:pPr marL="0" indent="0" algn="just">
              <a:buNone/>
            </a:pPr>
            <a:r>
              <a:rPr lang="hr-HR" sz="2000" dirty="0">
                <a:latin typeface="Times New Roman" panose="02020603050405020304" pitchFamily="18" charset="0"/>
                <a:cs typeface="Times New Roman" panose="02020603050405020304" pitchFamily="18" charset="0"/>
              </a:rPr>
              <a:t>URŽ ima pečat u skladu sa Zakonom  o pečatu institucija BiH. </a:t>
            </a:r>
          </a:p>
          <a:p>
            <a:pPr marL="0" indent="0" algn="just">
              <a:buNone/>
            </a:pPr>
            <a:r>
              <a:rPr lang="hr-HR" sz="2000" dirty="0">
                <a:latin typeface="Times New Roman" panose="02020603050405020304" pitchFamily="18" charset="0"/>
                <a:cs typeface="Times New Roman" panose="02020603050405020304" pitchFamily="18" charset="0"/>
              </a:rPr>
              <a:t>URŽ ima 17 članova.</a:t>
            </a:r>
          </a:p>
          <a:p>
            <a:pPr marL="0" indent="0" algn="just">
              <a:buNone/>
            </a:pPr>
            <a:r>
              <a:rPr lang="hr-HR" sz="2000" dirty="0">
                <a:latin typeface="Times New Roman" panose="02020603050405020304" pitchFamily="18" charset="0"/>
                <a:cs typeface="Times New Roman" panose="02020603050405020304" pitchFamily="18" charset="0"/>
              </a:rPr>
              <a:t>Članove URŽ-a imenuje Parlamentarna skupština BiH, mandat članova URŽ-a traje 5 godina, sa mogućnošću jednog ponovnog imenovanja.</a:t>
            </a:r>
          </a:p>
          <a:p>
            <a:pPr marL="0" indent="0" algn="just">
              <a:buNone/>
            </a:pPr>
            <a:endParaRPr lang="hr-HR" sz="5000" dirty="0">
              <a:latin typeface="Arial" panose="020B0604020202020204" pitchFamily="34" charset="0"/>
              <a:cs typeface="Arial" panose="020B0604020202020204" pitchFamily="34" charset="0"/>
            </a:endParaRPr>
          </a:p>
          <a:p>
            <a:pPr marL="0" indent="0" algn="just">
              <a:buNone/>
            </a:pPr>
            <a:endParaRPr lang="hr-HR" sz="5000" dirty="0">
              <a:latin typeface="Arial" panose="020B0604020202020204" pitchFamily="34" charset="0"/>
              <a:cs typeface="Arial" panose="020B0604020202020204" pitchFamily="34" charset="0"/>
            </a:endParaRPr>
          </a:p>
          <a:p>
            <a:pPr algn="just"/>
            <a:endParaRPr lang="hr-HR" sz="3800" dirty="0">
              <a:latin typeface="Arial" panose="020B0604020202020204" pitchFamily="34" charset="0"/>
              <a:cs typeface="Arial" panose="020B0604020202020204" pitchFamily="34" charset="0"/>
            </a:endParaRPr>
          </a:p>
          <a:p>
            <a:pPr marL="0" indent="0">
              <a:buNone/>
            </a:pPr>
            <a:endParaRPr lang="hr-HR" sz="3800" dirty="0"/>
          </a:p>
          <a:p>
            <a:endParaRPr lang="hr-HR" sz="3800" dirty="0"/>
          </a:p>
          <a:p>
            <a:endParaRPr lang="bs-Latn-BA" dirty="0"/>
          </a:p>
        </p:txBody>
      </p:sp>
      <p:sp>
        <p:nvSpPr>
          <p:cNvPr id="4" name="Čuvar mjesta broja slajda 3"/>
          <p:cNvSpPr>
            <a:spLocks noGrp="1"/>
          </p:cNvSpPr>
          <p:nvPr>
            <p:ph type="sldNum" sz="quarter" idx="12"/>
          </p:nvPr>
        </p:nvSpPr>
        <p:spPr/>
        <p:txBody>
          <a:bodyPr/>
          <a:lstStyle/>
          <a:p>
            <a:fld id="{E07FCF45-73BB-440A-8D8A-2BAE2118725A}" type="slidenum">
              <a:rPr lang="hr-HR" smtClean="0"/>
              <a:t>36</a:t>
            </a:fld>
            <a:endParaRPr lang="hr-HR"/>
          </a:p>
        </p:txBody>
      </p:sp>
    </p:spTree>
    <p:extLst>
      <p:ext uri="{BB962C8B-B14F-4D97-AF65-F5344CB8AC3E}">
        <p14:creationId xmlns:p14="http://schemas.microsoft.com/office/powerpoint/2010/main" val="2366462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11227" y="624110"/>
            <a:ext cx="8023173" cy="788666"/>
          </a:xfrm>
        </p:spPr>
        <p:txBody>
          <a:bodyPr>
            <a:noAutofit/>
          </a:bodyPr>
          <a:lstStyle/>
          <a:p>
            <a:r>
              <a:rPr lang="bs-Latn-BA" sz="2400" b="1" dirty="0">
                <a:solidFill>
                  <a:schemeClr val="tx1"/>
                </a:solidFill>
                <a:latin typeface="Times New Roman" panose="02020603050405020304" pitchFamily="18" charset="0"/>
                <a:cs typeface="Times New Roman" panose="02020603050405020304" pitchFamily="18" charset="0"/>
              </a:rPr>
              <a:t>URED ZA RAZMATRANJE ŽALBI/KANCELARIJA ZA RAZMATRANJE ŽALBI</a:t>
            </a:r>
          </a:p>
        </p:txBody>
      </p:sp>
      <p:sp>
        <p:nvSpPr>
          <p:cNvPr id="4" name="Čuvar mjesta broja slajda 3"/>
          <p:cNvSpPr>
            <a:spLocks noGrp="1"/>
          </p:cNvSpPr>
          <p:nvPr>
            <p:ph type="sldNum" sz="quarter" idx="12"/>
          </p:nvPr>
        </p:nvSpPr>
        <p:spPr/>
        <p:txBody>
          <a:bodyPr/>
          <a:lstStyle/>
          <a:p>
            <a:fld id="{E07FCF45-73BB-440A-8D8A-2BAE2118725A}" type="slidenum">
              <a:rPr lang="hr-HR" smtClean="0"/>
              <a:t>37</a:t>
            </a:fld>
            <a:endParaRPr lang="hr-HR"/>
          </a:p>
        </p:txBody>
      </p:sp>
      <p:sp>
        <p:nvSpPr>
          <p:cNvPr id="7" name="TextBox 6">
            <a:extLst>
              <a:ext uri="{FF2B5EF4-FFF2-40B4-BE49-F238E27FC236}">
                <a16:creationId xmlns:a16="http://schemas.microsoft.com/office/drawing/2014/main" id="{045F2A07-39C2-45E0-9E42-E7B89C5637E7}"/>
              </a:ext>
            </a:extLst>
          </p:cNvPr>
          <p:cNvSpPr txBox="1"/>
          <p:nvPr/>
        </p:nvSpPr>
        <p:spPr>
          <a:xfrm>
            <a:off x="511227" y="2132856"/>
            <a:ext cx="7805189" cy="2862322"/>
          </a:xfrm>
          <a:prstGeom prst="rect">
            <a:avLst/>
          </a:prstGeom>
          <a:noFill/>
        </p:spPr>
        <p:txBody>
          <a:bodyPr wrap="square" rtlCol="0">
            <a:spAutoFit/>
          </a:bodyPr>
          <a:lstStyle/>
          <a:p>
            <a:pPr algn="just"/>
            <a:r>
              <a:rPr lang="bs-Latn-BA" sz="2000" dirty="0">
                <a:latin typeface="Times New Roman" panose="02020603050405020304" pitchFamily="18" charset="0"/>
                <a:cs typeface="Times New Roman" panose="02020603050405020304" pitchFamily="18" charset="0"/>
              </a:rPr>
              <a:t>URŽ sa sjedištem u Sarajevu nadležna je za donošenje odluka po žalbama za vrijednosti nabavke preko 800.000,00 KM, kao i za sve nabavke institucija BiH i institucija Brčko distrikta BiH, i drugih ugovornih organa BiH i Brčko distrikta BiH.</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Filijale URŽ-a u Banja Luci i Mostaru nadležne su za donošenje odluka po žalbama za vrijednosti nabavke do 800.000,00 KM. </a:t>
            </a:r>
            <a:r>
              <a:rPr lang="bs-Latn-BA" sz="2000" dirty="0" err="1">
                <a:latin typeface="Times New Roman" panose="02020603050405020304" pitchFamily="18" charset="0"/>
                <a:cs typeface="Times New Roman" panose="02020603050405020304" pitchFamily="18" charset="0"/>
              </a:rPr>
              <a:t>Nadležnost</a:t>
            </a:r>
            <a:r>
              <a:rPr lang="bs-Latn-BA" sz="2000" dirty="0">
                <a:latin typeface="Times New Roman" panose="02020603050405020304" pitchFamily="18" charset="0"/>
                <a:cs typeface="Times New Roman" panose="02020603050405020304" pitchFamily="18" charset="0"/>
              </a:rPr>
              <a:t> filijale određuje se prema entitetskom sjedištu ugovornog organa.</a:t>
            </a:r>
          </a:p>
          <a:p>
            <a:pPr algn="just"/>
            <a:endParaRPr lang="bs-Latn-B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2990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27584" y="512463"/>
            <a:ext cx="7237271" cy="640445"/>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SUD BOSNE I HERCEGOVINE</a:t>
            </a:r>
          </a:p>
        </p:txBody>
      </p:sp>
      <p:sp>
        <p:nvSpPr>
          <p:cNvPr id="3" name="Čuvar mjesta sadržaja 2"/>
          <p:cNvSpPr>
            <a:spLocks noGrp="1"/>
          </p:cNvSpPr>
          <p:nvPr>
            <p:ph idx="1"/>
          </p:nvPr>
        </p:nvSpPr>
        <p:spPr>
          <a:xfrm>
            <a:off x="539552" y="2132856"/>
            <a:ext cx="6696745" cy="3908506"/>
          </a:xfrm>
        </p:spPr>
        <p:txBody>
          <a:bodyPr>
            <a:normAutofit/>
          </a:bodyPr>
          <a:lstStyle/>
          <a:p>
            <a:pPr algn="just"/>
            <a:r>
              <a:rPr lang="bs-Latn-BA" sz="2000" dirty="0">
                <a:latin typeface="Times New Roman" panose="02020603050405020304" pitchFamily="18" charset="0"/>
                <a:cs typeface="Times New Roman" panose="02020603050405020304" pitchFamily="18" charset="0"/>
              </a:rPr>
              <a:t>Sud BiH je institucija koja pruža zaštitu strankama u postupku kako je to propisano Zakonom o javnim nabavkama.</a:t>
            </a:r>
          </a:p>
          <a:p>
            <a:pPr algn="just"/>
            <a:r>
              <a:rPr lang="bs-Latn-BA" sz="2000" dirty="0">
                <a:latin typeface="Times New Roman" panose="02020603050405020304" pitchFamily="18" charset="0"/>
                <a:cs typeface="Times New Roman" panose="02020603050405020304" pitchFamily="18" charset="0"/>
              </a:rPr>
              <a:t>Pravna zaštita se ogleda u:</a:t>
            </a:r>
          </a:p>
          <a:p>
            <a:pPr marL="0" indent="0" algn="just">
              <a:buNone/>
            </a:pPr>
            <a:r>
              <a:rPr lang="bs-Latn-BA" sz="2000" dirty="0">
                <a:latin typeface="Times New Roman" panose="02020603050405020304" pitchFamily="18" charset="0"/>
                <a:cs typeface="Times New Roman" panose="02020603050405020304" pitchFamily="18" charset="0"/>
              </a:rPr>
              <a:t>     ● Pravna zaštita u </a:t>
            </a:r>
            <a:r>
              <a:rPr lang="bs-Latn-BA" sz="2000" dirty="0" err="1">
                <a:latin typeface="Times New Roman" panose="02020603050405020304" pitchFamily="18" charset="0"/>
                <a:cs typeface="Times New Roman" panose="02020603050405020304" pitchFamily="18" charset="0"/>
              </a:rPr>
              <a:t>upravnom</a:t>
            </a:r>
            <a:r>
              <a:rPr lang="bs-Latn-BA" sz="2000" dirty="0">
                <a:latin typeface="Times New Roman" panose="02020603050405020304" pitchFamily="18" charset="0"/>
                <a:cs typeface="Times New Roman" panose="02020603050405020304" pitchFamily="18" charset="0"/>
              </a:rPr>
              <a:t> sporu</a:t>
            </a:r>
          </a:p>
          <a:p>
            <a:pPr marL="0" indent="0" algn="just">
              <a:buNone/>
            </a:pPr>
            <a:r>
              <a:rPr lang="bs-Latn-BA" sz="2000" dirty="0">
                <a:latin typeface="Times New Roman" panose="02020603050405020304" pitchFamily="18" charset="0"/>
                <a:cs typeface="Times New Roman" panose="02020603050405020304" pitchFamily="18" charset="0"/>
              </a:rPr>
              <a:t>     ● Pravna zaštita </a:t>
            </a:r>
            <a:r>
              <a:rPr lang="bs-Latn-BA" sz="2000" dirty="0" err="1">
                <a:latin typeface="Times New Roman" panose="02020603050405020304" pitchFamily="18" charset="0"/>
                <a:cs typeface="Times New Roman" panose="02020603050405020304" pitchFamily="18" charset="0"/>
              </a:rPr>
              <a:t>apelacijom</a:t>
            </a:r>
            <a:endParaRPr lang="bs-Latn-BA" sz="2000" dirty="0">
              <a:latin typeface="Times New Roman" panose="02020603050405020304" pitchFamily="18" charset="0"/>
              <a:cs typeface="Times New Roman" panose="02020603050405020304" pitchFamily="18" charset="0"/>
            </a:endParaRPr>
          </a:p>
          <a:p>
            <a:pPr marL="0" indent="0" algn="just">
              <a:buNone/>
            </a:pPr>
            <a:endParaRPr lang="bs-Latn-BA" sz="2000" dirty="0">
              <a:latin typeface="Times New Roman" panose="02020603050405020304" pitchFamily="18" charset="0"/>
              <a:cs typeface="Times New Roman" panose="02020603050405020304" pitchFamily="18" charset="0"/>
            </a:endParaRPr>
          </a:p>
          <a:p>
            <a:pPr marL="0" indent="0" algn="just">
              <a:buNone/>
            </a:pPr>
            <a:endParaRPr lang="bs-Latn-BA" sz="2000" dirty="0">
              <a:latin typeface="Times New Roman" panose="02020603050405020304" pitchFamily="18" charset="0"/>
              <a:cs typeface="Times New Roman" panose="02020603050405020304" pitchFamily="18"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38</a:t>
            </a:fld>
            <a:endParaRPr lang="hr-HR"/>
          </a:p>
        </p:txBody>
      </p:sp>
    </p:spTree>
    <p:extLst>
      <p:ext uri="{BB962C8B-B14F-4D97-AF65-F5344CB8AC3E}">
        <p14:creationId xmlns:p14="http://schemas.microsoft.com/office/powerpoint/2010/main" val="16692343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99591" y="624110"/>
            <a:ext cx="7634809" cy="52879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PRAVNI OKVIR</a:t>
            </a:r>
          </a:p>
        </p:txBody>
      </p:sp>
      <p:sp>
        <p:nvSpPr>
          <p:cNvPr id="3" name="Čuvar mjesta sadržaja 2"/>
          <p:cNvSpPr>
            <a:spLocks noGrp="1"/>
          </p:cNvSpPr>
          <p:nvPr>
            <p:ph idx="1"/>
          </p:nvPr>
        </p:nvSpPr>
        <p:spPr>
          <a:xfrm>
            <a:off x="539552" y="1772816"/>
            <a:ext cx="7994849" cy="4138406"/>
          </a:xfrm>
        </p:spPr>
        <p:txBody>
          <a:bodyPr>
            <a:normAutofit/>
          </a:bodyPr>
          <a:lstStyle/>
          <a:p>
            <a:pPr algn="just"/>
            <a:r>
              <a:rPr lang="bs-Latn-BA" altLang="sr-Latn-RS" sz="2000" b="1" i="1" dirty="0">
                <a:latin typeface="Times New Roman" panose="02020603050405020304" pitchFamily="18" charset="0"/>
                <a:cs typeface="Times New Roman" panose="02020603050405020304" pitchFamily="18" charset="0"/>
              </a:rPr>
              <a:t>Zakon o javnim nabavkama</a:t>
            </a:r>
          </a:p>
          <a:p>
            <a:pPr algn="just"/>
            <a:r>
              <a:rPr lang="bs-Latn-BA" altLang="sr-Latn-RS" sz="2000" b="1" i="1" dirty="0" err="1">
                <a:latin typeface="Times New Roman" panose="02020603050405020304" pitchFamily="18" charset="0"/>
                <a:cs typeface="Times New Roman" panose="02020603050405020304" pitchFamily="18" charset="0"/>
              </a:rPr>
              <a:t>Podzakonski</a:t>
            </a:r>
            <a:r>
              <a:rPr lang="bs-Latn-BA" altLang="sr-Latn-RS" sz="2000" b="1" i="1" dirty="0">
                <a:latin typeface="Times New Roman" panose="02020603050405020304" pitchFamily="18" charset="0"/>
                <a:cs typeface="Times New Roman" panose="02020603050405020304" pitchFamily="18" charset="0"/>
              </a:rPr>
              <a:t> akti</a:t>
            </a:r>
          </a:p>
          <a:p>
            <a:pPr marL="0" indent="0" algn="just">
              <a:buNone/>
            </a:pPr>
            <a:r>
              <a:rPr lang="bs-Latn-BA" altLang="sr-Latn-RS" sz="2000" b="1" i="1" dirty="0">
                <a:latin typeface="Times New Roman" panose="02020603050405020304" pitchFamily="18" charset="0"/>
                <a:cs typeface="Times New Roman" panose="02020603050405020304" pitchFamily="18" charset="0"/>
              </a:rPr>
              <a:t>   </a:t>
            </a:r>
            <a:r>
              <a:rPr lang="bs-Latn-BA" altLang="sr-Latn-RS" sz="2000" i="1" dirty="0">
                <a:latin typeface="Times New Roman" panose="02020603050405020304" pitchFamily="18" charset="0"/>
                <a:cs typeface="Times New Roman" panose="02020603050405020304" pitchFamily="18" charset="0"/>
              </a:rPr>
              <a:t>● </a:t>
            </a:r>
            <a:r>
              <a:rPr lang="bs-Latn-BA" altLang="sr-Latn-RS" sz="2000" i="1" dirty="0" err="1">
                <a:latin typeface="Times New Roman" panose="02020603050405020304" pitchFamily="18" charset="0"/>
                <a:cs typeface="Times New Roman" panose="02020603050405020304" pitchFamily="18" charset="0"/>
              </a:rPr>
              <a:t>Pravilnici</a:t>
            </a:r>
            <a:r>
              <a:rPr lang="bs-Latn-BA" altLang="sr-Latn-RS" sz="2000" i="1" dirty="0">
                <a:latin typeface="Times New Roman" panose="02020603050405020304" pitchFamily="18" charset="0"/>
                <a:cs typeface="Times New Roman" panose="02020603050405020304" pitchFamily="18" charset="0"/>
              </a:rPr>
              <a:t> </a:t>
            </a:r>
          </a:p>
          <a:p>
            <a:pPr marL="0" indent="0" algn="just">
              <a:buNone/>
            </a:pPr>
            <a:r>
              <a:rPr lang="bs-Latn-BA" altLang="sr-Latn-RS" sz="2000" i="1" dirty="0">
                <a:latin typeface="Times New Roman" panose="02020603050405020304" pitchFamily="18" charset="0"/>
                <a:cs typeface="Times New Roman" panose="02020603050405020304" pitchFamily="18" charset="0"/>
              </a:rPr>
              <a:t>   ● </a:t>
            </a:r>
            <a:r>
              <a:rPr lang="bs-Latn-BA" altLang="sr-Latn-RS" sz="2000" i="1" dirty="0" err="1">
                <a:latin typeface="Times New Roman" panose="02020603050405020304" pitchFamily="18" charset="0"/>
                <a:cs typeface="Times New Roman" panose="02020603050405020304" pitchFamily="18" charset="0"/>
              </a:rPr>
              <a:t>Uputsva</a:t>
            </a:r>
            <a:endParaRPr lang="bs-Latn-BA" altLang="sr-Latn-RS" sz="2000" i="1" dirty="0">
              <a:latin typeface="Times New Roman" panose="02020603050405020304" pitchFamily="18" charset="0"/>
              <a:cs typeface="Times New Roman" panose="02020603050405020304" pitchFamily="18" charset="0"/>
            </a:endParaRPr>
          </a:p>
          <a:p>
            <a:pPr marL="0" indent="0" algn="just">
              <a:buNone/>
            </a:pPr>
            <a:r>
              <a:rPr lang="bs-Latn-BA" altLang="sr-Latn-RS" sz="2000" i="1" dirty="0">
                <a:latin typeface="Times New Roman" panose="02020603050405020304" pitchFamily="18" charset="0"/>
                <a:cs typeface="Times New Roman" panose="02020603050405020304" pitchFamily="18" charset="0"/>
              </a:rPr>
              <a:t>   ● Odluke</a:t>
            </a:r>
          </a:p>
          <a:p>
            <a:pPr marL="0" indent="0" algn="just">
              <a:buNone/>
            </a:pPr>
            <a:endParaRPr lang="bs-Latn-BA" altLang="sr-Latn-RS" sz="2000" b="1" i="1" dirty="0">
              <a:latin typeface="Times New Roman" panose="02020603050405020304" pitchFamily="18" charset="0"/>
              <a:cs typeface="Times New Roman" panose="02020603050405020304" pitchFamily="18" charset="0"/>
            </a:endParaRPr>
          </a:p>
          <a:p>
            <a:pPr algn="just"/>
            <a:r>
              <a:rPr lang="bs-Latn-BA" altLang="sr-Latn-RS" sz="2000" b="1" i="1" dirty="0">
                <a:latin typeface="Times New Roman" panose="02020603050405020304" pitchFamily="18" charset="0"/>
                <a:cs typeface="Times New Roman" panose="02020603050405020304" pitchFamily="18" charset="0"/>
              </a:rPr>
              <a:t>Materijalni propisi</a:t>
            </a:r>
          </a:p>
          <a:p>
            <a:pPr algn="just"/>
            <a:r>
              <a:rPr lang="bs-Latn-BA" altLang="sr-Latn-RS" sz="2000" b="1" i="1" dirty="0">
                <a:latin typeface="Times New Roman" panose="02020603050405020304" pitchFamily="18" charset="0"/>
                <a:cs typeface="Times New Roman" panose="02020603050405020304" pitchFamily="18" charset="0"/>
              </a:rPr>
              <a:t>Zakon o </a:t>
            </a:r>
            <a:r>
              <a:rPr lang="bs-Latn-BA" altLang="sr-Latn-RS" sz="2000" b="1" i="1" dirty="0" err="1">
                <a:latin typeface="Times New Roman" panose="02020603050405020304" pitchFamily="18" charset="0"/>
                <a:cs typeface="Times New Roman" panose="02020603050405020304" pitchFamily="18" charset="0"/>
              </a:rPr>
              <a:t>upravnom</a:t>
            </a:r>
            <a:r>
              <a:rPr lang="bs-Latn-BA" altLang="sr-Latn-RS" sz="2000" b="1" i="1" dirty="0">
                <a:latin typeface="Times New Roman" panose="02020603050405020304" pitchFamily="18" charset="0"/>
                <a:cs typeface="Times New Roman" panose="02020603050405020304" pitchFamily="18" charset="0"/>
              </a:rPr>
              <a:t> postupku</a:t>
            </a:r>
          </a:p>
          <a:p>
            <a:pPr algn="just"/>
            <a:r>
              <a:rPr lang="bs-Latn-BA" altLang="sr-Latn-RS" sz="2000" b="1" i="1" dirty="0">
                <a:latin typeface="Times New Roman" panose="02020603050405020304" pitchFamily="18" charset="0"/>
                <a:cs typeface="Times New Roman" panose="02020603050405020304" pitchFamily="18" charset="0"/>
              </a:rPr>
              <a:t>Zakon o </a:t>
            </a:r>
            <a:r>
              <a:rPr lang="bs-Latn-BA" altLang="sr-Latn-RS" sz="2000" b="1" i="1" dirty="0" err="1">
                <a:latin typeface="Times New Roman" panose="02020603050405020304" pitchFamily="18" charset="0"/>
                <a:cs typeface="Times New Roman" panose="02020603050405020304" pitchFamily="18" charset="0"/>
              </a:rPr>
              <a:t>obligacionim</a:t>
            </a:r>
            <a:r>
              <a:rPr lang="bs-Latn-BA" altLang="sr-Latn-RS" sz="2000" b="1" i="1" dirty="0">
                <a:latin typeface="Times New Roman" panose="02020603050405020304" pitchFamily="18" charset="0"/>
                <a:cs typeface="Times New Roman" panose="02020603050405020304" pitchFamily="18" charset="0"/>
              </a:rPr>
              <a:t> odnosima</a:t>
            </a:r>
          </a:p>
          <a:p>
            <a:endParaRPr lang="bs-Latn-BA" altLang="sr-Latn-RS" sz="2400" dirty="0"/>
          </a:p>
        </p:txBody>
      </p:sp>
      <p:sp>
        <p:nvSpPr>
          <p:cNvPr id="4" name="Čuvar mjesta broja slajda 3"/>
          <p:cNvSpPr>
            <a:spLocks noGrp="1"/>
          </p:cNvSpPr>
          <p:nvPr>
            <p:ph type="sldNum" sz="quarter" idx="12"/>
          </p:nvPr>
        </p:nvSpPr>
        <p:spPr/>
        <p:txBody>
          <a:bodyPr/>
          <a:lstStyle/>
          <a:p>
            <a:fld id="{E07FCF45-73BB-440A-8D8A-2BAE2118725A}" type="slidenum">
              <a:rPr lang="hr-HR" smtClean="0"/>
              <a:t>39</a:t>
            </a:fld>
            <a:endParaRPr lang="hr-HR"/>
          </a:p>
        </p:txBody>
      </p:sp>
    </p:spTree>
    <p:extLst>
      <p:ext uri="{BB962C8B-B14F-4D97-AF65-F5344CB8AC3E}">
        <p14:creationId xmlns:p14="http://schemas.microsoft.com/office/powerpoint/2010/main" val="3948378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9CE90B4-7156-4C44-8941-F22D24D75B0D}"/>
              </a:ext>
            </a:extLst>
          </p:cNvPr>
          <p:cNvSpPr>
            <a:spLocks noGrp="1"/>
          </p:cNvSpPr>
          <p:nvPr>
            <p:ph type="sldNum" sz="quarter" idx="12"/>
          </p:nvPr>
        </p:nvSpPr>
        <p:spPr/>
        <p:txBody>
          <a:bodyPr/>
          <a:lstStyle/>
          <a:p>
            <a:fld id="{E07FCF45-73BB-440A-8D8A-2BAE2118725A}" type="slidenum">
              <a:rPr lang="hr-HR" smtClean="0"/>
              <a:t>4</a:t>
            </a:fld>
            <a:endParaRPr lang="hr-HR"/>
          </a:p>
        </p:txBody>
      </p:sp>
      <p:sp>
        <p:nvSpPr>
          <p:cNvPr id="5" name="TextBox 4">
            <a:extLst>
              <a:ext uri="{FF2B5EF4-FFF2-40B4-BE49-F238E27FC236}">
                <a16:creationId xmlns:a16="http://schemas.microsoft.com/office/drawing/2014/main" id="{BD101AB9-EBD1-476C-BA10-42026D86FFEE}"/>
              </a:ext>
            </a:extLst>
          </p:cNvPr>
          <p:cNvSpPr txBox="1"/>
          <p:nvPr/>
        </p:nvSpPr>
        <p:spPr>
          <a:xfrm>
            <a:off x="467544" y="1305341"/>
            <a:ext cx="6840760" cy="3477875"/>
          </a:xfrm>
          <a:prstGeom prst="rect">
            <a:avLst/>
          </a:prstGeom>
          <a:noFill/>
        </p:spPr>
        <p:txBody>
          <a:bodyPr wrap="square">
            <a:spAutoFit/>
          </a:bodyPr>
          <a:lstStyle/>
          <a:p>
            <a:r>
              <a:rPr lang="bs-Latn-BA" sz="2400" b="1" dirty="0" err="1">
                <a:latin typeface="Times New Roman" panose="02020603050405020304" pitchFamily="18" charset="0"/>
                <a:cs typeface="Times New Roman" panose="02020603050405020304" pitchFamily="18" charset="0"/>
              </a:rPr>
              <a:t>Maastrichtski</a:t>
            </a:r>
            <a:r>
              <a:rPr lang="bs-Latn-BA" sz="2400" b="1" dirty="0">
                <a:latin typeface="Times New Roman" panose="02020603050405020304" pitchFamily="18" charset="0"/>
                <a:cs typeface="Times New Roman" panose="02020603050405020304" pitchFamily="18" charset="0"/>
              </a:rPr>
              <a:t> ugovor</a:t>
            </a:r>
          </a:p>
          <a:p>
            <a:endParaRPr lang="bs-Latn-BA" sz="2000" dirty="0">
              <a:latin typeface="Times New Roman" panose="02020603050405020304" pitchFamily="18" charset="0"/>
              <a:cs typeface="Times New Roman" panose="02020603050405020304" pitchFamily="18" charset="0"/>
            </a:endParaRPr>
          </a:p>
          <a:p>
            <a:r>
              <a:rPr lang="bs-Latn-BA" sz="2000" dirty="0" err="1">
                <a:latin typeface="Times New Roman" panose="02020603050405020304" pitchFamily="18" charset="0"/>
                <a:cs typeface="Times New Roman" panose="02020603050405020304" pitchFamily="18" charset="0"/>
              </a:rPr>
              <a:t>Maastrichtski</a:t>
            </a:r>
            <a:r>
              <a:rPr lang="bs-Latn-BA" sz="2000" dirty="0">
                <a:latin typeface="Times New Roman" panose="02020603050405020304" pitchFamily="18" charset="0"/>
                <a:cs typeface="Times New Roman" panose="02020603050405020304" pitchFamily="18" charset="0"/>
              </a:rPr>
              <a:t> ugovor – Ugovor o Europskoj uniji- potpisan je u </a:t>
            </a:r>
            <a:r>
              <a:rPr lang="bs-Latn-BA" sz="2000" dirty="0" err="1">
                <a:latin typeface="Times New Roman" panose="02020603050405020304" pitchFamily="18" charset="0"/>
                <a:cs typeface="Times New Roman" panose="02020603050405020304" pitchFamily="18" charset="0"/>
              </a:rPr>
              <a:t>Maastrichtu</a:t>
            </a:r>
            <a:r>
              <a:rPr lang="bs-Latn-BA" sz="2000" dirty="0">
                <a:latin typeface="Times New Roman" panose="02020603050405020304" pitchFamily="18" charset="0"/>
                <a:cs typeface="Times New Roman" panose="02020603050405020304" pitchFamily="18" charset="0"/>
              </a:rPr>
              <a:t> 07.02.1992. godine i stupio na snagu 1993. godine. </a:t>
            </a:r>
          </a:p>
          <a:p>
            <a:endParaRPr lang="bs-Latn-BA" sz="2000" dirty="0">
              <a:latin typeface="Times New Roman" panose="02020603050405020304" pitchFamily="18" charset="0"/>
              <a:cs typeface="Times New Roman" panose="02020603050405020304" pitchFamily="18" charset="0"/>
            </a:endParaRPr>
          </a:p>
          <a:p>
            <a:r>
              <a:rPr lang="bs-Latn-BA" sz="2000" dirty="0">
                <a:latin typeface="Times New Roman" panose="02020603050405020304" pitchFamily="18" charset="0"/>
                <a:cs typeface="Times New Roman" panose="02020603050405020304" pitchFamily="18" charset="0"/>
              </a:rPr>
              <a:t>Njime je osnovana Europska unija, Parlament je dobio veće ovlasti u postupku donošenja odluka i dodana su nova područja za saradnju.</a:t>
            </a:r>
          </a:p>
          <a:p>
            <a:endParaRPr lang="bs-Latn-BA" sz="2000" b="1" dirty="0">
              <a:latin typeface="Times New Roman" panose="02020603050405020304" pitchFamily="18" charset="0"/>
              <a:cs typeface="Times New Roman" panose="02020603050405020304" pitchFamily="18" charset="0"/>
            </a:endParaRPr>
          </a:p>
          <a:p>
            <a:endParaRPr lang="bs-Latn-BA" dirty="0"/>
          </a:p>
          <a:p>
            <a:endParaRPr lang="bs-Latn-BA" dirty="0"/>
          </a:p>
        </p:txBody>
      </p:sp>
    </p:spTree>
    <p:extLst>
      <p:ext uri="{BB962C8B-B14F-4D97-AF65-F5344CB8AC3E}">
        <p14:creationId xmlns:p14="http://schemas.microsoft.com/office/powerpoint/2010/main" val="39751696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9" y="624110"/>
            <a:ext cx="7924802" cy="71665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ZAKON O JAVNIM NABAVKAMA</a:t>
            </a:r>
          </a:p>
        </p:txBody>
      </p:sp>
      <p:sp>
        <p:nvSpPr>
          <p:cNvPr id="3" name="Čuvar mjesta sadržaja 2"/>
          <p:cNvSpPr>
            <a:spLocks noGrp="1"/>
          </p:cNvSpPr>
          <p:nvPr>
            <p:ph idx="1"/>
          </p:nvPr>
        </p:nvSpPr>
        <p:spPr>
          <a:xfrm>
            <a:off x="609599" y="2132856"/>
            <a:ext cx="6698705" cy="4273632"/>
          </a:xfrm>
        </p:spPr>
        <p:txBody>
          <a:bodyPr>
            <a:normAutofit/>
          </a:bodyPr>
          <a:lstStyle/>
          <a:p>
            <a:pPr algn="just"/>
            <a:r>
              <a:rPr lang="bs-Latn-BA" sz="2000" dirty="0">
                <a:latin typeface="Times New Roman" panose="02020603050405020304" pitchFamily="18" charset="0"/>
                <a:cs typeface="Times New Roman" panose="02020603050405020304" pitchFamily="18" charset="0"/>
              </a:rPr>
              <a:t>Zakon o javnim nabavkama donešen 2014. godine („Službeni glasnik BiH“, broj: 39/14) ima za cilj:</a:t>
            </a:r>
          </a:p>
          <a:p>
            <a:pPr marL="0" indent="0" algn="just">
              <a:buNone/>
            </a:pPr>
            <a:endParaRPr lang="hr-HR" sz="2000" dirty="0">
              <a:latin typeface="Times New Roman" panose="02020603050405020304" pitchFamily="18" charset="0"/>
              <a:cs typeface="Times New Roman" panose="02020603050405020304" pitchFamily="18" charset="0"/>
            </a:endParaRPr>
          </a:p>
          <a:p>
            <a:pPr marL="0" indent="0" algn="just">
              <a:buNone/>
            </a:pPr>
            <a:r>
              <a:rPr lang="hr-HR" sz="2000" dirty="0">
                <a:latin typeface="Times New Roman" panose="02020603050405020304" pitchFamily="18" charset="0"/>
                <a:cs typeface="Times New Roman" panose="02020603050405020304" pitchFamily="18" charset="0"/>
              </a:rPr>
              <a:t>● Usklađivanje domaćeg zakonodavstva sa zakonima EU;</a:t>
            </a:r>
          </a:p>
          <a:p>
            <a:pPr marL="0" indent="0" algn="just">
              <a:buNone/>
            </a:pPr>
            <a:r>
              <a:rPr lang="hr-HR" sz="2000" dirty="0">
                <a:latin typeface="Times New Roman" panose="02020603050405020304" pitchFamily="18" charset="0"/>
                <a:cs typeface="Times New Roman" panose="02020603050405020304" pitchFamily="18" charset="0"/>
              </a:rPr>
              <a:t>● Otvaranje tržišta za tržišno natjecanje;</a:t>
            </a:r>
          </a:p>
          <a:p>
            <a:pPr marL="0" indent="0" algn="just">
              <a:buNone/>
            </a:pPr>
            <a:r>
              <a:rPr lang="hr-HR" sz="2000" dirty="0">
                <a:latin typeface="Times New Roman" panose="02020603050405020304" pitchFamily="18" charset="0"/>
                <a:cs typeface="Times New Roman" panose="02020603050405020304" pitchFamily="18" charset="0"/>
              </a:rPr>
              <a:t>● Dobivanje najbolje vrijednosti za javni novac;</a:t>
            </a:r>
          </a:p>
          <a:p>
            <a:pPr marL="0" indent="0" algn="just">
              <a:buNone/>
            </a:pPr>
            <a:r>
              <a:rPr lang="hr-HR" sz="2000" dirty="0">
                <a:latin typeface="Times New Roman" panose="02020603050405020304" pitchFamily="18" charset="0"/>
                <a:cs typeface="Times New Roman" panose="02020603050405020304" pitchFamily="18" charset="0"/>
              </a:rPr>
              <a:t>● Jednak tretman za sve subjekte na tržištu.</a:t>
            </a:r>
          </a:p>
          <a:p>
            <a:pPr marL="0" indent="0" algn="just">
              <a:buNone/>
            </a:pPr>
            <a:endParaRPr lang="bs-Latn-BA" sz="2000" dirty="0">
              <a:latin typeface="Times New Roman" panose="02020603050405020304" pitchFamily="18" charset="0"/>
              <a:cs typeface="Times New Roman" panose="02020603050405020304" pitchFamily="18"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40</a:t>
            </a:fld>
            <a:endParaRPr lang="hr-HR"/>
          </a:p>
        </p:txBody>
      </p:sp>
    </p:spTree>
    <p:extLst>
      <p:ext uri="{BB962C8B-B14F-4D97-AF65-F5344CB8AC3E}">
        <p14:creationId xmlns:p14="http://schemas.microsoft.com/office/powerpoint/2010/main" val="40438047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9435B7B-02B2-4798-9591-8242137FA4A5}"/>
              </a:ext>
            </a:extLst>
          </p:cNvPr>
          <p:cNvSpPr>
            <a:spLocks noGrp="1"/>
          </p:cNvSpPr>
          <p:nvPr>
            <p:ph type="sldNum" sz="quarter" idx="12"/>
          </p:nvPr>
        </p:nvSpPr>
        <p:spPr/>
        <p:txBody>
          <a:bodyPr/>
          <a:lstStyle/>
          <a:p>
            <a:fld id="{E07FCF45-73BB-440A-8D8A-2BAE2118725A}" type="slidenum">
              <a:rPr lang="hr-HR" smtClean="0"/>
              <a:t>41</a:t>
            </a:fld>
            <a:endParaRPr lang="hr-HR"/>
          </a:p>
        </p:txBody>
      </p:sp>
      <p:sp>
        <p:nvSpPr>
          <p:cNvPr id="3" name="Rectangle 2">
            <a:extLst>
              <a:ext uri="{FF2B5EF4-FFF2-40B4-BE49-F238E27FC236}">
                <a16:creationId xmlns:a16="http://schemas.microsoft.com/office/drawing/2014/main" id="{6588BAF0-9AD4-4F78-BC10-E167E61304A0}"/>
              </a:ext>
            </a:extLst>
          </p:cNvPr>
          <p:cNvSpPr/>
          <p:nvPr/>
        </p:nvSpPr>
        <p:spPr>
          <a:xfrm>
            <a:off x="611560" y="1340768"/>
            <a:ext cx="6624736" cy="4154984"/>
          </a:xfrm>
          <a:prstGeom prst="rect">
            <a:avLst/>
          </a:prstGeom>
        </p:spPr>
        <p:txBody>
          <a:bodyPr wrap="square">
            <a:spAutoFit/>
          </a:bodyPr>
          <a:lstStyle/>
          <a:p>
            <a:pPr algn="just"/>
            <a:r>
              <a:rPr lang="sr-Latn-BA" sz="2400" dirty="0">
                <a:latin typeface="Times New Roman" panose="02020603050405020304" pitchFamily="18" charset="0"/>
                <a:cs typeface="Times New Roman" panose="02020603050405020304" pitchFamily="18" charset="0"/>
              </a:rPr>
              <a:t>Sam zakon struktuiran je tako da ga čine 4 dijela i ukupno 125 članova.</a:t>
            </a:r>
          </a:p>
          <a:p>
            <a:pPr algn="just"/>
            <a:endParaRPr lang="bs-Latn-BA"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Sastavni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dio</a:t>
            </a:r>
            <a:r>
              <a:rPr lang="en-US" sz="2400" dirty="0">
                <a:latin typeface="Times New Roman" panose="02020603050405020304" pitchFamily="18" charset="0"/>
                <a:cs typeface="Times New Roman" panose="02020603050405020304" pitchFamily="18" charset="0"/>
              </a:rPr>
              <a:t> ZJN </a:t>
            </a:r>
            <a:r>
              <a:rPr lang="en-US" sz="2400" dirty="0" err="1">
                <a:latin typeface="Times New Roman" panose="02020603050405020304" pitchFamily="18" charset="0"/>
                <a:cs typeface="Times New Roman" panose="02020603050405020304" pitchFamily="18" charset="0"/>
              </a:rPr>
              <a:t>BiH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čine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Aneks</a:t>
            </a:r>
            <a:r>
              <a:rPr lang="en-US" sz="2400" dirty="0">
                <a:latin typeface="Times New Roman" panose="02020603050405020304" pitchFamily="18" charset="0"/>
                <a:cs typeface="Times New Roman" panose="02020603050405020304" pitchFamily="18" charset="0"/>
              </a:rPr>
              <a:t> I,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odnosi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listu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radova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primjenjuje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zakon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Aneks</a:t>
            </a:r>
            <a:r>
              <a:rPr lang="en-US" sz="2400" dirty="0">
                <a:latin typeface="Times New Roman" panose="02020603050405020304" pitchFamily="18" charset="0"/>
                <a:cs typeface="Times New Roman" panose="02020603050405020304" pitchFamily="18" charset="0"/>
              </a:rPr>
              <a:t> II,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odnosi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listu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usluga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postupke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javne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nabavke</a:t>
            </a:r>
            <a:r>
              <a:rPr lang="sr-Latn-BA" sz="2400" dirty="0">
                <a:latin typeface="Times New Roman" panose="02020603050405020304" pitchFamily="18" charset="0"/>
                <a:cs typeface="Times New Roman" panose="02020603050405020304" pitchFamily="18" charset="0"/>
              </a:rPr>
              <a:t>;</a:t>
            </a:r>
          </a:p>
          <a:p>
            <a:pPr algn="just"/>
            <a:endParaRPr lang="bs-Latn-BA"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Podzakonske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potrebne</a:t>
            </a:r>
            <a:r>
              <a:rPr lang="en-US" sz="2400" dirty="0">
                <a:latin typeface="Times New Roman" panose="02020603050405020304" pitchFamily="18" charset="0"/>
                <a:cs typeface="Times New Roman" panose="02020603050405020304" pitchFamily="18" charset="0"/>
              </a:rPr>
              <a:t> za </a:t>
            </a:r>
            <a:r>
              <a:rPr lang="en-US" sz="2400" dirty="0" err="1">
                <a:latin typeface="Times New Roman" panose="02020603050405020304" pitchFamily="18" charset="0"/>
                <a:cs typeface="Times New Roman" panose="02020603050405020304" pitchFamily="18" charset="0"/>
              </a:rPr>
              <a:t>primjenu</a:t>
            </a:r>
            <a:r>
              <a:rPr lang="en-US" sz="2400" dirty="0">
                <a:latin typeface="Times New Roman" panose="02020603050405020304" pitchFamily="18" charset="0"/>
                <a:cs typeface="Times New Roman" panose="02020603050405020304" pitchFamily="18" charset="0"/>
              </a:rPr>
              <a:t> ZJN </a:t>
            </a:r>
            <a:r>
              <a:rPr lang="en-US" sz="2400" dirty="0" err="1">
                <a:latin typeface="Times New Roman" panose="02020603050405020304" pitchFamily="18" charset="0"/>
                <a:cs typeface="Times New Roman" panose="02020603050405020304" pitchFamily="18" charset="0"/>
              </a:rPr>
              <a:t>BiH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donosi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Vijeće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ministara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Agencija</a:t>
            </a:r>
            <a:r>
              <a:rPr lang="en-US" sz="2400" dirty="0">
                <a:latin typeface="Times New Roman" panose="02020603050405020304" pitchFamily="18" charset="0"/>
                <a:cs typeface="Times New Roman" panose="02020603050405020304" pitchFamily="18" charset="0"/>
              </a:rPr>
              <a:t> za </a:t>
            </a:r>
            <a:r>
              <a:rPr lang="en-US" sz="2400" dirty="0" err="1">
                <a:latin typeface="Times New Roman" panose="02020603050405020304" pitchFamily="18" charset="0"/>
                <a:cs typeface="Times New Roman" panose="02020603050405020304" pitchFamily="18" charset="0"/>
              </a:rPr>
              <a:t>javne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nabavke</a:t>
            </a:r>
            <a:r>
              <a:rPr lang="en-US" sz="2400" dirty="0">
                <a:latin typeface="Times New Roman" panose="02020603050405020304" pitchFamily="18" charset="0"/>
                <a:cs typeface="Times New Roman" panose="02020603050405020304" pitchFamily="18" charset="0"/>
              </a:rPr>
              <a:t>.</a:t>
            </a:r>
            <a:endParaRPr lang="sr-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3905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395537" y="1052736"/>
            <a:ext cx="6984776" cy="5353752"/>
          </a:xfrm>
        </p:spPr>
        <p:txBody>
          <a:bodyPr>
            <a:normAutofit fontScale="92500"/>
          </a:bodyPr>
          <a:lstStyle/>
          <a:p>
            <a:pPr algn="just"/>
            <a:r>
              <a:rPr lang="bs-Latn-BA" sz="2400" dirty="0">
                <a:latin typeface="Times New Roman" panose="02020603050405020304" pitchFamily="18" charset="0"/>
                <a:cs typeface="Times New Roman" panose="02020603050405020304" pitchFamily="18" charset="0"/>
              </a:rPr>
              <a:t>Zakon o javnim nabavkama  je temeljni zakonodavni akt BiH u vezi sa javnom nabavkom, a primjenjuju ga svi ugovorni organi na </a:t>
            </a:r>
            <a:r>
              <a:rPr lang="bs-Latn-BA" sz="2400" dirty="0" err="1">
                <a:latin typeface="Times New Roman" panose="02020603050405020304" pitchFamily="18" charset="0"/>
                <a:cs typeface="Times New Roman" panose="02020603050405020304" pitchFamily="18" charset="0"/>
              </a:rPr>
              <a:t>teritorji</a:t>
            </a:r>
            <a:r>
              <a:rPr lang="bs-Latn-BA" sz="2400" dirty="0">
                <a:latin typeface="Times New Roman" panose="02020603050405020304" pitchFamily="18" charset="0"/>
                <a:cs typeface="Times New Roman" panose="02020603050405020304" pitchFamily="18" charset="0"/>
              </a:rPr>
              <a:t> cijele Bosne i Hercegovine (državni i federalni organi i organi Brčko </a:t>
            </a:r>
            <a:r>
              <a:rPr lang="bs-Latn-BA" sz="2400" dirty="0" err="1">
                <a:latin typeface="Times New Roman" panose="02020603050405020304" pitchFamily="18" charset="0"/>
                <a:cs typeface="Times New Roman" panose="02020603050405020304" pitchFamily="18" charset="0"/>
              </a:rPr>
              <a:t>distrikta</a:t>
            </a:r>
            <a:r>
              <a:rPr lang="bs-Latn-BA" sz="2400" dirty="0">
                <a:latin typeface="Times New Roman" panose="02020603050405020304" pitchFamily="18" charset="0"/>
                <a:cs typeface="Times New Roman" panose="02020603050405020304" pitchFamily="18" charset="0"/>
              </a:rPr>
              <a:t>).</a:t>
            </a:r>
          </a:p>
          <a:p>
            <a:pPr algn="just"/>
            <a:r>
              <a:rPr lang="bs-Latn-BA" sz="2400" dirty="0">
                <a:latin typeface="Times New Roman" panose="02020603050405020304" pitchFamily="18" charset="0"/>
                <a:cs typeface="Times New Roman" panose="02020603050405020304" pitchFamily="18" charset="0"/>
              </a:rPr>
              <a:t>Svi </a:t>
            </a:r>
            <a:r>
              <a:rPr lang="bs-Latn-BA" sz="2400" dirty="0" err="1">
                <a:latin typeface="Times New Roman" panose="02020603050405020304" pitchFamily="18" charset="0"/>
                <a:cs typeface="Times New Roman" panose="02020603050405020304" pitchFamily="18" charset="0"/>
              </a:rPr>
              <a:t>pozdakonski</a:t>
            </a:r>
            <a:r>
              <a:rPr lang="bs-Latn-BA" sz="2400" dirty="0">
                <a:latin typeface="Times New Roman" panose="02020603050405020304" pitchFamily="18" charset="0"/>
                <a:cs typeface="Times New Roman" panose="02020603050405020304" pitchFamily="18" charset="0"/>
              </a:rPr>
              <a:t> akti iz oblasti javnih nabavki moraju biti usklađeni sa Zakonom o javnim nabavkama .</a:t>
            </a:r>
          </a:p>
          <a:p>
            <a:pPr algn="just"/>
            <a:r>
              <a:rPr lang="bs-Latn-BA" sz="2400" b="1" dirty="0">
                <a:latin typeface="Times New Roman" panose="02020603050405020304" pitchFamily="18" charset="0"/>
                <a:cs typeface="Times New Roman" panose="02020603050405020304" pitchFamily="18" charset="0"/>
              </a:rPr>
              <a:t>Zakonom se uređuje sistem javnih nabavki, definišu se postupci javnih nabavki i uslovi za njihovu primjenu, utvrđuju prava i obaveze svih učesnika u postupcima javnih nabavki, definiše se postupak pravne zaštite, postupak revizije i monitoringa u provođenju nabavki, kao i nadležnost svih institucija odgovornih za pravilno funkcioniranje sistema javnih nabavki.</a:t>
            </a:r>
          </a:p>
        </p:txBody>
      </p:sp>
      <p:sp>
        <p:nvSpPr>
          <p:cNvPr id="4" name="Čuvar mjesta broja slajda 3"/>
          <p:cNvSpPr>
            <a:spLocks noGrp="1"/>
          </p:cNvSpPr>
          <p:nvPr>
            <p:ph type="sldNum" sz="quarter" idx="12"/>
          </p:nvPr>
        </p:nvSpPr>
        <p:spPr/>
        <p:txBody>
          <a:bodyPr/>
          <a:lstStyle/>
          <a:p>
            <a:fld id="{E07FCF45-73BB-440A-8D8A-2BAE2118725A}" type="slidenum">
              <a:rPr lang="hr-HR" smtClean="0"/>
              <a:t>42</a:t>
            </a:fld>
            <a:endParaRPr lang="hr-HR"/>
          </a:p>
        </p:txBody>
      </p:sp>
    </p:spTree>
    <p:extLst>
      <p:ext uri="{BB962C8B-B14F-4D97-AF65-F5344CB8AC3E}">
        <p14:creationId xmlns:p14="http://schemas.microsoft.com/office/powerpoint/2010/main" val="33731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9" y="624110"/>
            <a:ext cx="7924802" cy="71665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OSNOVNI PRINCIPI ZJN</a:t>
            </a:r>
          </a:p>
        </p:txBody>
      </p:sp>
      <p:sp>
        <p:nvSpPr>
          <p:cNvPr id="3" name="Čuvar mjesta sadržaja 2"/>
          <p:cNvSpPr>
            <a:spLocks noGrp="1"/>
          </p:cNvSpPr>
          <p:nvPr>
            <p:ph idx="1"/>
          </p:nvPr>
        </p:nvSpPr>
        <p:spPr>
          <a:xfrm>
            <a:off x="609599" y="1988840"/>
            <a:ext cx="6698705" cy="4104456"/>
          </a:xfrm>
        </p:spPr>
        <p:txBody>
          <a:bodyPr/>
          <a:lstStyle/>
          <a:p>
            <a:r>
              <a:rPr lang="bs-Latn-BA" sz="2000" dirty="0">
                <a:latin typeface="Times New Roman" panose="02020603050405020304" pitchFamily="18" charset="0"/>
                <a:cs typeface="Times New Roman" panose="02020603050405020304" pitchFamily="18" charset="0"/>
              </a:rPr>
              <a:t>Član 3. ZJN (opći principi)</a:t>
            </a:r>
          </a:p>
          <a:p>
            <a:pPr marL="0" indent="0" algn="just">
              <a:buNone/>
            </a:pPr>
            <a:r>
              <a:rPr lang="bs-Latn-BA" sz="2000" dirty="0">
                <a:latin typeface="Times New Roman" panose="02020603050405020304" pitchFamily="18" charset="0"/>
                <a:cs typeface="Times New Roman" panose="02020603050405020304" pitchFamily="18" charset="0"/>
              </a:rPr>
              <a:t>(1)Ugovorni organ dužan je da postupa transparentno, da se u postupku javne nabavke prema kandidatima/ponuđačima ponaša jednako i </a:t>
            </a:r>
            <a:r>
              <a:rPr lang="bs-Latn-BA" sz="2000" dirty="0" err="1">
                <a:latin typeface="Times New Roman" panose="02020603050405020304" pitchFamily="18" charset="0"/>
                <a:cs typeface="Times New Roman" panose="02020603050405020304" pitchFamily="18" charset="0"/>
              </a:rPr>
              <a:t>nediskriminirajuće</a:t>
            </a:r>
            <a:r>
              <a:rPr lang="bs-Latn-BA" sz="2000" dirty="0">
                <a:latin typeface="Times New Roman" panose="02020603050405020304" pitchFamily="18" charset="0"/>
                <a:cs typeface="Times New Roman" panose="02020603050405020304" pitchFamily="18" charset="0"/>
              </a:rPr>
              <a:t>, na način da osigura pravičnu i aktivnu konkurenciju, s ciljem </a:t>
            </a:r>
            <a:r>
              <a:rPr lang="bs-Latn-BA" sz="2000" dirty="0" err="1">
                <a:latin typeface="Times New Roman" panose="02020603050405020304" pitchFamily="18" charset="0"/>
                <a:cs typeface="Times New Roman" panose="02020603050405020304" pitchFamily="18" charset="0"/>
              </a:rPr>
              <a:t>najefikasnijeg</a:t>
            </a:r>
            <a:r>
              <a:rPr lang="bs-Latn-BA" sz="2000" dirty="0">
                <a:latin typeface="Times New Roman" panose="02020603050405020304" pitchFamily="18" charset="0"/>
                <a:cs typeface="Times New Roman" panose="02020603050405020304" pitchFamily="18" charset="0"/>
              </a:rPr>
              <a:t> korištenja javnih sredstava u vezi s predmetom nabavke i njegovom svrhom.</a:t>
            </a:r>
          </a:p>
          <a:p>
            <a:pPr marL="0" indent="0" algn="just">
              <a:buNone/>
            </a:pPr>
            <a:r>
              <a:rPr lang="bs-Latn-BA" sz="2000" dirty="0">
                <a:latin typeface="Times New Roman" panose="02020603050405020304" pitchFamily="18" charset="0"/>
                <a:cs typeface="Times New Roman" panose="02020603050405020304" pitchFamily="18" charset="0"/>
              </a:rPr>
              <a:t>(2) Opći principi obavezno se primijenjuju i poštuju i u postupku pravne zaštite.</a:t>
            </a:r>
          </a:p>
          <a:p>
            <a:pPr marL="0" indent="0" algn="just">
              <a:buNone/>
            </a:pPr>
            <a:endParaRPr lang="bs-Latn-BA" sz="2000" dirty="0">
              <a:latin typeface="Arial" panose="020B0604020202020204" pitchFamily="34" charset="0"/>
              <a:cs typeface="Arial" panose="020B0604020202020204" pitchFamily="34"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43</a:t>
            </a:fld>
            <a:endParaRPr lang="hr-HR"/>
          </a:p>
        </p:txBody>
      </p:sp>
    </p:spTree>
    <p:extLst>
      <p:ext uri="{BB962C8B-B14F-4D97-AF65-F5344CB8AC3E}">
        <p14:creationId xmlns:p14="http://schemas.microsoft.com/office/powerpoint/2010/main" val="37412962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539553" y="787783"/>
            <a:ext cx="6984776" cy="5618705"/>
          </a:xfrm>
        </p:spPr>
        <p:txBody>
          <a:bodyPr/>
          <a:lstStyle/>
          <a:p>
            <a:r>
              <a:rPr lang="bs-Latn-BA" dirty="0"/>
              <a:t>Iz prednje navedenog slijede principi:</a:t>
            </a:r>
          </a:p>
        </p:txBody>
      </p:sp>
      <p:sp>
        <p:nvSpPr>
          <p:cNvPr id="4" name="Čuvar mjesta broja slajda 3"/>
          <p:cNvSpPr>
            <a:spLocks noGrp="1"/>
          </p:cNvSpPr>
          <p:nvPr>
            <p:ph type="sldNum" sz="quarter" idx="12"/>
          </p:nvPr>
        </p:nvSpPr>
        <p:spPr/>
        <p:txBody>
          <a:bodyPr/>
          <a:lstStyle/>
          <a:p>
            <a:fld id="{E07FCF45-73BB-440A-8D8A-2BAE2118725A}" type="slidenum">
              <a:rPr lang="hr-HR" smtClean="0"/>
              <a:t>44</a:t>
            </a:fld>
            <a:endParaRPr lang="hr-HR"/>
          </a:p>
        </p:txBody>
      </p:sp>
      <p:graphicFrame>
        <p:nvGraphicFramePr>
          <p:cNvPr id="6" name="Diagram 5"/>
          <p:cNvGraphicFramePr/>
          <p:nvPr>
            <p:extLst>
              <p:ext uri="{D42A27DB-BD31-4B8C-83A1-F6EECF244321}">
                <p14:modId xmlns:p14="http://schemas.microsoft.com/office/powerpoint/2010/main" val="2299670769"/>
              </p:ext>
            </p:extLst>
          </p:nvPr>
        </p:nvGraphicFramePr>
        <p:xfrm>
          <a:off x="1524000" y="1397000"/>
          <a:ext cx="6096000" cy="4768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6260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9" y="624110"/>
            <a:ext cx="7924802" cy="644650"/>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PODZAKONSKI AKTI </a:t>
            </a:r>
          </a:p>
        </p:txBody>
      </p:sp>
      <p:sp>
        <p:nvSpPr>
          <p:cNvPr id="3" name="Čuvar mjesta sadržaja 2"/>
          <p:cNvSpPr>
            <a:spLocks noGrp="1"/>
          </p:cNvSpPr>
          <p:nvPr>
            <p:ph idx="1"/>
          </p:nvPr>
        </p:nvSpPr>
        <p:spPr>
          <a:xfrm>
            <a:off x="609599" y="1268760"/>
            <a:ext cx="6770713" cy="5137728"/>
          </a:xfrm>
        </p:spPr>
        <p:txBody>
          <a:bodyPr>
            <a:normAutofit/>
          </a:bodyPr>
          <a:lstStyle/>
          <a:p>
            <a:pPr marL="0" indent="0">
              <a:buNone/>
            </a:pPr>
            <a:r>
              <a:rPr lang="hr-HR" sz="2000" b="1" dirty="0">
                <a:latin typeface="Times New Roman" panose="02020603050405020304" pitchFamily="18" charset="0"/>
                <a:cs typeface="Times New Roman" panose="02020603050405020304" pitchFamily="18" charset="0"/>
              </a:rPr>
              <a:t>PRAVILNICI</a:t>
            </a:r>
            <a:r>
              <a:rPr lang="hr-HR" sz="2000" dirty="0">
                <a:latin typeface="Times New Roman" panose="02020603050405020304" pitchFamily="18" charset="0"/>
                <a:cs typeface="Times New Roman" panose="02020603050405020304" pitchFamily="18" charset="0"/>
              </a:rPr>
              <a:t> </a:t>
            </a:r>
          </a:p>
          <a:p>
            <a:pPr marL="0" indent="0">
              <a:buNone/>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postupku</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direktnog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sporazuma</a:t>
            </a:r>
            <a:r>
              <a:rPr lang="en-US" sz="2000" dirty="0">
                <a:latin typeface="Times New Roman" panose="02020603050405020304" pitchFamily="18" charset="0"/>
                <a:cs typeface="Times New Roman" panose="02020603050405020304" pitchFamily="18" charset="0"/>
              </a:rPr>
              <a:t> („Sl.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 90/14);</a:t>
            </a:r>
            <a:endParaRPr lang="hr-HR" sz="2000" dirty="0">
              <a:latin typeface="Times New Roman" panose="02020603050405020304" pitchFamily="18" charset="0"/>
              <a:cs typeface="Times New Roman" panose="02020603050405020304" pitchFamily="18" charset="0"/>
            </a:endParaRPr>
          </a:p>
          <a:p>
            <a:pPr marL="514350" indent="-514350">
              <a:buFont typeface="+mj-lt"/>
              <a:buAutoNum type="arabicParenR"/>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postupku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dodjele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ugovora</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uslugama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Aneksa</a:t>
            </a:r>
            <a:r>
              <a:rPr lang="en-US" sz="2000" dirty="0">
                <a:latin typeface="Times New Roman" panose="02020603050405020304" pitchFamily="18" charset="0"/>
                <a:cs typeface="Times New Roman" panose="02020603050405020304" pitchFamily="18" charset="0"/>
              </a:rPr>
              <a:t> II. </a:t>
            </a:r>
            <a:r>
              <a:rPr lang="en-US" sz="2000" dirty="0" err="1">
                <a:latin typeface="Times New Roman" panose="02020603050405020304" pitchFamily="18" charset="0"/>
                <a:cs typeface="Times New Roman" panose="02020603050405020304" pitchFamily="18" charset="0"/>
              </a:rPr>
              <a:t>Dio</a:t>
            </a:r>
            <a:r>
              <a:rPr lang="en-US" sz="2000" dirty="0">
                <a:latin typeface="Times New Roman" panose="02020603050405020304" pitchFamily="18" charset="0"/>
                <a:cs typeface="Times New Roman" panose="02020603050405020304" pitchFamily="18" charset="0"/>
              </a:rPr>
              <a:t> B ZJN („</a:t>
            </a:r>
            <a:r>
              <a:rPr lang="en-US" sz="2000" dirty="0" err="1">
                <a:latin typeface="Times New Roman" panose="02020603050405020304" pitchFamily="18" charset="0"/>
                <a:cs typeface="Times New Roman" panose="02020603050405020304" pitchFamily="18" charset="0"/>
              </a:rPr>
              <a:t>Sl.glasnik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 66/16);</a:t>
            </a:r>
            <a:endParaRPr lang="hr-HR" sz="2000" dirty="0">
              <a:latin typeface="Times New Roman" panose="02020603050405020304" pitchFamily="18" charset="0"/>
              <a:cs typeface="Times New Roman" panose="02020603050405020304" pitchFamily="18" charset="0"/>
            </a:endParaRPr>
          </a:p>
          <a:p>
            <a:pPr marL="514350" indent="-514350">
              <a:buFont typeface="+mj-lt"/>
              <a:buAutoNum type="arabicParenR"/>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bs-Latn-BA" sz="2000" dirty="0">
                <a:latin typeface="Times New Roman" panose="02020603050405020304" pitchFamily="18" charset="0"/>
                <a:cs typeface="Times New Roman" panose="02020603050405020304" pitchFamily="18" charset="0"/>
              </a:rPr>
              <a:t>uslovima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načinu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korištenja</a:t>
            </a:r>
            <a:r>
              <a:rPr lang="en-US" sz="2000" dirty="0">
                <a:latin typeface="Times New Roman" panose="02020603050405020304" pitchFamily="18" charset="0"/>
                <a:cs typeface="Times New Roman" panose="02020603050405020304" pitchFamily="18" charset="0"/>
              </a:rPr>
              <a:t> e-</a:t>
            </a:r>
            <a:r>
              <a:rPr lang="en-US" sz="2000" dirty="0" err="1">
                <a:latin typeface="Times New Roman" panose="02020603050405020304" pitchFamily="18" charset="0"/>
                <a:cs typeface="Times New Roman" panose="02020603050405020304" pitchFamily="18" charset="0"/>
              </a:rPr>
              <a:t>aukcije</a:t>
            </a:r>
            <a:r>
              <a:rPr lang="en-US" sz="2000" dirty="0">
                <a:latin typeface="Times New Roman" panose="02020603050405020304" pitchFamily="18" charset="0"/>
                <a:cs typeface="Times New Roman" panose="02020603050405020304" pitchFamily="18" charset="0"/>
              </a:rPr>
              <a:t> („Sl. gl. BiH”,66/16);</a:t>
            </a:r>
            <a:endParaRPr lang="hr-HR" sz="2000" dirty="0">
              <a:latin typeface="Times New Roman" panose="02020603050405020304" pitchFamily="18" charset="0"/>
              <a:cs typeface="Times New Roman" panose="02020603050405020304" pitchFamily="18" charset="0"/>
            </a:endParaRPr>
          </a:p>
          <a:p>
            <a:pPr marL="514350" indent="-514350">
              <a:buFont typeface="+mj-lt"/>
              <a:buAutoNum type="arabicParenR"/>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praćenju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postupaka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javnih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a:t>
            </a:r>
            <a:r>
              <a:rPr lang="bs-Latn-BA" sz="2000" dirty="0" err="1">
                <a:latin typeface="Times New Roman" panose="02020603050405020304" pitchFamily="18" charset="0"/>
                <a:cs typeface="Times New Roman" panose="02020603050405020304" pitchFamily="18" charset="0"/>
              </a:rPr>
              <a:t>ki</a:t>
            </a:r>
            <a:r>
              <a:rPr lang="en-US" sz="2000" dirty="0">
                <a:latin typeface="Times New Roman" panose="02020603050405020304" pitchFamily="18" charset="0"/>
                <a:cs typeface="Times New Roman" panose="02020603050405020304" pitchFamily="18" charset="0"/>
              </a:rPr>
              <a:t> („Sl. </a:t>
            </a:r>
            <a:r>
              <a:rPr lang="en-US" sz="2000" dirty="0" err="1">
                <a:latin typeface="Times New Roman" panose="02020603050405020304" pitchFamily="18" charset="0"/>
                <a:cs typeface="Times New Roman" panose="02020603050405020304" pitchFamily="18" charset="0"/>
              </a:rPr>
              <a:t>gl.BiH</a:t>
            </a:r>
            <a:r>
              <a:rPr lang="en-US" sz="2000" dirty="0">
                <a:latin typeface="Times New Roman" panose="02020603050405020304" pitchFamily="18" charset="0"/>
                <a:cs typeface="Times New Roman" panose="02020603050405020304" pitchFamily="18" charset="0"/>
              </a:rPr>
              <a:t>”, 72/16);</a:t>
            </a:r>
            <a:endParaRPr lang="hr-HR" sz="2000" dirty="0">
              <a:latin typeface="Times New Roman" panose="02020603050405020304" pitchFamily="18" charset="0"/>
              <a:cs typeface="Times New Roman" panose="02020603050405020304" pitchFamily="18" charset="0"/>
            </a:endParaRPr>
          </a:p>
          <a:p>
            <a:pPr marL="514350" indent="-514350">
              <a:buFont typeface="+mj-lt"/>
              <a:buAutoNum type="arabicParenR"/>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uspostavljanju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radu</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Komisije</a:t>
            </a:r>
            <a:r>
              <a:rPr lang="en-US" sz="2000" dirty="0">
                <a:latin typeface="Times New Roman" panose="02020603050405020304" pitchFamily="18" charset="0"/>
                <a:cs typeface="Times New Roman" panose="02020603050405020304" pitchFamily="18" charset="0"/>
              </a:rPr>
              <a:t> za </a:t>
            </a:r>
            <a:r>
              <a:rPr lang="en-US" sz="2000" dirty="0" err="1">
                <a:latin typeface="Times New Roman" panose="02020603050405020304" pitchFamily="18" charset="0"/>
                <a:cs typeface="Times New Roman" panose="02020603050405020304" pitchFamily="18" charset="0"/>
              </a:rPr>
              <a:t>nabav</a:t>
            </a:r>
            <a:r>
              <a:rPr lang="bs-Latn-BA" sz="2000" dirty="0">
                <a:latin typeface="Times New Roman" panose="02020603050405020304" pitchFamily="18" charset="0"/>
                <a:cs typeface="Times New Roman" panose="02020603050405020304" pitchFamily="18" charset="0"/>
              </a:rPr>
              <a:t>k</a:t>
            </a:r>
            <a:r>
              <a:rPr lang="en-US" sz="2000" dirty="0">
                <a:latin typeface="Times New Roman" panose="02020603050405020304" pitchFamily="18" charset="0"/>
                <a:cs typeface="Times New Roman" panose="02020603050405020304" pitchFamily="18" charset="0"/>
              </a:rPr>
              <a:t>e („Sl.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BiH”,103/14); </a:t>
            </a:r>
            <a:endParaRPr lang="hr-HR" sz="2000" dirty="0">
              <a:latin typeface="Times New Roman" panose="02020603050405020304" pitchFamily="18" charset="0"/>
              <a:cs typeface="Times New Roman" panose="02020603050405020304" pitchFamily="18" charset="0"/>
            </a:endParaRPr>
          </a:p>
          <a:p>
            <a:pPr marL="514350" indent="-514350">
              <a:buFont typeface="+mj-lt"/>
              <a:buAutoNum type="arabicParenR"/>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popisom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ugovornih</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organa</a:t>
            </a:r>
            <a:r>
              <a:rPr lang="en-US" sz="2000" dirty="0">
                <a:latin typeface="Times New Roman" panose="02020603050405020304" pitchFamily="18" charset="0"/>
                <a:cs typeface="Times New Roman" panose="02020603050405020304" pitchFamily="18" charset="0"/>
              </a:rPr>
              <a:t> po </a:t>
            </a:r>
            <a:r>
              <a:rPr lang="en-US" sz="2000" dirty="0" err="1">
                <a:latin typeface="Times New Roman" panose="02020603050405020304" pitchFamily="18" charset="0"/>
                <a:cs typeface="Times New Roman" panose="02020603050405020304" pitchFamily="18" charset="0"/>
              </a:rPr>
              <a:t>kategorijama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a:t>
            </a:r>
            <a:r>
              <a:rPr lang="bs-Latn-BA" sz="2000" dirty="0">
                <a:latin typeface="Times New Roman" panose="02020603050405020304" pitchFamily="18" charset="0"/>
                <a:cs typeface="Times New Roman" panose="02020603050405020304" pitchFamily="18" charset="0"/>
              </a:rPr>
              <a:t>a</a:t>
            </a:r>
            <a:r>
              <a:rPr lang="en-US" sz="2000" dirty="0" err="1">
                <a:latin typeface="Times New Roman" panose="02020603050405020304" pitchFamily="18" charset="0"/>
                <a:cs typeface="Times New Roman" panose="02020603050405020304" pitchFamily="18" charset="0"/>
              </a:rPr>
              <a:t>vezna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primjenjivati</a:t>
            </a:r>
            <a:r>
              <a:rPr lang="en-US" sz="2000" dirty="0">
                <a:latin typeface="Times New Roman" panose="02020603050405020304" pitchFamily="18" charset="0"/>
                <a:cs typeface="Times New Roman" panose="02020603050405020304" pitchFamily="18" charset="0"/>
              </a:rPr>
              <a:t> ZJN („Sl.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 21/15);</a:t>
            </a:r>
          </a:p>
          <a:p>
            <a:endParaRPr lang="bs-Latn-BA" dirty="0"/>
          </a:p>
        </p:txBody>
      </p:sp>
      <p:sp>
        <p:nvSpPr>
          <p:cNvPr id="4" name="Čuvar mjesta broja slajda 3"/>
          <p:cNvSpPr>
            <a:spLocks noGrp="1"/>
          </p:cNvSpPr>
          <p:nvPr>
            <p:ph type="sldNum" sz="quarter" idx="12"/>
          </p:nvPr>
        </p:nvSpPr>
        <p:spPr/>
        <p:txBody>
          <a:bodyPr/>
          <a:lstStyle/>
          <a:p>
            <a:fld id="{E07FCF45-73BB-440A-8D8A-2BAE2118725A}" type="slidenum">
              <a:rPr lang="hr-HR" smtClean="0"/>
              <a:t>45</a:t>
            </a:fld>
            <a:endParaRPr lang="hr-HR"/>
          </a:p>
        </p:txBody>
      </p:sp>
    </p:spTree>
    <p:extLst>
      <p:ext uri="{BB962C8B-B14F-4D97-AF65-F5344CB8AC3E}">
        <p14:creationId xmlns:p14="http://schemas.microsoft.com/office/powerpoint/2010/main" val="10020836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611561" y="787783"/>
            <a:ext cx="6624735" cy="5123439"/>
          </a:xfrm>
        </p:spPr>
        <p:txBody>
          <a:bodyPr/>
          <a:lstStyle/>
          <a:p>
            <a:pPr marL="0" indent="0">
              <a:buNone/>
            </a:pPr>
            <a:endParaRPr lang="hr-HR" dirty="0"/>
          </a:p>
          <a:p>
            <a:pPr marL="514350" indent="-514350">
              <a:buFont typeface="+mj-lt"/>
              <a:buAutoNum type="arabicParenR" startAt="7"/>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bs-Latn-BA" sz="2000" dirty="0">
                <a:latin typeface="Times New Roman" panose="02020603050405020304" pitchFamily="18" charset="0"/>
                <a:cs typeface="Times New Roman" panose="02020603050405020304" pitchFamily="18" charset="0"/>
              </a:rPr>
              <a:t>provođenju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postupaka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zajedničke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a:t>
            </a:r>
            <a:r>
              <a:rPr lang="bs-Latn-BA" sz="2000" dirty="0">
                <a:latin typeface="Times New Roman" panose="02020603050405020304" pitchFamily="18" charset="0"/>
                <a:cs typeface="Times New Roman" panose="02020603050405020304" pitchFamily="18" charset="0"/>
              </a:rPr>
              <a:t>k</a:t>
            </a:r>
            <a:r>
              <a:rPr lang="en-US" sz="2000" dirty="0">
                <a:latin typeface="Times New Roman" panose="02020603050405020304" pitchFamily="18" charset="0"/>
                <a:cs typeface="Times New Roman" panose="02020603050405020304" pitchFamily="18" charset="0"/>
              </a:rPr>
              <a:t>e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osnivanje</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centralnog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nabavnog</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organa</a:t>
            </a:r>
            <a:r>
              <a:rPr lang="en-US" sz="2000" dirty="0">
                <a:latin typeface="Times New Roman" panose="02020603050405020304" pitchFamily="18" charset="0"/>
                <a:cs typeface="Times New Roman" panose="02020603050405020304" pitchFamily="18" charset="0"/>
              </a:rPr>
              <a:t> („Sl.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 55/15);</a:t>
            </a:r>
            <a:endParaRPr lang="hr-HR" sz="2000" dirty="0">
              <a:latin typeface="Times New Roman" panose="02020603050405020304" pitchFamily="18" charset="0"/>
              <a:cs typeface="Times New Roman" panose="02020603050405020304" pitchFamily="18" charset="0"/>
            </a:endParaRPr>
          </a:p>
          <a:p>
            <a:pPr marL="514350" indent="-514350">
              <a:buFont typeface="+mj-lt"/>
              <a:buAutoNum type="arabicParenR" startAt="7"/>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postupku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dodjele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ugovora</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u oblasti </a:t>
            </a:r>
            <a:r>
              <a:rPr lang="en-US" sz="2000" dirty="0">
                <a:latin typeface="Times New Roman" panose="02020603050405020304" pitchFamily="18" charset="0"/>
                <a:cs typeface="Times New Roman" panose="02020603050405020304" pitchFamily="18" charset="0"/>
              </a:rPr>
              <a:t>o</a:t>
            </a:r>
            <a:r>
              <a:rPr lang="bs-Latn-BA" sz="2000" dirty="0">
                <a:latin typeface="Times New Roman" panose="02020603050405020304" pitchFamily="18" charset="0"/>
                <a:cs typeface="Times New Roman" panose="02020603050405020304" pitchFamily="18" charset="0"/>
              </a:rPr>
              <a:t>d</a:t>
            </a:r>
            <a:r>
              <a:rPr lang="en-US" sz="2000" dirty="0">
                <a:latin typeface="Times New Roman" panose="02020603050405020304" pitchFamily="18" charset="0"/>
                <a:cs typeface="Times New Roman" panose="02020603050405020304" pitchFamily="18" charset="0"/>
              </a:rPr>
              <a:t>brane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sigurnosti</a:t>
            </a:r>
            <a:r>
              <a:rPr lang="en-US" sz="2000" dirty="0">
                <a:latin typeface="Times New Roman" panose="02020603050405020304" pitchFamily="18" charset="0"/>
                <a:cs typeface="Times New Roman" panose="02020603050405020304" pitchFamily="18" charset="0"/>
              </a:rPr>
              <a:t> („Sl.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 60/15);</a:t>
            </a:r>
            <a:endParaRPr lang="hr-HR" sz="2000" dirty="0">
              <a:latin typeface="Times New Roman" panose="02020603050405020304" pitchFamily="18" charset="0"/>
              <a:cs typeface="Times New Roman" panose="02020603050405020304" pitchFamily="18" charset="0"/>
            </a:endParaRPr>
          </a:p>
          <a:p>
            <a:pPr marL="514350" indent="-514350">
              <a:buFont typeface="+mj-lt"/>
              <a:buAutoNum type="arabicParenR" startAt="7"/>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obliku</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garancije </a:t>
            </a:r>
            <a:r>
              <a:rPr lang="en-US" sz="2000" dirty="0">
                <a:latin typeface="Times New Roman" panose="02020603050405020304" pitchFamily="18" charset="0"/>
                <a:cs typeface="Times New Roman" panose="02020603050405020304" pitchFamily="18" charset="0"/>
              </a:rPr>
              <a:t>za </a:t>
            </a:r>
            <a:r>
              <a:rPr lang="en-US" sz="2000" dirty="0" err="1">
                <a:latin typeface="Times New Roman" panose="02020603050405020304" pitchFamily="18" charset="0"/>
                <a:cs typeface="Times New Roman" panose="02020603050405020304" pitchFamily="18" charset="0"/>
              </a:rPr>
              <a:t>ozbiljnost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ponude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bs-Latn-BA" sz="2000" dirty="0" err="1">
                <a:latin typeface="Times New Roman" panose="02020603050405020304" pitchFamily="18" charset="0"/>
                <a:cs typeface="Times New Roman" panose="02020603050405020304" pitchFamily="18" charset="0"/>
              </a:rPr>
              <a:t>izvršenje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ugovora</a:t>
            </a:r>
            <a:r>
              <a:rPr lang="en-US" sz="2000" dirty="0">
                <a:latin typeface="Times New Roman" panose="02020603050405020304" pitchFamily="18" charset="0"/>
                <a:cs typeface="Times New Roman" panose="02020603050405020304" pitchFamily="18" charset="0"/>
              </a:rPr>
              <a:t> („Sl.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 90/14);</a:t>
            </a:r>
            <a:endParaRPr lang="hr-HR" sz="2000" dirty="0">
              <a:latin typeface="Times New Roman" panose="02020603050405020304" pitchFamily="18" charset="0"/>
              <a:cs typeface="Times New Roman" panose="02020603050405020304" pitchFamily="18" charset="0"/>
            </a:endParaRPr>
          </a:p>
          <a:p>
            <a:pPr marL="514350" indent="-514350">
              <a:buFont typeface="+mj-lt"/>
              <a:buAutoNum type="arabicParenR" startAt="7"/>
            </a:pPr>
            <a:r>
              <a:rPr lang="hr-HR" sz="2000" dirty="0">
                <a:latin typeface="Times New Roman" panose="02020603050405020304" pitchFamily="18" charset="0"/>
                <a:cs typeface="Times New Roman" panose="02020603050405020304" pitchFamily="18" charset="0"/>
              </a:rPr>
              <a:t>Pravilnik o obuci službenika za javne </a:t>
            </a:r>
            <a:r>
              <a:rPr lang="hr-HR" sz="2000" dirty="0" err="1">
                <a:latin typeface="Times New Roman" panose="02020603050405020304" pitchFamily="18" charset="0"/>
                <a:cs typeface="Times New Roman" panose="02020603050405020304" pitchFamily="18" charset="0"/>
              </a:rPr>
              <a:t>nabakve</a:t>
            </a:r>
            <a:r>
              <a:rPr lang="hr-HR" sz="2000" dirty="0">
                <a:latin typeface="Times New Roman" panose="02020603050405020304" pitchFamily="18" charset="0"/>
                <a:cs typeface="Times New Roman" panose="02020603050405020304" pitchFamily="18" charset="0"/>
              </a:rPr>
              <a:t> („Sl. gl. BiH” 8/18);</a:t>
            </a:r>
          </a:p>
          <a:p>
            <a:pPr marL="514350" indent="-514350">
              <a:buFont typeface="+mj-lt"/>
              <a:buAutoNum type="arabicParenR" startAt="7"/>
            </a:pPr>
            <a:r>
              <a:rPr lang="en-US" sz="2000" dirty="0" err="1">
                <a:latin typeface="Times New Roman" panose="02020603050405020304" pitchFamily="18" charset="0"/>
                <a:cs typeface="Times New Roman" panose="02020603050405020304" pitchFamily="18" charset="0"/>
              </a:rPr>
              <a:t>Pravilnik</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obuci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ovlaštenih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predavača</a:t>
            </a:r>
            <a:r>
              <a:rPr lang="en-US" sz="2000" dirty="0">
                <a:latin typeface="Times New Roman" panose="02020603050405020304" pitchFamily="18" charset="0"/>
                <a:cs typeface="Times New Roman" panose="02020603050405020304" pitchFamily="18" charset="0"/>
              </a:rPr>
              <a:t> („Sl. gl.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 62/15);</a:t>
            </a:r>
          </a:p>
          <a:p>
            <a:endParaRPr lang="bs-Latn-BA" dirty="0"/>
          </a:p>
        </p:txBody>
      </p:sp>
      <p:sp>
        <p:nvSpPr>
          <p:cNvPr id="4" name="Čuvar mjesta broja slajda 3"/>
          <p:cNvSpPr>
            <a:spLocks noGrp="1"/>
          </p:cNvSpPr>
          <p:nvPr>
            <p:ph type="sldNum" sz="quarter" idx="12"/>
          </p:nvPr>
        </p:nvSpPr>
        <p:spPr/>
        <p:txBody>
          <a:bodyPr/>
          <a:lstStyle/>
          <a:p>
            <a:fld id="{E07FCF45-73BB-440A-8D8A-2BAE2118725A}" type="slidenum">
              <a:rPr lang="hr-HR" smtClean="0"/>
              <a:t>46</a:t>
            </a:fld>
            <a:endParaRPr lang="hr-HR"/>
          </a:p>
        </p:txBody>
      </p:sp>
    </p:spTree>
    <p:extLst>
      <p:ext uri="{BB962C8B-B14F-4D97-AF65-F5344CB8AC3E}">
        <p14:creationId xmlns:p14="http://schemas.microsoft.com/office/powerpoint/2010/main" val="2305190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15616" y="657844"/>
            <a:ext cx="7392937" cy="720080"/>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UPUTSTVA</a:t>
            </a:r>
          </a:p>
        </p:txBody>
      </p:sp>
      <p:sp>
        <p:nvSpPr>
          <p:cNvPr id="3" name="Čuvar mjesta sadržaja 2"/>
          <p:cNvSpPr>
            <a:spLocks noGrp="1"/>
          </p:cNvSpPr>
          <p:nvPr>
            <p:ph idx="1"/>
          </p:nvPr>
        </p:nvSpPr>
        <p:spPr>
          <a:xfrm>
            <a:off x="635447" y="1556792"/>
            <a:ext cx="6744865" cy="4643364"/>
          </a:xfrm>
        </p:spPr>
        <p:txBody>
          <a:bodyPr>
            <a:noAutofit/>
          </a:bodyPr>
          <a:lstStyle/>
          <a:p>
            <a:pPr marL="457200" indent="-457200" algn="just">
              <a:buFont typeface="+mj-lt"/>
              <a:buAutoNum type="arabicPeriod"/>
            </a:pPr>
            <a:r>
              <a:rPr lang="bs-Latn-BA" sz="2000" dirty="0" err="1">
                <a:latin typeface="Times New Roman" panose="02020603050405020304" pitchFamily="18" charset="0"/>
                <a:cs typeface="Times New Roman" panose="02020603050405020304" pitchFamily="18" charset="0"/>
              </a:rPr>
              <a:t>Uputsvo</a:t>
            </a:r>
            <a:r>
              <a:rPr lang="en-US" sz="2000" dirty="0">
                <a:latin typeface="Times New Roman" panose="02020603050405020304" pitchFamily="18" charset="0"/>
                <a:cs typeface="Times New Roman" panose="02020603050405020304" pitchFamily="18" charset="0"/>
              </a:rPr>
              <a:t> za </a:t>
            </a:r>
            <a:r>
              <a:rPr lang="en-US" sz="2000" dirty="0" err="1">
                <a:latin typeface="Times New Roman" panose="02020603050405020304" pitchFamily="18" charset="0"/>
                <a:cs typeface="Times New Roman" panose="02020603050405020304" pitchFamily="18" charset="0"/>
              </a:rPr>
              <a:t>pripremu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modela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tenderske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dokumentacije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ponuda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Službeni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BiH”, </a:t>
            </a:r>
            <a:r>
              <a:rPr lang="en-US" sz="2000" dirty="0" err="1">
                <a:latin typeface="Times New Roman" panose="02020603050405020304" pitchFamily="18" charset="0"/>
                <a:cs typeface="Times New Roman" panose="02020603050405020304" pitchFamily="18" charset="0"/>
              </a:rPr>
              <a:t>br</a:t>
            </a:r>
            <a:r>
              <a:rPr lang="bs-Latn-BA" sz="2000" dirty="0">
                <a:latin typeface="Times New Roman" panose="02020603050405020304" pitchFamily="18" charset="0"/>
                <a:cs typeface="Times New Roman" panose="02020603050405020304" pitchFamily="18" charset="0"/>
              </a:rPr>
              <a:t>oj:</a:t>
            </a:r>
            <a:r>
              <a:rPr lang="en-US" sz="2000" dirty="0">
                <a:latin typeface="Times New Roman" panose="02020603050405020304" pitchFamily="18" charset="0"/>
                <a:cs typeface="Times New Roman" panose="02020603050405020304" pitchFamily="18" charset="0"/>
              </a:rPr>
              <a:t> 90/14)</a:t>
            </a:r>
            <a:endParaRPr lang="bs-Latn-BA" sz="2000" dirty="0">
              <a:latin typeface="Times New Roman" panose="02020603050405020304" pitchFamily="18" charset="0"/>
              <a:cs typeface="Times New Roman" panose="02020603050405020304" pitchFamily="18" charset="0"/>
            </a:endParaRPr>
          </a:p>
          <a:p>
            <a:pPr marL="533400" indent="-533400" algn="just">
              <a:buNone/>
            </a:pPr>
            <a:r>
              <a:rPr lang="bs-Latn-BA" sz="2000" dirty="0">
                <a:latin typeface="Times New Roman" panose="02020603050405020304" pitchFamily="18" charset="0"/>
                <a:cs typeface="Times New Roman" panose="02020603050405020304" pitchFamily="18" charset="0"/>
              </a:rPr>
              <a:t>	-Uputstvo o izmjeni Uputstva za pripremu modela  tenderske dokumentacije i ponuda („Službeni glasnik  BiH“,   broj: 20/15)</a:t>
            </a:r>
            <a:endParaRPr lang="hr-HR" sz="2000" dirty="0">
              <a:latin typeface="Times New Roman" panose="02020603050405020304" pitchFamily="18" charset="0"/>
              <a:cs typeface="Times New Roman" panose="02020603050405020304" pitchFamily="18" charset="0"/>
            </a:endParaRPr>
          </a:p>
          <a:p>
            <a:pPr marL="457200" indent="-457200" algn="just">
              <a:buFont typeface="+mj-lt"/>
              <a:buAutoNum type="arabicPeriod" startAt="2"/>
            </a:pPr>
            <a:r>
              <a:rPr lang="bs-Latn-BA" sz="2000" dirty="0">
                <a:latin typeface="Times New Roman" panose="02020603050405020304" pitchFamily="18" charset="0"/>
                <a:cs typeface="Times New Roman" panose="02020603050405020304" pitchFamily="18" charset="0"/>
              </a:rPr>
              <a:t>Uputstvo </a:t>
            </a:r>
            <a:r>
              <a:rPr lang="en-US" sz="2000" dirty="0">
                <a:latin typeface="Times New Roman" panose="02020603050405020304" pitchFamily="18" charset="0"/>
                <a:cs typeface="Times New Roman" panose="02020603050405020304" pitchFamily="18" charset="0"/>
              </a:rPr>
              <a:t>o </a:t>
            </a:r>
            <a:r>
              <a:rPr lang="en-US" sz="2000" dirty="0" err="1">
                <a:latin typeface="Times New Roman" panose="02020603050405020304" pitchFamily="18" charset="0"/>
                <a:cs typeface="Times New Roman" panose="02020603050405020304" pitchFamily="18" charset="0"/>
              </a:rPr>
              <a:t>vođenju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zapisnika</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otvaranju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ponuda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Sl</a:t>
            </a:r>
            <a:r>
              <a:rPr lang="bs-Latn-BA" sz="2000" dirty="0" err="1">
                <a:latin typeface="Times New Roman" panose="02020603050405020304" pitchFamily="18" charset="0"/>
                <a:cs typeface="Times New Roman" panose="02020603050405020304" pitchFamily="18" charset="0"/>
              </a:rPr>
              <a:t>užbeni</a:t>
            </a:r>
            <a:r>
              <a:rPr lang="bs-Latn-BA" sz="2000" dirty="0">
                <a:latin typeface="Times New Roman" panose="02020603050405020304" pitchFamily="18" charset="0"/>
                <a:cs typeface="Times New Roman" panose="02020603050405020304" pitchFamily="18" charset="0"/>
              </a:rPr>
              <a:t> 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a:t>
            </a:r>
            <a:r>
              <a:rPr lang="bs-Latn-BA" sz="2000" dirty="0">
                <a:latin typeface="Times New Roman" panose="02020603050405020304" pitchFamily="18" charset="0"/>
                <a:cs typeface="Times New Roman" panose="02020603050405020304" pitchFamily="18" charset="0"/>
              </a:rPr>
              <a:t>, broj: </a:t>
            </a:r>
            <a:r>
              <a:rPr lang="en-US" sz="2000" dirty="0">
                <a:latin typeface="Times New Roman" panose="02020603050405020304" pitchFamily="18" charset="0"/>
                <a:cs typeface="Times New Roman" panose="02020603050405020304" pitchFamily="18" charset="0"/>
              </a:rPr>
              <a:t>62/15);</a:t>
            </a:r>
            <a:endParaRPr lang="hr-HR" sz="2000" dirty="0">
              <a:latin typeface="Times New Roman" panose="02020603050405020304" pitchFamily="18" charset="0"/>
              <a:cs typeface="Times New Roman" panose="02020603050405020304" pitchFamily="18" charset="0"/>
            </a:endParaRPr>
          </a:p>
          <a:p>
            <a:pPr marL="514350" indent="-514350" algn="just">
              <a:buFont typeface="+mj-lt"/>
              <a:buAutoNum type="arabicPeriod" startAt="3"/>
            </a:pPr>
            <a:r>
              <a:rPr lang="bs-Latn-BA" sz="2000" dirty="0">
                <a:latin typeface="Times New Roman" panose="02020603050405020304" pitchFamily="18" charset="0"/>
                <a:cs typeface="Times New Roman" panose="02020603050405020304" pitchFamily="18" charset="0"/>
              </a:rPr>
              <a:t>Uputstvo</a:t>
            </a:r>
            <a:r>
              <a:rPr lang="en-US" sz="2000" dirty="0">
                <a:latin typeface="Times New Roman" panose="02020603050405020304" pitchFamily="18" charset="0"/>
                <a:cs typeface="Times New Roman" panose="02020603050405020304" pitchFamily="18" charset="0"/>
              </a:rPr>
              <a:t> o u</a:t>
            </a:r>
            <a:r>
              <a:rPr lang="bs-Latn-BA" sz="2000" dirty="0">
                <a:latin typeface="Times New Roman" panose="02020603050405020304" pitchFamily="18" charset="0"/>
                <a:cs typeface="Times New Roman" panose="02020603050405020304" pitchFamily="18" charset="0"/>
              </a:rPr>
              <a:t>slovima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načinu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objav</a:t>
            </a:r>
            <a:r>
              <a:rPr lang="bs-Latn-BA" sz="2000" dirty="0" err="1">
                <a:latin typeface="Times New Roman" panose="02020603050405020304" pitchFamily="18" charset="0"/>
                <a:cs typeface="Times New Roman" panose="02020603050405020304" pitchFamily="18" charset="0"/>
              </a:rPr>
              <a:t>ljivanja</a:t>
            </a:r>
            <a:r>
              <a:rPr lang="bs-Latn-B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obav</a:t>
            </a:r>
            <a:r>
              <a:rPr lang="bs-Latn-BA" sz="2000" dirty="0" err="1">
                <a:latin typeface="Times New Roman" panose="02020603050405020304" pitchFamily="18" charset="0"/>
                <a:cs typeface="Times New Roman" panose="02020603050405020304" pitchFamily="18" charset="0"/>
              </a:rPr>
              <a:t>ještenja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dostavljanja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izvješ</a:t>
            </a:r>
            <a:r>
              <a:rPr lang="bs-Latn-BA" sz="2000" dirty="0" err="1">
                <a:latin typeface="Times New Roman" panose="02020603050405020304" pitchFamily="18" charset="0"/>
                <a:cs typeface="Times New Roman" panose="02020603050405020304" pitchFamily="18" charset="0"/>
              </a:rPr>
              <a:t>taja</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postupcima</a:t>
            </a:r>
            <a:r>
              <a:rPr lang="en-US" sz="2000" dirty="0">
                <a:latin typeface="Times New Roman" panose="02020603050405020304" pitchFamily="18" charset="0"/>
                <a:cs typeface="Times New Roman" panose="02020603050405020304" pitchFamily="18" charset="0"/>
              </a:rPr>
              <a:t> JN u </a:t>
            </a:r>
            <a:r>
              <a:rPr lang="en-US" sz="2000" dirty="0" err="1">
                <a:latin typeface="Times New Roman" panose="02020603050405020304" pitchFamily="18" charset="0"/>
                <a:cs typeface="Times New Roman" panose="02020603050405020304" pitchFamily="18" charset="0"/>
              </a:rPr>
              <a:t>informac</a:t>
            </a:r>
            <a:r>
              <a:rPr lang="bs-Latn-BA" sz="2000" dirty="0" err="1">
                <a:latin typeface="Times New Roman" panose="02020603050405020304" pitchFamily="18" charset="0"/>
                <a:cs typeface="Times New Roman" panose="02020603050405020304" pitchFamily="18" charset="0"/>
              </a:rPr>
              <a:t>ionom</a:t>
            </a:r>
            <a:r>
              <a:rPr lang="bs-Latn-B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s</a:t>
            </a:r>
            <a:r>
              <a:rPr lang="bs-Latn-BA" sz="2000" dirty="0">
                <a:latin typeface="Times New Roman" panose="02020603050405020304" pitchFamily="18" charset="0"/>
                <a:cs typeface="Times New Roman" panose="02020603050405020304" pitchFamily="18" charset="0"/>
              </a:rPr>
              <a:t>istemu</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e-</a:t>
            </a:r>
            <a:r>
              <a:rPr lang="en-US" sz="2000" dirty="0" err="1">
                <a:latin typeface="Times New Roman" panose="02020603050405020304" pitchFamily="18" charset="0"/>
                <a:cs typeface="Times New Roman" panose="02020603050405020304" pitchFamily="18" charset="0"/>
              </a:rPr>
              <a:t>nabav</a:t>
            </a:r>
            <a:r>
              <a:rPr lang="bs-Latn-BA" sz="2000" dirty="0">
                <a:latin typeface="Times New Roman" panose="02020603050405020304" pitchFamily="18" charset="0"/>
                <a:cs typeface="Times New Roman" panose="02020603050405020304" pitchFamily="18" charset="0"/>
              </a:rPr>
              <a:t>k</a:t>
            </a:r>
            <a:r>
              <a:rPr lang="en-US" sz="2000" dirty="0">
                <a:latin typeface="Times New Roman" panose="02020603050405020304" pitchFamily="18" charset="0"/>
                <a:cs typeface="Times New Roman" panose="02020603050405020304" pitchFamily="18" charset="0"/>
              </a:rPr>
              <a:t>e” („</a:t>
            </a:r>
            <a:r>
              <a:rPr lang="en-US" sz="2000" dirty="0" err="1">
                <a:latin typeface="Times New Roman" panose="02020603050405020304" pitchFamily="18" charset="0"/>
                <a:cs typeface="Times New Roman" panose="02020603050405020304" pitchFamily="18" charset="0"/>
              </a:rPr>
              <a:t>Službeni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a:t>
            </a:r>
            <a:r>
              <a:rPr lang="bs-Latn-BA" sz="2000" dirty="0">
                <a:latin typeface="Times New Roman" panose="02020603050405020304" pitchFamily="18" charset="0"/>
                <a:cs typeface="Times New Roman" panose="02020603050405020304" pitchFamily="18" charset="0"/>
              </a:rPr>
              <a:t>, broj:</a:t>
            </a:r>
            <a:r>
              <a:rPr lang="en-US" sz="2000" dirty="0">
                <a:latin typeface="Times New Roman" panose="02020603050405020304" pitchFamily="18" charset="0"/>
                <a:cs typeface="Times New Roman" panose="02020603050405020304" pitchFamily="18" charset="0"/>
              </a:rPr>
              <a:t> 90/14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53/15)</a:t>
            </a:r>
            <a:endParaRPr lang="hr-HR" sz="2000" dirty="0">
              <a:latin typeface="Times New Roman" panose="02020603050405020304" pitchFamily="18" charset="0"/>
              <a:cs typeface="Times New Roman" panose="02020603050405020304" pitchFamily="18" charset="0"/>
            </a:endParaRPr>
          </a:p>
          <a:p>
            <a:pPr marL="514350" indent="-514350" algn="just">
              <a:buFont typeface="+mj-lt"/>
              <a:buAutoNum type="arabicPeriod" startAt="3"/>
            </a:pPr>
            <a:r>
              <a:rPr lang="bs-Latn-BA" sz="2000" dirty="0">
                <a:latin typeface="Times New Roman" panose="02020603050405020304" pitchFamily="18" charset="0"/>
                <a:cs typeface="Times New Roman" panose="02020603050405020304" pitchFamily="18" charset="0"/>
              </a:rPr>
              <a:t>Uputstvo</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objavi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osnovnih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elemenata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izmjena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Službeni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a:t>
            </a:r>
            <a:r>
              <a:rPr lang="bs-Latn-BA" sz="2000" dirty="0">
                <a:latin typeface="Times New Roman" panose="02020603050405020304" pitchFamily="18" charset="0"/>
                <a:cs typeface="Times New Roman" panose="02020603050405020304" pitchFamily="18" charset="0"/>
              </a:rPr>
              <a:t>, broj:</a:t>
            </a:r>
            <a:r>
              <a:rPr lang="en-US" sz="2000" dirty="0">
                <a:latin typeface="Times New Roman" panose="02020603050405020304" pitchFamily="18" charset="0"/>
                <a:cs typeface="Times New Roman" panose="02020603050405020304" pitchFamily="18" charset="0"/>
              </a:rPr>
              <a:t> 56/15</a:t>
            </a:r>
            <a:r>
              <a:rPr lang="hr-H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endParaRPr lang="bs-Latn-BA" sz="2000" dirty="0">
              <a:latin typeface="Times New Roman" panose="02020603050405020304" pitchFamily="18" charset="0"/>
              <a:cs typeface="Times New Roman" panose="02020603050405020304" pitchFamily="18"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47</a:t>
            </a:fld>
            <a:endParaRPr lang="hr-HR"/>
          </a:p>
        </p:txBody>
      </p:sp>
    </p:spTree>
    <p:extLst>
      <p:ext uri="{BB962C8B-B14F-4D97-AF65-F5344CB8AC3E}">
        <p14:creationId xmlns:p14="http://schemas.microsoft.com/office/powerpoint/2010/main" val="1192095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755577" y="1052736"/>
            <a:ext cx="6408712" cy="3811340"/>
          </a:xfrm>
        </p:spPr>
        <p:txBody>
          <a:bodyPr/>
          <a:lstStyle/>
          <a:p>
            <a:pPr marL="0" indent="0" algn="just">
              <a:buNone/>
            </a:pPr>
            <a:endParaRPr lang="hr-HR" sz="2000" dirty="0">
              <a:latin typeface="Times New Roman" panose="02020603050405020304" pitchFamily="18" charset="0"/>
              <a:cs typeface="Times New Roman" panose="02020603050405020304" pitchFamily="18" charset="0"/>
            </a:endParaRPr>
          </a:p>
          <a:p>
            <a:pPr marL="514350" indent="-514350" algn="just">
              <a:buFont typeface="+mj-lt"/>
              <a:buAutoNum type="arabicPeriod" startAt="5"/>
            </a:pPr>
            <a:r>
              <a:rPr lang="bs-Latn-BA" sz="2000" dirty="0" err="1">
                <a:latin typeface="Times New Roman" panose="02020603050405020304" pitchFamily="18" charset="0"/>
                <a:cs typeface="Times New Roman" panose="02020603050405020304" pitchFamily="18" charset="0"/>
              </a:rPr>
              <a:t>Uputsvo</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uspostavi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vođenju</a:t>
            </a:r>
            <a:r>
              <a:rPr lang="en-US" sz="2000" dirty="0">
                <a:latin typeface="Times New Roman" panose="02020603050405020304" pitchFamily="18" charset="0"/>
                <a:cs typeface="Times New Roman" panose="02020603050405020304" pitchFamily="18" charset="0"/>
              </a:rPr>
              <a:t> s</a:t>
            </a:r>
            <a:r>
              <a:rPr lang="bs-Latn-BA" sz="2000" dirty="0" err="1">
                <a:latin typeface="Times New Roman" panose="02020603050405020304" pitchFamily="18" charset="0"/>
                <a:cs typeface="Times New Roman" panose="02020603050405020304" pitchFamily="18" charset="0"/>
              </a:rPr>
              <a:t>istema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kvalifikacije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Sl</a:t>
            </a:r>
            <a:r>
              <a:rPr lang="bs-Latn-BA" sz="2000" dirty="0" err="1">
                <a:latin typeface="Times New Roman" panose="02020603050405020304" pitchFamily="18" charset="0"/>
                <a:cs typeface="Times New Roman" panose="02020603050405020304" pitchFamily="18" charset="0"/>
              </a:rPr>
              <a:t>užbeni</a:t>
            </a:r>
            <a:r>
              <a:rPr lang="bs-Latn-B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a:t>
            </a:r>
            <a:r>
              <a:rPr lang="bs-Latn-BA" sz="2000" dirty="0" err="1">
                <a:latin typeface="Times New Roman" panose="02020603050405020304" pitchFamily="18" charset="0"/>
                <a:cs typeface="Times New Roman" panose="02020603050405020304" pitchFamily="18" charset="0"/>
              </a:rPr>
              <a:t>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a:t>
            </a:r>
            <a:r>
              <a:rPr lang="bs-Latn-BA" sz="2000" dirty="0">
                <a:latin typeface="Times New Roman" panose="02020603050405020304" pitchFamily="18" charset="0"/>
                <a:cs typeface="Times New Roman" panose="02020603050405020304" pitchFamily="18" charset="0"/>
              </a:rPr>
              <a:t>, broj:</a:t>
            </a:r>
            <a:r>
              <a:rPr lang="en-US" sz="2000" dirty="0">
                <a:latin typeface="Times New Roman" panose="02020603050405020304" pitchFamily="18" charset="0"/>
                <a:cs typeface="Times New Roman" panose="02020603050405020304" pitchFamily="18" charset="0"/>
              </a:rPr>
              <a:t> 96/14);</a:t>
            </a:r>
            <a:endParaRPr lang="bs-Latn-BA" sz="2000" dirty="0">
              <a:latin typeface="Times New Roman" panose="02020603050405020304" pitchFamily="18" charset="0"/>
              <a:cs typeface="Times New Roman" panose="02020603050405020304" pitchFamily="18" charset="0"/>
            </a:endParaRPr>
          </a:p>
          <a:p>
            <a:pPr marL="514350" indent="-514350" algn="just">
              <a:buFont typeface="+mj-lt"/>
              <a:buAutoNum type="arabicPeriod" startAt="5"/>
            </a:pPr>
            <a:endParaRPr lang="hr-HR" sz="2000" dirty="0">
              <a:latin typeface="Times New Roman" panose="02020603050405020304" pitchFamily="18" charset="0"/>
              <a:cs typeface="Times New Roman" panose="02020603050405020304" pitchFamily="18" charset="0"/>
            </a:endParaRPr>
          </a:p>
          <a:p>
            <a:pPr marL="514350" indent="-514350" algn="just">
              <a:buFont typeface="+mj-lt"/>
              <a:buAutoNum type="arabicPeriod" startAt="5"/>
            </a:pPr>
            <a:r>
              <a:rPr lang="bs-Latn-BA" sz="2000" dirty="0">
                <a:latin typeface="Times New Roman" panose="02020603050405020304" pitchFamily="18" charset="0"/>
                <a:cs typeface="Times New Roman" panose="02020603050405020304" pitchFamily="18" charset="0"/>
              </a:rPr>
              <a:t>Uputstvo</a:t>
            </a:r>
            <a:r>
              <a:rPr lang="en-US" sz="2000" dirty="0">
                <a:latin typeface="Times New Roman" panose="02020603050405020304" pitchFamily="18" charset="0"/>
                <a:cs typeface="Times New Roman" panose="02020603050405020304" pitchFamily="18" charset="0"/>
              </a:rPr>
              <a:t> o </a:t>
            </a:r>
            <a:r>
              <a:rPr lang="bs-Latn-BA" sz="2000" dirty="0">
                <a:latin typeface="Times New Roman" panose="02020603050405020304" pitchFamily="18" charset="0"/>
                <a:cs typeface="Times New Roman" panose="02020603050405020304" pitchFamily="18" charset="0"/>
              </a:rPr>
              <a:t>uslovima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načinu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sektorsk</a:t>
            </a:r>
            <a:r>
              <a:rPr lang="bs-Latn-BA" sz="2000" dirty="0">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ugovorn</a:t>
            </a:r>
            <a:r>
              <a:rPr lang="bs-Latn-BA" sz="2000" dirty="0">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bs-Latn-BA" sz="2000" dirty="0">
                <a:latin typeface="Times New Roman" panose="02020603050405020304" pitchFamily="18" charset="0"/>
                <a:cs typeface="Times New Roman" panose="02020603050405020304" pitchFamily="18" charset="0"/>
              </a:rPr>
              <a:t>organ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dodjeljuje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povezanom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poduzeću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poslovnom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partnerstvu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sektorsko</a:t>
            </a:r>
            <a:r>
              <a:rPr lang="bs-Latn-BA" sz="2000" dirty="0">
                <a:latin typeface="Times New Roman" panose="02020603050405020304" pitchFamily="18" charset="0"/>
                <a:cs typeface="Times New Roman" panose="02020603050405020304" pitchFamily="18" charset="0"/>
              </a:rPr>
              <a:t>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ugovornom</a:t>
            </a:r>
            <a:r>
              <a:rPr lang="bs-Latn-BA" sz="2000" dirty="0">
                <a:latin typeface="Times New Roman" panose="02020603050405020304" pitchFamily="18" charset="0"/>
                <a:cs typeface="Times New Roman" panose="02020603050405020304" pitchFamily="18" charset="0"/>
              </a:rPr>
              <a:t> organu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koje</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sastavni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poslovnog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partnerstva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Sl</a:t>
            </a:r>
            <a:r>
              <a:rPr lang="bs-Latn-BA" sz="2000" dirty="0" err="1">
                <a:latin typeface="Times New Roman" panose="02020603050405020304" pitchFamily="18" charset="0"/>
                <a:cs typeface="Times New Roman" panose="02020603050405020304" pitchFamily="18" charset="0"/>
              </a:rPr>
              <a:t>užbeni</a:t>
            </a:r>
            <a:r>
              <a:rPr lang="bs-Latn-B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a:t>
            </a:r>
            <a:r>
              <a:rPr lang="bs-Latn-BA" sz="2000" dirty="0" err="1">
                <a:latin typeface="Times New Roman" panose="02020603050405020304" pitchFamily="18" charset="0"/>
                <a:cs typeface="Times New Roman" panose="02020603050405020304" pitchFamily="18" charset="0"/>
              </a:rPr>
              <a:t>asnik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BiH</a:t>
            </a:r>
            <a:r>
              <a:rPr lang="en-US" sz="2000" dirty="0">
                <a:latin typeface="Times New Roman" panose="02020603050405020304" pitchFamily="18" charset="0"/>
                <a:cs typeface="Times New Roman" panose="02020603050405020304" pitchFamily="18" charset="0"/>
              </a:rPr>
              <a:t>”</a:t>
            </a:r>
            <a:r>
              <a:rPr lang="bs-Latn-BA" sz="2000" dirty="0">
                <a:latin typeface="Times New Roman" panose="02020603050405020304" pitchFamily="18" charset="0"/>
                <a:cs typeface="Times New Roman" panose="02020603050405020304" pitchFamily="18" charset="0"/>
              </a:rPr>
              <a:t>, broj:</a:t>
            </a:r>
            <a:r>
              <a:rPr lang="en-US" sz="2000" dirty="0">
                <a:latin typeface="Times New Roman" panose="02020603050405020304" pitchFamily="18" charset="0"/>
                <a:cs typeface="Times New Roman" panose="02020603050405020304" pitchFamily="18" charset="0"/>
              </a:rPr>
              <a:t> 96/14); </a:t>
            </a:r>
          </a:p>
          <a:p>
            <a:endParaRPr lang="bs-Latn-BA" dirty="0"/>
          </a:p>
        </p:txBody>
      </p:sp>
      <p:sp>
        <p:nvSpPr>
          <p:cNvPr id="4" name="Čuvar mjesta broja slajda 3"/>
          <p:cNvSpPr>
            <a:spLocks noGrp="1"/>
          </p:cNvSpPr>
          <p:nvPr>
            <p:ph type="sldNum" sz="quarter" idx="12"/>
          </p:nvPr>
        </p:nvSpPr>
        <p:spPr/>
        <p:txBody>
          <a:bodyPr/>
          <a:lstStyle/>
          <a:p>
            <a:fld id="{E07FCF45-73BB-440A-8D8A-2BAE2118725A}" type="slidenum">
              <a:rPr lang="hr-HR" smtClean="0"/>
              <a:t>48</a:t>
            </a:fld>
            <a:endParaRPr lang="hr-HR"/>
          </a:p>
        </p:txBody>
      </p:sp>
    </p:spTree>
    <p:extLst>
      <p:ext uri="{BB962C8B-B14F-4D97-AF65-F5344CB8AC3E}">
        <p14:creationId xmlns:p14="http://schemas.microsoft.com/office/powerpoint/2010/main" val="35939057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87624" y="624110"/>
            <a:ext cx="7346776" cy="860674"/>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ODLUKE</a:t>
            </a:r>
          </a:p>
        </p:txBody>
      </p:sp>
      <p:sp>
        <p:nvSpPr>
          <p:cNvPr id="3" name="Čuvar mjesta sadržaja 2"/>
          <p:cNvSpPr>
            <a:spLocks noGrp="1"/>
          </p:cNvSpPr>
          <p:nvPr>
            <p:ph idx="1"/>
          </p:nvPr>
        </p:nvSpPr>
        <p:spPr>
          <a:xfrm>
            <a:off x="611561" y="1916832"/>
            <a:ext cx="5616624" cy="3994390"/>
          </a:xfrm>
        </p:spPr>
        <p:txBody>
          <a:bodyPr>
            <a:normAutofit/>
          </a:bodyPr>
          <a:lstStyle/>
          <a:p>
            <a:pPr marL="0" indent="0">
              <a:buNone/>
            </a:pPr>
            <a:endParaRPr lang="hr-HR" sz="2200" dirty="0">
              <a:latin typeface="Times New Roman" panose="02020603050405020304" pitchFamily="18" charset="0"/>
              <a:cs typeface="Times New Roman" panose="02020603050405020304" pitchFamily="18" charset="0"/>
            </a:endParaRPr>
          </a:p>
          <a:p>
            <a:pPr marL="514350" indent="-514350">
              <a:buFont typeface="+mj-lt"/>
              <a:buAutoNum type="arabicParenR"/>
            </a:pPr>
            <a:r>
              <a:rPr lang="en-US" sz="2200" dirty="0" err="1">
                <a:latin typeface="Times New Roman" panose="02020603050405020304" pitchFamily="18" charset="0"/>
                <a:cs typeface="Times New Roman" panose="02020603050405020304" pitchFamily="18" charset="0"/>
              </a:rPr>
              <a:t>Odluka</a:t>
            </a:r>
            <a:r>
              <a:rPr lang="en-US" sz="2200" dirty="0">
                <a:latin typeface="Times New Roman" panose="02020603050405020304" pitchFamily="18" charset="0"/>
                <a:cs typeface="Times New Roman" panose="02020603050405020304" pitchFamily="18" charset="0"/>
              </a:rPr>
              <a:t> o </a:t>
            </a:r>
            <a:r>
              <a:rPr lang="en-US" sz="2200" dirty="0" err="1">
                <a:latin typeface="Times New Roman" panose="02020603050405020304" pitchFamily="18" charset="0"/>
                <a:cs typeface="Times New Roman" panose="02020603050405020304" pitchFamily="18" charset="0"/>
              </a:rPr>
              <a:t>korištenju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jedinstvenog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rječnika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javnih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nabava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Službeni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glasnik</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BiH</a:t>
            </a:r>
            <a:r>
              <a:rPr lang="en-US" sz="2200" dirty="0">
                <a:latin typeface="Times New Roman" panose="02020603050405020304" pitchFamily="18" charset="0"/>
                <a:cs typeface="Times New Roman" panose="02020603050405020304" pitchFamily="18" charset="0"/>
              </a:rPr>
              <a:t>”, 54/15);</a:t>
            </a:r>
            <a:endParaRPr lang="hr-HR" sz="2200" dirty="0">
              <a:latin typeface="Times New Roman" panose="02020603050405020304" pitchFamily="18" charset="0"/>
              <a:cs typeface="Times New Roman" panose="02020603050405020304" pitchFamily="18"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49</a:t>
            </a:fld>
            <a:endParaRPr lang="hr-HR"/>
          </a:p>
        </p:txBody>
      </p:sp>
    </p:spTree>
    <p:extLst>
      <p:ext uri="{BB962C8B-B14F-4D97-AF65-F5344CB8AC3E}">
        <p14:creationId xmlns:p14="http://schemas.microsoft.com/office/powerpoint/2010/main" val="1090193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8EEC96-8D14-42CC-8CCD-6B07B3B6EBF8}"/>
              </a:ext>
            </a:extLst>
          </p:cNvPr>
          <p:cNvSpPr>
            <a:spLocks noGrp="1"/>
          </p:cNvSpPr>
          <p:nvPr>
            <p:ph type="sldNum" sz="quarter" idx="12"/>
          </p:nvPr>
        </p:nvSpPr>
        <p:spPr/>
        <p:txBody>
          <a:bodyPr/>
          <a:lstStyle/>
          <a:p>
            <a:fld id="{E07FCF45-73BB-440A-8D8A-2BAE2118725A}" type="slidenum">
              <a:rPr lang="hr-HR" smtClean="0"/>
              <a:t>5</a:t>
            </a:fld>
            <a:endParaRPr lang="hr-HR"/>
          </a:p>
        </p:txBody>
      </p:sp>
      <p:sp>
        <p:nvSpPr>
          <p:cNvPr id="3" name="TextBox 2">
            <a:extLst>
              <a:ext uri="{FF2B5EF4-FFF2-40B4-BE49-F238E27FC236}">
                <a16:creationId xmlns:a16="http://schemas.microsoft.com/office/drawing/2014/main" id="{E0546E2F-6A4A-4255-B2B7-32E8AED8014B}"/>
              </a:ext>
            </a:extLst>
          </p:cNvPr>
          <p:cNvSpPr txBox="1"/>
          <p:nvPr/>
        </p:nvSpPr>
        <p:spPr>
          <a:xfrm>
            <a:off x="611560" y="1268760"/>
            <a:ext cx="6696744" cy="4154984"/>
          </a:xfrm>
          <a:prstGeom prst="rect">
            <a:avLst/>
          </a:prstGeom>
          <a:noFill/>
        </p:spPr>
        <p:txBody>
          <a:bodyPr wrap="square" rtlCol="0">
            <a:spAutoFit/>
          </a:bodyPr>
          <a:lstStyle/>
          <a:p>
            <a:r>
              <a:rPr lang="bs-Latn-BA" sz="2400" b="1" dirty="0">
                <a:latin typeface="Times New Roman" panose="02020603050405020304" pitchFamily="18" charset="0"/>
                <a:cs typeface="Times New Roman" panose="02020603050405020304" pitchFamily="18" charset="0"/>
              </a:rPr>
              <a:t>Amsterdamski ugovor</a:t>
            </a:r>
          </a:p>
          <a:p>
            <a:endParaRPr lang="bs-Latn-BA" sz="2000" b="1"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Amsterdamski ugovor je potpisan 2.10.1997. godine, stupio na snagu 1999. </a:t>
            </a:r>
            <a:r>
              <a:rPr lang="bs-Latn-BA" sz="2000" dirty="0" err="1">
                <a:latin typeface="Times New Roman" panose="02020603050405020304" pitchFamily="18" charset="0"/>
                <a:cs typeface="Times New Roman" panose="02020603050405020304" pitchFamily="18" charset="0"/>
              </a:rPr>
              <a:t>godfine</a:t>
            </a:r>
            <a:r>
              <a:rPr lang="bs-Latn-BA" sz="2000" dirty="0">
                <a:latin typeface="Times New Roman" panose="02020603050405020304" pitchFamily="18" charset="0"/>
                <a:cs typeface="Times New Roman" panose="02020603050405020304" pitchFamily="18" charset="0"/>
              </a:rPr>
              <a:t>. Njime su izmijenjeni prethodni ugovori.</a:t>
            </a:r>
          </a:p>
          <a:p>
            <a:endParaRPr lang="bs-Latn-BA" sz="2000" dirty="0">
              <a:latin typeface="Times New Roman" panose="02020603050405020304" pitchFamily="18" charset="0"/>
              <a:cs typeface="Times New Roman" panose="02020603050405020304" pitchFamily="18" charset="0"/>
            </a:endParaRPr>
          </a:p>
          <a:p>
            <a:r>
              <a:rPr lang="bs-Latn-BA" sz="2400" b="1" dirty="0">
                <a:latin typeface="Times New Roman" panose="02020603050405020304" pitchFamily="18" charset="0"/>
                <a:cs typeface="Times New Roman" panose="02020603050405020304" pitchFamily="18" charset="0"/>
              </a:rPr>
              <a:t>Ugovor iz Nice</a:t>
            </a:r>
          </a:p>
          <a:p>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Ugovor iz Nice je potpisan 26.02.2001. godine, stupio na snagu 2003. godine. Njime je reorganizovan </a:t>
            </a:r>
            <a:r>
              <a:rPr lang="bs-Latn-BA" sz="2000" dirty="0" err="1">
                <a:latin typeface="Times New Roman" panose="02020603050405020304" pitchFamily="18" charset="0"/>
                <a:cs typeface="Times New Roman" panose="02020603050405020304" pitchFamily="18" charset="0"/>
              </a:rPr>
              <a:t>instuticionalni</a:t>
            </a:r>
            <a:r>
              <a:rPr lang="bs-Latn-BA" sz="2000" dirty="0">
                <a:latin typeface="Times New Roman" panose="02020603050405020304" pitchFamily="18" charset="0"/>
                <a:cs typeface="Times New Roman" panose="02020603050405020304" pitchFamily="18" charset="0"/>
              </a:rPr>
              <a:t> sastav EU-a da se </a:t>
            </a:r>
            <a:r>
              <a:rPr lang="bs-Latn-BA" sz="2000" dirty="0" err="1">
                <a:latin typeface="Times New Roman" panose="02020603050405020304" pitchFamily="18" charset="0"/>
                <a:cs typeface="Times New Roman" panose="02020603050405020304" pitchFamily="18" charset="0"/>
              </a:rPr>
              <a:t>očuva</a:t>
            </a:r>
            <a:r>
              <a:rPr lang="bs-Latn-BA" sz="2000" dirty="0">
                <a:latin typeface="Times New Roman" panose="02020603050405020304" pitchFamily="18" charset="0"/>
                <a:cs typeface="Times New Roman" panose="02020603050405020304" pitchFamily="18" charset="0"/>
              </a:rPr>
              <a:t> učinkovitost nakon novog vala proširenja 2004. godine</a:t>
            </a:r>
          </a:p>
          <a:p>
            <a:endParaRPr lang="bs-Latn-BA" dirty="0">
              <a:latin typeface="Times New Roman" panose="02020603050405020304" pitchFamily="18" charset="0"/>
              <a:cs typeface="Times New Roman" panose="02020603050405020304" pitchFamily="18" charset="0"/>
            </a:endParaRPr>
          </a:p>
          <a:p>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04154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B87AB4E-6B68-4AA8-8D7A-F9D351AA8C4F}"/>
              </a:ext>
            </a:extLst>
          </p:cNvPr>
          <p:cNvSpPr>
            <a:spLocks noGrp="1"/>
          </p:cNvSpPr>
          <p:nvPr>
            <p:ph type="title"/>
          </p:nvPr>
        </p:nvSpPr>
        <p:spPr>
          <a:xfrm>
            <a:off x="539552" y="484696"/>
            <a:ext cx="6624736" cy="1094479"/>
          </a:xfrm>
        </p:spPr>
        <p:txBody>
          <a:bodyPr>
            <a:noAutofit/>
          </a:bodyPr>
          <a:lstStyle/>
          <a:p>
            <a:r>
              <a:rPr lang="hr-HR" sz="2800" b="1" dirty="0">
                <a:solidFill>
                  <a:schemeClr val="tx1"/>
                </a:solidFill>
                <a:latin typeface="Times New Roman" panose="02020603050405020304" pitchFamily="18" charset="0"/>
                <a:cs typeface="Times New Roman" panose="02020603050405020304" pitchFamily="18" charset="0"/>
              </a:rPr>
              <a:t>ZAKONODAVNI OKVIR SISTEMA JAVNIH NABAVKI U BIH I PRAVNA STEČEVINA EU</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Rezervirano mjesto sadržaja 2">
            <a:extLst>
              <a:ext uri="{FF2B5EF4-FFF2-40B4-BE49-F238E27FC236}">
                <a16:creationId xmlns:a16="http://schemas.microsoft.com/office/drawing/2014/main" id="{60F8CCA8-46BE-48A4-9674-FCDAB692D13D}"/>
              </a:ext>
            </a:extLst>
          </p:cNvPr>
          <p:cNvSpPr>
            <a:spLocks noGrp="1"/>
          </p:cNvSpPr>
          <p:nvPr>
            <p:ph idx="1"/>
          </p:nvPr>
        </p:nvSpPr>
        <p:spPr>
          <a:xfrm>
            <a:off x="539552" y="2420888"/>
            <a:ext cx="6912768" cy="3816424"/>
          </a:xfrm>
        </p:spPr>
        <p:txBody>
          <a:bodyPr>
            <a:noAutofit/>
          </a:bodyPr>
          <a:lstStyle/>
          <a:p>
            <a:pPr marL="0" indent="0" algn="just">
              <a:buNone/>
            </a:pPr>
            <a:r>
              <a:rPr lang="hr-HR" sz="2000" dirty="0">
                <a:latin typeface="Times New Roman" panose="02020603050405020304" pitchFamily="18" charset="0"/>
                <a:cs typeface="Times New Roman" panose="02020603050405020304" pitchFamily="18" charset="0"/>
              </a:rPr>
              <a:t>Zakonom o JN uvedene su slijedeće Direktive EU:</a:t>
            </a:r>
          </a:p>
          <a:p>
            <a:pPr marL="0" indent="0" algn="just">
              <a:buNone/>
            </a:pPr>
            <a:r>
              <a:rPr lang="hr-HR" sz="2000" dirty="0">
                <a:latin typeface="Times New Roman" panose="02020603050405020304" pitchFamily="18" charset="0"/>
                <a:cs typeface="Times New Roman" panose="02020603050405020304" pitchFamily="18" charset="0"/>
              </a:rPr>
              <a:t>- Direktiva 2004/18/EZ (usluge, robe i bazični sektor) opće nabave;</a:t>
            </a:r>
          </a:p>
          <a:p>
            <a:pPr marL="0" indent="0" algn="just">
              <a:buNone/>
            </a:pPr>
            <a:r>
              <a:rPr lang="hr-HR" sz="2000" dirty="0">
                <a:latin typeface="Times New Roman" panose="02020603050405020304" pitchFamily="18" charset="0"/>
                <a:cs typeface="Times New Roman" panose="02020603050405020304" pitchFamily="18" charset="0"/>
              </a:rPr>
              <a:t>- Direktiva 2004/17/EZ (postupci nabave ugovornih tijela iz oblasti: vode energije, prometa i poštanskih usluga) sektorska direktiva:</a:t>
            </a:r>
          </a:p>
          <a:p>
            <a:pPr marL="0" indent="0" algn="just">
              <a:buNone/>
            </a:pPr>
            <a:r>
              <a:rPr lang="hr-HR" sz="2000" dirty="0">
                <a:latin typeface="Times New Roman" panose="02020603050405020304" pitchFamily="18" charset="0"/>
                <a:cs typeface="Times New Roman" panose="02020603050405020304" pitchFamily="18" charset="0"/>
              </a:rPr>
              <a:t>- Direktiva 2007/66/EZ, pravni lijekovi u JN i poboljšana efikasnost zaštite prava u postupcima JN;</a:t>
            </a:r>
          </a:p>
          <a:p>
            <a:pPr marL="0" indent="0" algn="just">
              <a:buNone/>
            </a:pPr>
            <a:r>
              <a:rPr lang="hr-HR" sz="2000" dirty="0">
                <a:latin typeface="Times New Roman" panose="02020603050405020304" pitchFamily="18" charset="0"/>
                <a:cs typeface="Times New Roman" panose="02020603050405020304" pitchFamily="18" charset="0"/>
              </a:rPr>
              <a:t> -Direktiva 2009/81/EZ, nabave u sektoru obrane i sigurnosti</a:t>
            </a:r>
          </a:p>
          <a:p>
            <a:pPr marL="0" indent="0">
              <a:buNone/>
            </a:pPr>
            <a:endParaRPr lang="hr-HR"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4" name="Rezervirano mjesto broja slajda 3">
            <a:extLst>
              <a:ext uri="{FF2B5EF4-FFF2-40B4-BE49-F238E27FC236}">
                <a16:creationId xmlns:a16="http://schemas.microsoft.com/office/drawing/2014/main" id="{38882C99-47E9-47F3-A484-F5710FE53691}"/>
              </a:ext>
            </a:extLst>
          </p:cNvPr>
          <p:cNvSpPr>
            <a:spLocks noGrp="1"/>
          </p:cNvSpPr>
          <p:nvPr>
            <p:ph type="sldNum" sz="quarter" idx="12"/>
          </p:nvPr>
        </p:nvSpPr>
        <p:spPr/>
        <p:txBody>
          <a:bodyPr/>
          <a:lstStyle/>
          <a:p>
            <a:fld id="{8A1D463D-F10E-4A8A-8D81-8C19B2B3B78D}" type="slidenum">
              <a:rPr lang="hr-HR" smtClean="0"/>
              <a:t>50</a:t>
            </a:fld>
            <a:endParaRPr lang="hr-HR"/>
          </a:p>
        </p:txBody>
      </p:sp>
    </p:spTree>
    <p:extLst>
      <p:ext uri="{BB962C8B-B14F-4D97-AF65-F5344CB8AC3E}">
        <p14:creationId xmlns:p14="http://schemas.microsoft.com/office/powerpoint/2010/main" val="10097072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611560" y="1412776"/>
            <a:ext cx="6552728" cy="5112568"/>
          </a:xfrm>
        </p:spPr>
        <p:txBody>
          <a:bodyPr>
            <a:noAutofit/>
          </a:bodyPr>
          <a:lstStyle/>
          <a:p>
            <a:pPr algn="just"/>
            <a:r>
              <a:rPr lang="hr-HR" sz="2000" dirty="0">
                <a:latin typeface="Times New Roman" panose="02020603050405020304" pitchFamily="18" charset="0"/>
                <a:cs typeface="Times New Roman" panose="02020603050405020304" pitchFamily="18" charset="0"/>
              </a:rPr>
              <a:t>Nova direktiva iz 2014. godine je  obvezala zemlje članice da je  uvedu u svoje zakonodavstvo u naredne dvije godine, što znači da će BiH u narednom periodu morati izvršiti usklađivanje zakonodavstva sa ovim Direktivama.</a:t>
            </a:r>
          </a:p>
          <a:p>
            <a:pPr algn="just"/>
            <a:r>
              <a:rPr lang="hr-HR" sz="2000" dirty="0">
                <a:latin typeface="Times New Roman" panose="02020603050405020304" pitchFamily="18" charset="0"/>
                <a:cs typeface="Times New Roman" panose="02020603050405020304" pitchFamily="18" charset="0"/>
              </a:rPr>
              <a:t>Direktiva 2014/24 EU uvela je reformu u četiri oblasti: smanjiti administrativno opterećenje, kreirati kulturu integriteta, adresirati socijalne izazove i modernizovati javne uprave.</a:t>
            </a:r>
          </a:p>
          <a:p>
            <a:pPr algn="just"/>
            <a:r>
              <a:rPr lang="hr-HR" sz="2000" dirty="0">
                <a:latin typeface="Times New Roman" panose="02020603050405020304" pitchFamily="18" charset="0"/>
                <a:cs typeface="Times New Roman" panose="02020603050405020304" pitchFamily="18" charset="0"/>
              </a:rPr>
              <a:t>Za ovu direktivu vezana je obaveza jednostavnije i „fleksibilnije” procedure javnih nabavki, povećanje transparentnosti, olakšan pristup malim i srednjim preduzećima, nove odredbe koje se odnose na inovacije, ekološke i socijalne aspekte i u svom sadržaju ima unešenu praksu Suda EU.</a:t>
            </a:r>
            <a:endParaRPr lang="en-US" sz="2000" dirty="0">
              <a:latin typeface="Times New Roman" panose="02020603050405020304" pitchFamily="18" charset="0"/>
              <a:cs typeface="Times New Roman" panose="02020603050405020304" pitchFamily="18" charset="0"/>
            </a:endParaRPr>
          </a:p>
          <a:p>
            <a:endParaRPr lang="bs-Latn-BA" sz="2000" dirty="0"/>
          </a:p>
        </p:txBody>
      </p:sp>
      <p:sp>
        <p:nvSpPr>
          <p:cNvPr id="4" name="Čuvar mjesta broja slajda 3"/>
          <p:cNvSpPr>
            <a:spLocks noGrp="1"/>
          </p:cNvSpPr>
          <p:nvPr>
            <p:ph type="sldNum" sz="quarter" idx="12"/>
          </p:nvPr>
        </p:nvSpPr>
        <p:spPr/>
        <p:txBody>
          <a:bodyPr/>
          <a:lstStyle/>
          <a:p>
            <a:fld id="{E07FCF45-73BB-440A-8D8A-2BAE2118725A}" type="slidenum">
              <a:rPr lang="hr-HR" smtClean="0"/>
              <a:t>51</a:t>
            </a:fld>
            <a:endParaRPr lang="hr-HR"/>
          </a:p>
        </p:txBody>
      </p:sp>
    </p:spTree>
    <p:extLst>
      <p:ext uri="{BB962C8B-B14F-4D97-AF65-F5344CB8AC3E}">
        <p14:creationId xmlns:p14="http://schemas.microsoft.com/office/powerpoint/2010/main" val="25324689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5EEF18-95F6-48A8-A236-AA782A25A4EF}"/>
              </a:ext>
            </a:extLst>
          </p:cNvPr>
          <p:cNvSpPr>
            <a:spLocks noGrp="1"/>
          </p:cNvSpPr>
          <p:nvPr>
            <p:ph type="sldNum" sz="quarter" idx="12"/>
          </p:nvPr>
        </p:nvSpPr>
        <p:spPr/>
        <p:txBody>
          <a:bodyPr/>
          <a:lstStyle/>
          <a:p>
            <a:fld id="{E07FCF45-73BB-440A-8D8A-2BAE2118725A}" type="slidenum">
              <a:rPr lang="hr-HR" smtClean="0"/>
              <a:t>52</a:t>
            </a:fld>
            <a:endParaRPr lang="hr-HR"/>
          </a:p>
        </p:txBody>
      </p:sp>
      <p:sp>
        <p:nvSpPr>
          <p:cNvPr id="4" name="TextBox 3">
            <a:extLst>
              <a:ext uri="{FF2B5EF4-FFF2-40B4-BE49-F238E27FC236}">
                <a16:creationId xmlns:a16="http://schemas.microsoft.com/office/drawing/2014/main" id="{2D3F6F0E-7BE8-4E6E-B573-02A6FF3E58AD}"/>
              </a:ext>
            </a:extLst>
          </p:cNvPr>
          <p:cNvSpPr txBox="1"/>
          <p:nvPr/>
        </p:nvSpPr>
        <p:spPr>
          <a:xfrm>
            <a:off x="315694" y="1652602"/>
            <a:ext cx="7102562" cy="5016758"/>
          </a:xfrm>
          <a:prstGeom prst="rect">
            <a:avLst/>
          </a:prstGeom>
          <a:noFill/>
        </p:spPr>
        <p:txBody>
          <a:bodyPr wrap="square">
            <a:spAutoFit/>
          </a:bodyPr>
          <a:lstStyle/>
          <a:p>
            <a:pPr algn="just"/>
            <a:r>
              <a:rPr lang="bs-Latn-BA" sz="2000" dirty="0">
                <a:latin typeface="Times New Roman" panose="02020603050405020304" pitchFamily="18" charset="0"/>
                <a:cs typeface="Times New Roman" panose="02020603050405020304" pitchFamily="18" charset="0"/>
              </a:rPr>
              <a:t>Preuzimaju se odredbe Direktive 2014/24/EU Evropskog parlamenta i Vijeća od 26. februara 2014. o javnim nabavkama i o stavljanju van snage: Direktive 2004/18/EZ, Direktive 2014/25/EU Evropskog parlamenta i Vijeća od 26. februara 2014. o nabavkama subjekata koji djeluju u sektoru vodoprivrede, energetskom i saobraćajnom sektoru te sektoru poštanskih usluga i stavljanju van snage Direktive 2004/17/EZ, 2014/25,</a:t>
            </a:r>
          </a:p>
          <a:p>
            <a:pPr marL="285750" indent="-285750" algn="just">
              <a:buFontTx/>
              <a:buChar char="-"/>
            </a:pPr>
            <a:r>
              <a:rPr lang="bs-Latn-BA" sz="2000" dirty="0">
                <a:latin typeface="Times New Roman" panose="02020603050405020304" pitchFamily="18" charset="0"/>
                <a:cs typeface="Times New Roman" panose="02020603050405020304" pitchFamily="18" charset="0"/>
              </a:rPr>
              <a:t>Direktive 2007/66/EZ Evropskog parlamenta i Vijeća od 11. decembra 2007. o izmjeni direktiva Vijeća 89/665/EEZ i 92/13/EEZ u vezi s </a:t>
            </a:r>
            <a:r>
              <a:rPr lang="bs-Latn-BA" sz="2000" dirty="0" err="1">
                <a:latin typeface="Times New Roman" panose="02020603050405020304" pitchFamily="18" charset="0"/>
                <a:cs typeface="Times New Roman" panose="02020603050405020304" pitchFamily="18" charset="0"/>
              </a:rPr>
              <a:t>poboljšanjem</a:t>
            </a:r>
            <a:r>
              <a:rPr lang="bs-Latn-BA" sz="2000" dirty="0">
                <a:latin typeface="Times New Roman" panose="02020603050405020304" pitchFamily="18" charset="0"/>
                <a:cs typeface="Times New Roman" panose="02020603050405020304" pitchFamily="18" charset="0"/>
              </a:rPr>
              <a:t> efikasnosti postupaka pravne zaštite koji se odnose na sklapanje ugovora o javnim nabavkama, </a:t>
            </a:r>
          </a:p>
          <a:p>
            <a:pPr marL="285750" indent="-285750" algn="just">
              <a:buFontTx/>
              <a:buChar char="-"/>
            </a:pPr>
            <a:r>
              <a:rPr lang="bs-Latn-BA" sz="2000" dirty="0">
                <a:latin typeface="Times New Roman" panose="02020603050405020304" pitchFamily="18" charset="0"/>
                <a:cs typeface="Times New Roman" panose="02020603050405020304" pitchFamily="18" charset="0"/>
              </a:rPr>
              <a:t>Direktive 2009/81/EZ Evropskog parlamenta i Vijeća od 13. jula 2009. o usklađivanju postupaka nabavke za određene ugovore o radovima, ugovore o nabavci robe i ugovore o uslugama koje sklapaju ugovorni organi ili ugovorni organi u oblasti odbrane i sigurnosti te izmjeni direktiva 2004/17/EZ i 2004/18/EZ.</a:t>
            </a:r>
          </a:p>
        </p:txBody>
      </p:sp>
      <p:sp>
        <p:nvSpPr>
          <p:cNvPr id="3" name="TextBox 2">
            <a:extLst>
              <a:ext uri="{FF2B5EF4-FFF2-40B4-BE49-F238E27FC236}">
                <a16:creationId xmlns:a16="http://schemas.microsoft.com/office/drawing/2014/main" id="{319CE988-E145-418A-8662-62CCDE05DB1E}"/>
              </a:ext>
            </a:extLst>
          </p:cNvPr>
          <p:cNvSpPr txBox="1"/>
          <p:nvPr/>
        </p:nvSpPr>
        <p:spPr>
          <a:xfrm>
            <a:off x="315694" y="66720"/>
            <a:ext cx="6638898" cy="1815882"/>
          </a:xfrm>
          <a:prstGeom prst="rect">
            <a:avLst/>
          </a:prstGeom>
          <a:noFill/>
        </p:spPr>
        <p:txBody>
          <a:bodyPr wrap="square" rtlCol="0">
            <a:spAutoFit/>
          </a:bodyPr>
          <a:lstStyle/>
          <a:p>
            <a:r>
              <a:rPr lang="bs-Latn-BA" sz="2800" b="1" dirty="0">
                <a:latin typeface="Times New Roman" panose="02020603050405020304" pitchFamily="18" charset="0"/>
                <a:cs typeface="Times New Roman" panose="02020603050405020304" pitchFamily="18" charset="0"/>
              </a:rPr>
              <a:t>Usklađivanje s pravnom tečevinom Evropske unije – Zakon o izmjenama i dopunama Zakona o javnim nabavkama</a:t>
            </a:r>
          </a:p>
          <a:p>
            <a:endParaRPr lang="bs-Latn-B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90789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7FCF45-73BB-440A-8D8A-2BAE2118725A}" type="slidenum">
              <a:rPr lang="hr-HR" smtClean="0"/>
              <a:t>53</a:t>
            </a:fld>
            <a:endParaRPr lang="hr-HR"/>
          </a:p>
        </p:txBody>
      </p:sp>
      <p:sp>
        <p:nvSpPr>
          <p:cNvPr id="4" name="TextBox 3"/>
          <p:cNvSpPr txBox="1"/>
          <p:nvPr/>
        </p:nvSpPr>
        <p:spPr>
          <a:xfrm>
            <a:off x="431540" y="1484784"/>
            <a:ext cx="7092788" cy="4185761"/>
          </a:xfrm>
          <a:prstGeom prst="rect">
            <a:avLst/>
          </a:prstGeom>
          <a:noFill/>
        </p:spPr>
        <p:txBody>
          <a:bodyPr wrap="square" rtlCol="0">
            <a:spAutoFit/>
          </a:bodyPr>
          <a:lstStyle/>
          <a:p>
            <a:pPr algn="just"/>
            <a:r>
              <a:rPr lang="bs-Latn-BA" sz="2000" dirty="0">
                <a:latin typeface="Times New Roman" panose="02020603050405020304" pitchFamily="18" charset="0"/>
                <a:cs typeface="Times New Roman" panose="02020603050405020304" pitchFamily="18" charset="0"/>
              </a:rPr>
              <a:t>Parlamentarna skupština Bosne i Hercegovine, na 31. sjednici Predstavničkog doma, održanoj 27. jula 2022. godine, i na 25. sjednici Doma naroda, održanoj 29. </a:t>
            </a:r>
            <a:r>
              <a:rPr lang="bs-Latn-BA" sz="2000" dirty="0" err="1">
                <a:latin typeface="Times New Roman" panose="02020603050405020304" pitchFamily="18" charset="0"/>
                <a:cs typeface="Times New Roman" panose="02020603050405020304" pitchFamily="18" charset="0"/>
              </a:rPr>
              <a:t>augusta</a:t>
            </a:r>
            <a:r>
              <a:rPr lang="bs-Latn-BA" sz="2000" dirty="0">
                <a:latin typeface="Times New Roman" panose="02020603050405020304" pitchFamily="18" charset="0"/>
                <a:cs typeface="Times New Roman" panose="02020603050405020304" pitchFamily="18" charset="0"/>
              </a:rPr>
              <a:t> 2022. godine, usvojila je </a:t>
            </a:r>
            <a:r>
              <a:rPr lang="pl-PL" sz="2000" dirty="0">
                <a:latin typeface="Times New Roman" panose="02020603050405020304" pitchFamily="18" charset="0"/>
                <a:cs typeface="Times New Roman" panose="02020603050405020304" pitchFamily="18" charset="0"/>
              </a:rPr>
              <a:t>ZAKON O IZMJENAMA I DOPUNAMA ZAKONA O JAVNIM NABAVKAMA („Službeni glasnik BIH“, broj 59/22.</a:t>
            </a:r>
          </a:p>
          <a:p>
            <a:pPr algn="just"/>
            <a:endParaRPr lang="pl-PL" sz="2000" dirty="0">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Isti je stupio na snagu 10.12.2022. godine</a:t>
            </a:r>
            <a:endParaRPr lang="bs-Latn-BA" sz="2000" dirty="0">
              <a:latin typeface="Times New Roman" panose="02020603050405020304" pitchFamily="18" charset="0"/>
              <a:cs typeface="Times New Roman" panose="02020603050405020304" pitchFamily="18" charset="0"/>
            </a:endParaRP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Izmjene i dopune uvele su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cjelosti</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redefiniše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pojedine</a:t>
            </a:r>
            <a:r>
              <a:rPr lang="en-US" sz="2000" dirty="0">
                <a:latin typeface="Times New Roman" panose="02020603050405020304" pitchFamily="18" charset="0"/>
                <a:cs typeface="Times New Roman" panose="02020603050405020304" pitchFamily="18" charset="0"/>
              </a:rPr>
              <a:t> institute </a:t>
            </a:r>
            <a:r>
              <a:rPr lang="en-US" sz="2000" dirty="0" err="1">
                <a:latin typeface="Times New Roman" panose="02020603050405020304" pitchFamily="18" charset="0"/>
                <a:cs typeface="Times New Roman" panose="02020603050405020304" pitchFamily="18" charset="0"/>
              </a:rPr>
              <a:t>javnih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nabavki</a:t>
            </a:r>
            <a:r>
              <a:rPr lang="en-US" sz="2000" dirty="0">
                <a:latin typeface="Times New Roman" panose="02020603050405020304" pitchFamily="18" charset="0"/>
                <a:cs typeface="Times New Roman" panose="02020603050405020304" pitchFamily="18" charset="0"/>
              </a:rPr>
              <a:t>, s </a:t>
            </a:r>
            <a:r>
              <a:rPr lang="en-US" sz="2000" dirty="0" err="1">
                <a:latin typeface="Times New Roman" panose="02020603050405020304" pitchFamily="18" charset="0"/>
                <a:cs typeface="Times New Roman" panose="02020603050405020304" pitchFamily="18" charset="0"/>
              </a:rPr>
              <a:t>kojima</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njegovog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donošenja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bilo</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susretanja</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praksi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primjene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propisa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oblasti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javnih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nabavki</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Bosni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Hercegovini</a:t>
            </a:r>
            <a:r>
              <a:rPr lang="bs-Latn-BA" sz="2000" dirty="0">
                <a:latin typeface="Times New Roman" panose="02020603050405020304" pitchFamily="18" charset="0"/>
                <a:cs typeface="Times New Roman" panose="02020603050405020304" pitchFamily="18" charset="0"/>
              </a:rPr>
              <a:t>.</a:t>
            </a:r>
          </a:p>
          <a:p>
            <a:endParaRPr lang="bs-Latn-BA" sz="1200" dirty="0"/>
          </a:p>
          <a:p>
            <a:endParaRPr lang="en-US" sz="1400" dirty="0"/>
          </a:p>
        </p:txBody>
      </p:sp>
      <p:sp>
        <p:nvSpPr>
          <p:cNvPr id="3" name="TextBox 2">
            <a:extLst>
              <a:ext uri="{FF2B5EF4-FFF2-40B4-BE49-F238E27FC236}">
                <a16:creationId xmlns:a16="http://schemas.microsoft.com/office/drawing/2014/main" id="{B5659D4D-4A23-45AB-8C99-C715DDF6F95D}"/>
              </a:ext>
            </a:extLst>
          </p:cNvPr>
          <p:cNvSpPr txBox="1"/>
          <p:nvPr/>
        </p:nvSpPr>
        <p:spPr>
          <a:xfrm>
            <a:off x="431540" y="462600"/>
            <a:ext cx="6804756" cy="1231106"/>
          </a:xfrm>
          <a:prstGeom prst="rect">
            <a:avLst/>
          </a:prstGeom>
          <a:noFill/>
        </p:spPr>
        <p:txBody>
          <a:bodyPr wrap="square" rtlCol="0">
            <a:spAutoFit/>
          </a:bodyPr>
          <a:lstStyle/>
          <a:p>
            <a:r>
              <a:rPr lang="pl-PL" sz="2800" b="1" dirty="0">
                <a:latin typeface="Times New Roman" panose="02020603050405020304" pitchFamily="18" charset="0"/>
                <a:cs typeface="Times New Roman" panose="02020603050405020304" pitchFamily="18" charset="0"/>
              </a:rPr>
              <a:t>ZAKON O IZMJENAMA I DOPUNAMA ZAKONA O JAVNIM NABAVKAMA</a:t>
            </a:r>
          </a:p>
          <a:p>
            <a:endParaRPr lang="bs-Latn-BA" dirty="0"/>
          </a:p>
        </p:txBody>
      </p:sp>
    </p:spTree>
    <p:extLst>
      <p:ext uri="{BB962C8B-B14F-4D97-AF65-F5344CB8AC3E}">
        <p14:creationId xmlns:p14="http://schemas.microsoft.com/office/powerpoint/2010/main" val="3822626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924D602-8568-4D18-8F69-3ED876F40265}"/>
              </a:ext>
            </a:extLst>
          </p:cNvPr>
          <p:cNvSpPr>
            <a:spLocks noGrp="1"/>
          </p:cNvSpPr>
          <p:nvPr>
            <p:ph type="sldNum" sz="quarter" idx="12"/>
          </p:nvPr>
        </p:nvSpPr>
        <p:spPr/>
        <p:txBody>
          <a:bodyPr/>
          <a:lstStyle/>
          <a:p>
            <a:fld id="{E07FCF45-73BB-440A-8D8A-2BAE2118725A}" type="slidenum">
              <a:rPr lang="hr-HR" smtClean="0"/>
              <a:t>54</a:t>
            </a:fld>
            <a:endParaRPr lang="hr-HR"/>
          </a:p>
        </p:txBody>
      </p:sp>
      <p:sp>
        <p:nvSpPr>
          <p:cNvPr id="4" name="TextBox 3">
            <a:extLst>
              <a:ext uri="{FF2B5EF4-FFF2-40B4-BE49-F238E27FC236}">
                <a16:creationId xmlns:a16="http://schemas.microsoft.com/office/drawing/2014/main" id="{3D4B73C8-869C-4D27-98D0-F6B4AD2883DA}"/>
              </a:ext>
            </a:extLst>
          </p:cNvPr>
          <p:cNvSpPr txBox="1"/>
          <p:nvPr/>
        </p:nvSpPr>
        <p:spPr>
          <a:xfrm>
            <a:off x="323528" y="620688"/>
            <a:ext cx="6337498" cy="3139321"/>
          </a:xfrm>
          <a:prstGeom prst="rect">
            <a:avLst/>
          </a:prstGeom>
          <a:noFill/>
        </p:spPr>
        <p:txBody>
          <a:bodyPr wrap="square">
            <a:spAutoFit/>
          </a:bodyPr>
          <a:lstStyle/>
          <a:p>
            <a:r>
              <a:rPr lang="bs-Latn-BA" dirty="0"/>
              <a:t>Članom 2. se izvršila dopuna definicija i to onih koje se </a:t>
            </a:r>
            <a:r>
              <a:rPr lang="bs-Latn-BA" dirty="0" err="1"/>
              <a:t>zahtjevaju</a:t>
            </a:r>
            <a:r>
              <a:rPr lang="bs-Latn-BA" dirty="0"/>
              <a:t> Direktivama EU, usklađivanje sa definicijama iz Direktive 2014/24, a odnosi se na: </a:t>
            </a:r>
          </a:p>
          <a:p>
            <a:endParaRPr lang="bs-Latn-BA" dirty="0"/>
          </a:p>
          <a:p>
            <a:pPr marL="285750" indent="-285750">
              <a:buFontTx/>
              <a:buChar char="-"/>
            </a:pPr>
            <a:r>
              <a:rPr lang="bs-Latn-BA" dirty="0"/>
              <a:t>pojam ugovora o nabavi roba, </a:t>
            </a:r>
          </a:p>
          <a:p>
            <a:pPr marL="285750" indent="-285750">
              <a:buFontTx/>
              <a:buChar char="-"/>
            </a:pPr>
            <a:r>
              <a:rPr lang="bs-Latn-BA" dirty="0"/>
              <a:t>ugovora o nabavci usluga, </a:t>
            </a:r>
          </a:p>
          <a:p>
            <a:pPr marL="285750" indent="-285750">
              <a:buFontTx/>
              <a:buChar char="-"/>
            </a:pPr>
            <a:r>
              <a:rPr lang="bs-Latn-BA" dirty="0"/>
              <a:t>dopunjava sa pojmovima „oznaka“ zahtjevi za oznaku, životni vijek, </a:t>
            </a:r>
          </a:p>
          <a:p>
            <a:pPr marL="285750" indent="-285750">
              <a:buFontTx/>
              <a:buChar char="-"/>
            </a:pPr>
            <a:r>
              <a:rPr lang="bs-Latn-BA" dirty="0"/>
              <a:t>pojam ponude se proširuje i u potpunosti usklađuje, </a:t>
            </a:r>
          </a:p>
          <a:p>
            <a:pPr marL="285750" indent="-285750">
              <a:buFontTx/>
              <a:buChar char="-"/>
            </a:pPr>
            <a:r>
              <a:rPr lang="bs-Latn-BA" dirty="0"/>
              <a:t>dodaju se definicije Portal javnih nabavki i dinamički sustav kupovine.</a:t>
            </a:r>
          </a:p>
        </p:txBody>
      </p:sp>
    </p:spTree>
    <p:extLst>
      <p:ext uri="{BB962C8B-B14F-4D97-AF65-F5344CB8AC3E}">
        <p14:creationId xmlns:p14="http://schemas.microsoft.com/office/powerpoint/2010/main" val="16530526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7FCF45-73BB-440A-8D8A-2BAE2118725A}" type="slidenum">
              <a:rPr lang="hr-HR" smtClean="0"/>
              <a:t>55</a:t>
            </a:fld>
            <a:endParaRPr lang="hr-HR"/>
          </a:p>
        </p:txBody>
      </p:sp>
      <p:sp>
        <p:nvSpPr>
          <p:cNvPr id="4" name="TextBox 3"/>
          <p:cNvSpPr txBox="1"/>
          <p:nvPr/>
        </p:nvSpPr>
        <p:spPr>
          <a:xfrm>
            <a:off x="515145" y="1607366"/>
            <a:ext cx="6937176" cy="5647700"/>
          </a:xfrm>
          <a:prstGeom prst="rect">
            <a:avLst/>
          </a:prstGeom>
          <a:noFill/>
        </p:spPr>
        <p:txBody>
          <a:bodyPr wrap="square" rtlCol="0">
            <a:spAutoFit/>
          </a:bodyPr>
          <a:lstStyle/>
          <a:p>
            <a:pPr algn="just"/>
            <a:r>
              <a:rPr lang="bs-Latn-BA" sz="1900" b="1" dirty="0">
                <a:latin typeface="Times New Roman" panose="02020603050405020304" pitchFamily="18" charset="0"/>
                <a:cs typeface="Times New Roman" panose="02020603050405020304" pitchFamily="18" charset="0"/>
              </a:rPr>
              <a:t>Pojmovi: </a:t>
            </a:r>
          </a:p>
          <a:p>
            <a:pPr marL="171450" indent="-171450" algn="just">
              <a:buFontTx/>
              <a:buChar char="-"/>
            </a:pPr>
            <a:r>
              <a:rPr lang="bs-Latn-BA" sz="1900" dirty="0">
                <a:latin typeface="Times New Roman" panose="02020603050405020304" pitchFamily="18" charset="0"/>
                <a:cs typeface="Times New Roman" panose="02020603050405020304" pitchFamily="18" charset="0"/>
              </a:rPr>
              <a:t>ugovor o javnoj nabavci je ugovor sa finansijskim interesom koji se zaključuje u pisanoj formi između jednog ili više dobavljača i jednog ili više ugovornih organa</a:t>
            </a:r>
          </a:p>
          <a:p>
            <a:pPr algn="just"/>
            <a:r>
              <a:rPr lang="bs-Latn-BA" sz="1900" dirty="0">
                <a:latin typeface="Times New Roman" panose="02020603050405020304" pitchFamily="18" charset="0"/>
                <a:cs typeface="Times New Roman" panose="02020603050405020304" pitchFamily="18" charset="0"/>
              </a:rPr>
              <a:t> s ciljem nabavke robe, usluga ili izvođenja radova </a:t>
            </a:r>
          </a:p>
          <a:p>
            <a:pPr marL="228600" indent="-228600" algn="just">
              <a:buAutoNum type="arabicParenR"/>
            </a:pPr>
            <a:r>
              <a:rPr lang="bs-Latn-BA" sz="1900" b="1" dirty="0">
                <a:latin typeface="Times New Roman" panose="02020603050405020304" pitchFamily="18" charset="0"/>
                <a:cs typeface="Times New Roman" panose="02020603050405020304" pitchFamily="18" charset="0"/>
              </a:rPr>
              <a:t>ugovor o javnoj nabavci robe </a:t>
            </a:r>
            <a:r>
              <a:rPr lang="bs-Latn-BA" sz="1900" dirty="0">
                <a:latin typeface="Times New Roman" panose="02020603050405020304" pitchFamily="18" charset="0"/>
                <a:cs typeface="Times New Roman" panose="02020603050405020304" pitchFamily="18" charset="0"/>
              </a:rPr>
              <a:t>je ugovor čiji je predmet kupovina, lizing, najam ili kupovina na otplatu sa ili bez mogućnosti kupovine robe </a:t>
            </a:r>
          </a:p>
          <a:p>
            <a:pPr algn="just"/>
            <a:r>
              <a:rPr lang="bs-Latn-BA" sz="1900" dirty="0">
                <a:latin typeface="Times New Roman" panose="02020603050405020304" pitchFamily="18" charset="0"/>
                <a:cs typeface="Times New Roman" panose="02020603050405020304" pitchFamily="18" charset="0"/>
              </a:rPr>
              <a:t>može kao sporedni predmet obuhvatati poslove postavljanja i instalacije; </a:t>
            </a:r>
          </a:p>
          <a:p>
            <a:pPr algn="just"/>
            <a:r>
              <a:rPr lang="bs-Latn-BA" sz="1900" dirty="0">
                <a:latin typeface="Times New Roman" panose="02020603050405020304" pitchFamily="18" charset="0"/>
                <a:cs typeface="Times New Roman" panose="02020603050405020304" pitchFamily="18" charset="0"/>
              </a:rPr>
              <a:t>2) </a:t>
            </a:r>
            <a:r>
              <a:rPr lang="bs-Latn-BA" sz="1900" b="1" dirty="0">
                <a:latin typeface="Times New Roman" panose="02020603050405020304" pitchFamily="18" charset="0"/>
                <a:cs typeface="Times New Roman" panose="02020603050405020304" pitchFamily="18" charset="0"/>
              </a:rPr>
              <a:t>ugovor o javnoj nabavci usluga </a:t>
            </a:r>
            <a:r>
              <a:rPr lang="bs-Latn-BA" sz="1900" dirty="0">
                <a:latin typeface="Times New Roman" panose="02020603050405020304" pitchFamily="18" charset="0"/>
                <a:cs typeface="Times New Roman" panose="02020603050405020304" pitchFamily="18" charset="0"/>
              </a:rPr>
              <a:t>je ugovor čiji je predmet pružanje usluga, </a:t>
            </a:r>
          </a:p>
          <a:p>
            <a:pPr algn="just"/>
            <a:r>
              <a:rPr lang="bs-Latn-BA" sz="1900" dirty="0">
                <a:latin typeface="Times New Roman" panose="02020603050405020304" pitchFamily="18" charset="0"/>
                <a:cs typeface="Times New Roman" panose="02020603050405020304" pitchFamily="18" charset="0"/>
              </a:rPr>
              <a:t>3) </a:t>
            </a:r>
            <a:r>
              <a:rPr lang="bs-Latn-BA" sz="1900" b="1" dirty="0">
                <a:latin typeface="Times New Roman" panose="02020603050405020304" pitchFamily="18" charset="0"/>
                <a:cs typeface="Times New Roman" panose="02020603050405020304" pitchFamily="18" charset="0"/>
              </a:rPr>
              <a:t>ugovor o javnoj nabavci radova</a:t>
            </a:r>
            <a:r>
              <a:rPr lang="bs-Latn-BA" sz="1900" dirty="0">
                <a:latin typeface="Times New Roman" panose="02020603050405020304" pitchFamily="18" charset="0"/>
                <a:cs typeface="Times New Roman" panose="02020603050405020304" pitchFamily="18" charset="0"/>
              </a:rPr>
              <a:t> je ugovor čiji je predmet projektovanje i izvođenje radova ili izvođenje radova koji se  odnose na jednu ili više djelatnosti utvrđenih u Aneksu I, ili radova ili izvođenje radova, bilo kojim sredstvima, koji odgovaraju zahtjevima koje je naveo ugovorni organ ili sektorski ugovorni organ. </a:t>
            </a:r>
          </a:p>
          <a:p>
            <a:pPr algn="just"/>
            <a:endParaRPr lang="bs-Latn-BA" sz="1900" dirty="0">
              <a:latin typeface="Times New Roman" panose="02020603050405020304" pitchFamily="18" charset="0"/>
              <a:cs typeface="Times New Roman" panose="02020603050405020304" pitchFamily="18" charset="0"/>
            </a:endParaRPr>
          </a:p>
          <a:p>
            <a:pPr algn="just"/>
            <a:endParaRPr lang="en-US" sz="19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7CFF8FE-D534-4475-8E4F-ACB928CCB8A4}"/>
              </a:ext>
            </a:extLst>
          </p:cNvPr>
          <p:cNvSpPr txBox="1"/>
          <p:nvPr/>
        </p:nvSpPr>
        <p:spPr>
          <a:xfrm>
            <a:off x="515144" y="428417"/>
            <a:ext cx="6937176" cy="1231106"/>
          </a:xfrm>
          <a:prstGeom prst="rect">
            <a:avLst/>
          </a:prstGeom>
          <a:noFill/>
        </p:spPr>
        <p:txBody>
          <a:bodyPr wrap="square" rtlCol="0">
            <a:spAutoFit/>
          </a:bodyPr>
          <a:lstStyle/>
          <a:p>
            <a:r>
              <a:rPr lang="pl-PL" sz="2800" b="1" dirty="0">
                <a:latin typeface="Times New Roman" panose="02020603050405020304" pitchFamily="18" charset="0"/>
                <a:cs typeface="Times New Roman" panose="02020603050405020304" pitchFamily="18" charset="0"/>
              </a:rPr>
              <a:t>ZAKON O IZMJENAMA I DOPUNAMA ZAKONA O JAVNIM NABAVKAMA</a:t>
            </a:r>
          </a:p>
          <a:p>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41698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7FCF45-73BB-440A-8D8A-2BAE2118725A}" type="slidenum">
              <a:rPr lang="hr-HR" smtClean="0"/>
              <a:t>56</a:t>
            </a:fld>
            <a:endParaRPr lang="hr-HR"/>
          </a:p>
        </p:txBody>
      </p:sp>
      <p:sp>
        <p:nvSpPr>
          <p:cNvPr id="3" name="TextBox 2"/>
          <p:cNvSpPr txBox="1"/>
          <p:nvPr/>
        </p:nvSpPr>
        <p:spPr>
          <a:xfrm>
            <a:off x="611560" y="1259175"/>
            <a:ext cx="6480720" cy="4339650"/>
          </a:xfrm>
          <a:prstGeom prst="rect">
            <a:avLst/>
          </a:prstGeom>
          <a:noFill/>
        </p:spPr>
        <p:txBody>
          <a:bodyPr wrap="square" rtlCol="0">
            <a:spAutoFit/>
          </a:bodyPr>
          <a:lstStyle/>
          <a:p>
            <a:pPr algn="just"/>
            <a:r>
              <a:rPr lang="bs-Latn-BA" sz="2000" b="1" dirty="0" err="1">
                <a:latin typeface="Times New Roman" panose="02020603050405020304" pitchFamily="18" charset="0"/>
                <a:cs typeface="Times New Roman" panose="02020603050405020304" pitchFamily="18" charset="0"/>
              </a:rPr>
              <a:t>O</a:t>
            </a:r>
            <a:r>
              <a:rPr lang="en-US" sz="2000" b="1" dirty="0" err="1">
                <a:latin typeface="Times New Roman" panose="02020603050405020304" pitchFamily="18" charset="0"/>
                <a:cs typeface="Times New Roman" panose="02020603050405020304" pitchFamily="18" charset="0"/>
              </a:rPr>
              <a:t>znaka</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svaki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dokument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potvrda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sertifikat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kojim</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potvrđuje</a:t>
            </a:r>
            <a:r>
              <a:rPr lang="en-US" sz="2000" dirty="0">
                <a:latin typeface="Times New Roman" panose="02020603050405020304" pitchFamily="18" charset="0"/>
                <a:cs typeface="Times New Roman" panose="02020603050405020304" pitchFamily="18" charset="0"/>
              </a:rPr>
              <a:t> da </a:t>
            </a:r>
            <a:r>
              <a:rPr lang="en-US" sz="2000" dirty="0" err="1">
                <a:latin typeface="Times New Roman" panose="02020603050405020304" pitchFamily="18" charset="0"/>
                <a:cs typeface="Times New Roman" panose="02020603050405020304" pitchFamily="18" charset="0"/>
              </a:rPr>
              <a:t>određeni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radovi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proizvodi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usluge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procesi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zadovoljavaju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određene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zahtjeve</a:t>
            </a:r>
            <a:r>
              <a:rPr lang="en-US" sz="2000" dirty="0">
                <a:latin typeface="Times New Roman" panose="02020603050405020304" pitchFamily="18" charset="0"/>
                <a:cs typeface="Times New Roman" panose="02020603050405020304" pitchFamily="18" charset="0"/>
              </a:rPr>
              <a:t>;</a:t>
            </a:r>
            <a:endParaRPr lang="bs-Latn-BA" sz="2000" dirty="0">
              <a:latin typeface="Times New Roman" panose="02020603050405020304" pitchFamily="18" charset="0"/>
              <a:cs typeface="Times New Roman" panose="02020603050405020304" pitchFamily="18" charset="0"/>
            </a:endParaRPr>
          </a:p>
          <a:p>
            <a:pPr algn="just"/>
            <a:endParaRPr lang="bs-Latn-BA" sz="2000" b="1" dirty="0">
              <a:latin typeface="Times New Roman" panose="02020603050405020304" pitchFamily="18" charset="0"/>
              <a:cs typeface="Times New Roman" panose="02020603050405020304" pitchFamily="18" charset="0"/>
            </a:endParaRPr>
          </a:p>
          <a:p>
            <a:pPr algn="just"/>
            <a:endParaRPr lang="bs-Latn-BA" sz="2000" b="1" dirty="0">
              <a:latin typeface="Times New Roman" panose="02020603050405020304" pitchFamily="18" charset="0"/>
              <a:cs typeface="Times New Roman" panose="02020603050405020304" pitchFamily="18" charset="0"/>
            </a:endParaRPr>
          </a:p>
          <a:p>
            <a:pPr algn="just"/>
            <a:r>
              <a:rPr lang="bs-Latn-BA" sz="2000" b="1" dirty="0">
                <a:latin typeface="Times New Roman" panose="02020603050405020304" pitchFamily="18" charset="0"/>
                <a:cs typeface="Times New Roman" panose="02020603050405020304" pitchFamily="18" charset="0"/>
              </a:rPr>
              <a:t>Ž</a:t>
            </a:r>
            <a:r>
              <a:rPr lang="en-US" sz="2000" b="1" dirty="0" err="1">
                <a:latin typeface="Times New Roman" panose="02020603050405020304" pitchFamily="18" charset="0"/>
                <a:cs typeface="Times New Roman" panose="02020603050405020304" pitchFamily="18" charset="0"/>
              </a:rPr>
              <a:t>ivotni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vijek</a:t>
            </a: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podrazumijeva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uzastopne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međusobno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povezane</a:t>
            </a:r>
            <a:r>
              <a:rPr lang="en-US" sz="2000" dirty="0">
                <a:latin typeface="Times New Roman" panose="02020603050405020304" pitchFamily="18" charset="0"/>
                <a:cs typeface="Times New Roman" panose="02020603050405020304" pitchFamily="18" charset="0"/>
              </a:rPr>
              <a:t> faze, </a:t>
            </a:r>
            <a:r>
              <a:rPr lang="en-US" sz="2000" dirty="0" err="1">
                <a:latin typeface="Times New Roman" panose="02020603050405020304" pitchFamily="18" charset="0"/>
                <a:cs typeface="Times New Roman" panose="02020603050405020304" pitchFamily="18" charset="0"/>
              </a:rPr>
              <a:t>uključujući</a:t>
            </a:r>
            <a:endParaRPr lang="en-US" sz="2000" dirty="0">
              <a:latin typeface="Times New Roman" panose="02020603050405020304" pitchFamily="18" charset="0"/>
              <a:cs typeface="Times New Roman" panose="02020603050405020304" pitchFamily="18" charset="0"/>
            </a:endParaRPr>
          </a:p>
          <a:p>
            <a:pPr algn="just"/>
            <a:r>
              <a:rPr lang="en-US" sz="2000" dirty="0" err="1">
                <a:latin typeface="Times New Roman" panose="02020603050405020304" pitchFamily="18" charset="0"/>
                <a:cs typeface="Times New Roman" panose="02020603050405020304" pitchFamily="18" charset="0"/>
              </a:rPr>
              <a:t>potrebno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istraživanje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razvoj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proizvodnju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trgovinu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njene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uslove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prevoz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korišćenje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održavanje</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tokom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postojanja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proizvoda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radova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pružanja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usluge</a:t>
            </a:r>
            <a:r>
              <a:rPr lang="en-US" sz="2000" dirty="0">
                <a:latin typeface="Times New Roman" panose="02020603050405020304" pitchFamily="18" charset="0"/>
                <a:cs typeface="Times New Roman" panose="02020603050405020304" pitchFamily="18" charset="0"/>
              </a:rPr>
              <a:t>, od </a:t>
            </a:r>
            <a:r>
              <a:rPr lang="en-US" sz="2000" dirty="0" err="1">
                <a:latin typeface="Times New Roman" panose="02020603050405020304" pitchFamily="18" charset="0"/>
                <a:cs typeface="Times New Roman" panose="02020603050405020304" pitchFamily="18" charset="0"/>
              </a:rPr>
              <a:t>sticanja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sirovina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generisanja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resursa</a:t>
            </a:r>
            <a:r>
              <a:rPr lang="bs-Latn-B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do </a:t>
            </a:r>
            <a:r>
              <a:rPr lang="en-US" sz="2000" dirty="0" err="1">
                <a:latin typeface="Times New Roman" panose="02020603050405020304" pitchFamily="18" charset="0"/>
                <a:cs typeface="Times New Roman" panose="02020603050405020304" pitchFamily="18" charset="0"/>
              </a:rPr>
              <a:t>odlaganja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uklanjanja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završetka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usluge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upotrebe</a:t>
            </a:r>
            <a:r>
              <a:rPr lang="bs-Latn-BA" sz="2000" dirty="0">
                <a:latin typeface="Times New Roman" panose="02020603050405020304" pitchFamily="18" charset="0"/>
                <a:cs typeface="Times New Roman" panose="02020603050405020304" pitchFamily="18" charset="0"/>
              </a:rPr>
              <a:t>;</a:t>
            </a:r>
          </a:p>
          <a:p>
            <a:pPr algn="just"/>
            <a:endParaRPr lang="bs-Latn-BA" sz="2000" b="1" dirty="0">
              <a:latin typeface="Times New Roman" panose="02020603050405020304" pitchFamily="18" charset="0"/>
              <a:cs typeface="Times New Roman" panose="02020603050405020304" pitchFamily="18" charset="0"/>
            </a:endParaRPr>
          </a:p>
          <a:p>
            <a:pPr algn="just"/>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41942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BE5081-F575-4B37-BB09-78F6D61DE413}"/>
              </a:ext>
            </a:extLst>
          </p:cNvPr>
          <p:cNvSpPr>
            <a:spLocks noGrp="1"/>
          </p:cNvSpPr>
          <p:nvPr>
            <p:ph type="sldNum" sz="quarter" idx="12"/>
          </p:nvPr>
        </p:nvSpPr>
        <p:spPr/>
        <p:txBody>
          <a:bodyPr/>
          <a:lstStyle/>
          <a:p>
            <a:fld id="{E07FCF45-73BB-440A-8D8A-2BAE2118725A}" type="slidenum">
              <a:rPr lang="hr-HR" smtClean="0"/>
              <a:t>57</a:t>
            </a:fld>
            <a:endParaRPr lang="hr-HR"/>
          </a:p>
        </p:txBody>
      </p:sp>
      <p:sp>
        <p:nvSpPr>
          <p:cNvPr id="4" name="TextBox 3">
            <a:extLst>
              <a:ext uri="{FF2B5EF4-FFF2-40B4-BE49-F238E27FC236}">
                <a16:creationId xmlns:a16="http://schemas.microsoft.com/office/drawing/2014/main" id="{D80B2540-A6F5-466F-B4B8-30DE599AB4FC}"/>
              </a:ext>
            </a:extLst>
          </p:cNvPr>
          <p:cNvSpPr txBox="1"/>
          <p:nvPr/>
        </p:nvSpPr>
        <p:spPr>
          <a:xfrm>
            <a:off x="401296" y="1484784"/>
            <a:ext cx="7128792" cy="5078313"/>
          </a:xfrm>
          <a:prstGeom prst="rect">
            <a:avLst/>
          </a:prstGeom>
          <a:noFill/>
        </p:spPr>
        <p:txBody>
          <a:bodyPr wrap="square">
            <a:spAutoFit/>
          </a:bodyPr>
          <a:lstStyle/>
          <a:p>
            <a:r>
              <a:rPr lang="bs-Latn-BA" dirty="0"/>
              <a:t>1) Koji provodi postupak javne nabavke robe, usluga i/ili radova;</a:t>
            </a:r>
          </a:p>
          <a:p>
            <a:endParaRPr lang="bs-Latn-BA" dirty="0"/>
          </a:p>
          <a:p>
            <a:r>
              <a:rPr lang="bs-Latn-BA" dirty="0"/>
              <a:t>2) sektorski ugovorni organ koji obavlja djelatnost u oblasti </a:t>
            </a:r>
            <a:r>
              <a:rPr lang="bs-Latn-BA" dirty="0" err="1"/>
              <a:t>vodosnabdijevanja</a:t>
            </a:r>
            <a:r>
              <a:rPr lang="bs-Latn-BA" dirty="0"/>
              <a:t> ili energetike ili prometa ili poštanskih usluga, i koji sprovodi postupak javne nabavke robe, usluga i/ili radova;</a:t>
            </a:r>
          </a:p>
          <a:p>
            <a:r>
              <a:rPr lang="bs-Latn-BA" dirty="0"/>
              <a:t>privredni subjekat je pravno ili fizičko lice ili grupa takvih lica, koji na tržištu nude robu, usluge i/ili radove, a registrovani su za obavljanje predmetne djelatnosti, te mogu učestvovati u postupku javne nabavke kao:</a:t>
            </a:r>
          </a:p>
          <a:p>
            <a:r>
              <a:rPr lang="bs-Latn-BA" dirty="0"/>
              <a:t>1) ponuđač koji je dostavio ponudu;</a:t>
            </a:r>
          </a:p>
          <a:p>
            <a:r>
              <a:rPr lang="bs-Latn-BA" dirty="0"/>
              <a:t>2) kandidat koji je dostavio zahtjev za učešće u ograničenom, pregovaračkom postupku ili</a:t>
            </a:r>
          </a:p>
          <a:p>
            <a:r>
              <a:rPr lang="bs-Latn-BA" dirty="0"/>
              <a:t>takmičarskom dijalogu;</a:t>
            </a:r>
          </a:p>
          <a:p>
            <a:r>
              <a:rPr lang="bs-Latn-BA" dirty="0"/>
              <a:t>3) grupa kandidata/ponuđača (dva ili više kandidata/ponuđača) koji su dostavili zajednički</a:t>
            </a:r>
          </a:p>
          <a:p>
            <a:r>
              <a:rPr lang="bs-Latn-BA" dirty="0"/>
              <a:t>zahtjev za učešće ili zajedničku ponudu;</a:t>
            </a:r>
          </a:p>
          <a:p>
            <a:r>
              <a:rPr lang="bs-Latn-BA" dirty="0"/>
              <a:t>4) dobavljač kojem je nakon postupka javne nabavke dodijeljen ugovor o javnoj nabavci;</a:t>
            </a:r>
          </a:p>
        </p:txBody>
      </p:sp>
      <p:sp>
        <p:nvSpPr>
          <p:cNvPr id="3" name="TextBox 2">
            <a:extLst>
              <a:ext uri="{FF2B5EF4-FFF2-40B4-BE49-F238E27FC236}">
                <a16:creationId xmlns:a16="http://schemas.microsoft.com/office/drawing/2014/main" id="{09F6B57C-06E7-4789-874B-A73E381E8CFD}"/>
              </a:ext>
            </a:extLst>
          </p:cNvPr>
          <p:cNvSpPr txBox="1"/>
          <p:nvPr/>
        </p:nvSpPr>
        <p:spPr>
          <a:xfrm>
            <a:off x="378848" y="502901"/>
            <a:ext cx="3097323" cy="954107"/>
          </a:xfrm>
          <a:prstGeom prst="rect">
            <a:avLst/>
          </a:prstGeom>
          <a:noFill/>
        </p:spPr>
        <p:txBody>
          <a:bodyPr wrap="none" rtlCol="0">
            <a:spAutoFit/>
          </a:bodyPr>
          <a:lstStyle/>
          <a:p>
            <a:r>
              <a:rPr lang="bs-Latn-BA" sz="2800" b="1" dirty="0">
                <a:latin typeface="Times New Roman" panose="02020603050405020304" pitchFamily="18" charset="0"/>
                <a:cs typeface="Times New Roman" panose="02020603050405020304" pitchFamily="18" charset="0"/>
              </a:rPr>
              <a:t>Ugovorni organ je:</a:t>
            </a:r>
          </a:p>
          <a:p>
            <a:endParaRPr lang="bs-Latn-B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43474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7FCF45-73BB-440A-8D8A-2BAE2118725A}" type="slidenum">
              <a:rPr lang="hr-HR" smtClean="0"/>
              <a:t>58</a:t>
            </a:fld>
            <a:endParaRPr lang="hr-HR"/>
          </a:p>
        </p:txBody>
      </p:sp>
      <p:sp>
        <p:nvSpPr>
          <p:cNvPr id="3" name="TextBox 2"/>
          <p:cNvSpPr txBox="1"/>
          <p:nvPr/>
        </p:nvSpPr>
        <p:spPr>
          <a:xfrm>
            <a:off x="527738" y="836712"/>
            <a:ext cx="6708557" cy="4708981"/>
          </a:xfrm>
          <a:prstGeom prst="rect">
            <a:avLst/>
          </a:prstGeom>
          <a:noFill/>
        </p:spPr>
        <p:txBody>
          <a:bodyPr wrap="square" rtlCol="0">
            <a:spAutoFit/>
          </a:bodyPr>
          <a:lstStyle/>
          <a:p>
            <a:r>
              <a:rPr lang="bs-Latn-BA" sz="2000" b="1" dirty="0">
                <a:latin typeface="Times New Roman" panose="02020603050405020304" pitchFamily="18" charset="0"/>
                <a:cs typeface="Times New Roman" panose="02020603050405020304" pitchFamily="18" charset="0"/>
              </a:rPr>
              <a:t>T</a:t>
            </a:r>
            <a:r>
              <a:rPr lang="en-US" sz="2000" b="1" dirty="0" err="1">
                <a:latin typeface="Times New Roman" panose="02020603050405020304" pitchFamily="18" charset="0"/>
                <a:cs typeface="Times New Roman" panose="02020603050405020304" pitchFamily="18" charset="0"/>
              </a:rPr>
              <a:t>enderska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dokumentacija</a:t>
            </a:r>
            <a:r>
              <a:rPr lang="bs-Latn-BA"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je</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dokumentacija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sadrži</a:t>
            </a:r>
            <a:r>
              <a:rPr lang="en-US" sz="2000" dirty="0">
                <a:latin typeface="Times New Roman" panose="02020603050405020304" pitchFamily="18" charset="0"/>
                <a:cs typeface="Times New Roman" panose="02020603050405020304" pitchFamily="18" charset="0"/>
              </a:rPr>
              <a:t> minimum </a:t>
            </a:r>
            <a:r>
              <a:rPr lang="en-US" sz="2000" dirty="0" err="1">
                <a:latin typeface="Times New Roman" panose="02020603050405020304" pitchFamily="18" charset="0"/>
                <a:cs typeface="Times New Roman" panose="02020603050405020304" pitchFamily="18" charset="0"/>
              </a:rPr>
              <a:t>jasnih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odgovarajućih</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informacija</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odnosu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izabrani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dodjele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ugovora</a:t>
            </a:r>
            <a:r>
              <a:rPr lang="bs-Latn-BA" sz="2000" dirty="0">
                <a:latin typeface="Times New Roman" panose="02020603050405020304" pitchFamily="18" charset="0"/>
                <a:cs typeface="Times New Roman" panose="02020603050405020304" pitchFamily="18" charset="0"/>
              </a:rPr>
              <a:t>;</a:t>
            </a:r>
          </a:p>
          <a:p>
            <a:endParaRPr lang="bs-Latn-BA" sz="2000" dirty="0">
              <a:latin typeface="Times New Roman" panose="02020603050405020304" pitchFamily="18" charset="0"/>
              <a:cs typeface="Times New Roman" panose="02020603050405020304" pitchFamily="18" charset="0"/>
            </a:endParaRPr>
          </a:p>
          <a:p>
            <a:pPr algn="just"/>
            <a:endParaRPr lang="bs-Latn-BA" sz="2400" dirty="0">
              <a:latin typeface="Times New Roman" panose="02020603050405020304" pitchFamily="18" charset="0"/>
              <a:cs typeface="Times New Roman" panose="02020603050405020304" pitchFamily="18" charset="0"/>
            </a:endParaRPr>
          </a:p>
          <a:p>
            <a:pPr algn="just"/>
            <a:endParaRPr lang="bs-Latn-BA" sz="2400" dirty="0">
              <a:latin typeface="Times New Roman" panose="02020603050405020304" pitchFamily="18" charset="0"/>
              <a:cs typeface="Times New Roman" panose="02020603050405020304" pitchFamily="18" charset="0"/>
            </a:endParaRPr>
          </a:p>
          <a:p>
            <a:pPr algn="just"/>
            <a:r>
              <a:rPr lang="bs-Latn-BA" sz="2400" b="1" dirty="0">
                <a:latin typeface="Times New Roman" panose="02020603050405020304" pitchFamily="18" charset="0"/>
                <a:cs typeface="Times New Roman" panose="02020603050405020304" pitchFamily="18" charset="0"/>
              </a:rPr>
              <a:t>POSTUPCI U JAVNIM NABAVKAMA:</a:t>
            </a:r>
          </a:p>
          <a:p>
            <a:pPr algn="just"/>
            <a:endParaRPr lang="bs-Latn-BA"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otvoreni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postupak</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je </a:t>
            </a:r>
            <a:r>
              <a:rPr lang="en-US" sz="2000" dirty="0" err="1">
                <a:latin typeface="Times New Roman" panose="02020603050405020304" pitchFamily="18" charset="0"/>
                <a:cs typeface="Times New Roman" panose="02020603050405020304" pitchFamily="18" charset="0"/>
              </a:rPr>
              <a:t>postupak</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kojem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svaki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zainteresovani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ponuđač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može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dostaviti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ponudu</a:t>
            </a:r>
            <a:r>
              <a:rPr lang="en-US" sz="2000" dirty="0">
                <a:latin typeface="Times New Roman" panose="02020603050405020304" pitchFamily="18" charset="0"/>
                <a:cs typeface="Times New Roman" panose="02020603050405020304" pitchFamily="18" charset="0"/>
              </a:rPr>
              <a:t>;</a:t>
            </a:r>
            <a:endParaRPr lang="bs-Latn-BA"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zahtjev</a:t>
            </a:r>
            <a:r>
              <a:rPr lang="en-US" sz="2000" b="1" dirty="0">
                <a:latin typeface="Times New Roman" panose="02020603050405020304" pitchFamily="18" charset="0"/>
                <a:cs typeface="Times New Roman" panose="02020603050405020304" pitchFamily="18" charset="0"/>
              </a:rPr>
              <a:t> za </a:t>
            </a:r>
            <a:r>
              <a:rPr lang="en-US" sz="2000" b="1" dirty="0" err="1">
                <a:latin typeface="Times New Roman" panose="02020603050405020304" pitchFamily="18" charset="0"/>
                <a:cs typeface="Times New Roman" panose="02020603050405020304" pitchFamily="18" charset="0"/>
              </a:rPr>
              <a:t>učešće</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je </a:t>
            </a:r>
            <a:r>
              <a:rPr lang="en-US" sz="2000" dirty="0" err="1">
                <a:latin typeface="Times New Roman" panose="02020603050405020304" pitchFamily="18" charset="0"/>
                <a:cs typeface="Times New Roman" panose="02020603050405020304" pitchFamily="18" charset="0"/>
              </a:rPr>
              <a:t>pisani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dokument</a:t>
            </a:r>
            <a:r>
              <a:rPr lang="en-US" sz="2000" dirty="0">
                <a:latin typeface="Times New Roman" panose="02020603050405020304" pitchFamily="18" charset="0"/>
                <a:cs typeface="Times New Roman" panose="02020603050405020304" pitchFamily="18" charset="0"/>
              </a:rPr>
              <a:t> koji </a:t>
            </a:r>
            <a:r>
              <a:rPr lang="en-US" sz="2000" dirty="0" err="1">
                <a:latin typeface="Times New Roman" panose="02020603050405020304" pitchFamily="18" charset="0"/>
                <a:cs typeface="Times New Roman" panose="02020603050405020304" pitchFamily="18" charset="0"/>
              </a:rPr>
              <a:t>privredni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subjekat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podnosi</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prvoj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fazi</a:t>
            </a:r>
            <a:r>
              <a:rPr lang="en-US" sz="2000" dirty="0">
                <a:latin typeface="Times New Roman" panose="02020603050405020304" pitchFamily="18" charset="0"/>
                <a:cs typeface="Times New Roman" panose="02020603050405020304" pitchFamily="18" charset="0"/>
              </a:rPr>
              <a:t> u</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ograničenom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postupku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pregovaračkom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postupku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takmičarskom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dijalogu</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969403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7FCF45-73BB-440A-8D8A-2BAE2118725A}" type="slidenum">
              <a:rPr lang="hr-HR" smtClean="0"/>
              <a:t>59</a:t>
            </a:fld>
            <a:endParaRPr lang="hr-HR"/>
          </a:p>
        </p:txBody>
      </p:sp>
      <p:sp>
        <p:nvSpPr>
          <p:cNvPr id="3" name="TextBox 2"/>
          <p:cNvSpPr txBox="1"/>
          <p:nvPr/>
        </p:nvSpPr>
        <p:spPr>
          <a:xfrm>
            <a:off x="395536" y="1024605"/>
            <a:ext cx="6768752" cy="5324535"/>
          </a:xfrm>
          <a:prstGeom prst="rect">
            <a:avLst/>
          </a:prstGeom>
          <a:noFill/>
        </p:spPr>
        <p:txBody>
          <a:bodyPr wrap="square" rtlCol="0">
            <a:spAutoFit/>
          </a:bodyPr>
          <a:lstStyle/>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pretkvalifikacija</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faza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postupka</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kojoj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ugovorni</a:t>
            </a:r>
            <a:r>
              <a:rPr lang="en-US" sz="2000" dirty="0">
                <a:latin typeface="Times New Roman" panose="02020603050405020304" pitchFamily="18" charset="0"/>
                <a:cs typeface="Times New Roman" panose="02020603050405020304" pitchFamily="18" charset="0"/>
              </a:rPr>
              <a:t> organ, </a:t>
            </a:r>
            <a:r>
              <a:rPr lang="en-US" sz="2000" dirty="0" err="1">
                <a:latin typeface="Times New Roman" panose="02020603050405020304" pitchFamily="18" charset="0"/>
                <a:cs typeface="Times New Roman" panose="02020603050405020304" pitchFamily="18" charset="0"/>
              </a:rPr>
              <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osnovu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kvalifikacionih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kriterijuma</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definisanih</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tenderskoj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dokumentaciji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vrši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izbor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kvalifikovanih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kandidata</a:t>
            </a:r>
            <a:r>
              <a:rPr lang="en-US" sz="2000" dirty="0">
                <a:latin typeface="Times New Roman" panose="02020603050405020304" pitchFamily="18" charset="0"/>
                <a:cs typeface="Times New Roman" panose="02020603050405020304" pitchFamily="18" charset="0"/>
              </a:rPr>
              <a:t> koji </a:t>
            </a:r>
            <a:r>
              <a:rPr lang="en-US" sz="2000" dirty="0" err="1">
                <a:latin typeface="Times New Roman" panose="02020603050405020304" pitchFamily="18" charset="0"/>
                <a:cs typeface="Times New Roman" panose="02020603050405020304" pitchFamily="18" charset="0"/>
              </a:rPr>
              <a:t>će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pozvani</a:t>
            </a:r>
            <a:r>
              <a:rPr lang="en-US" sz="2000" dirty="0">
                <a:latin typeface="Times New Roman" panose="02020603050405020304" pitchFamily="18" charset="0"/>
                <a:cs typeface="Times New Roman" panose="02020603050405020304" pitchFamily="18" charset="0"/>
              </a:rPr>
              <a:t> da</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dostave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ponude</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ograničenom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postupku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pregovaračkom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postupku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takmičarskom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dijalogu</a:t>
            </a:r>
            <a:r>
              <a:rPr lang="en-US" sz="2000" dirty="0">
                <a:latin typeface="Times New Roman" panose="02020603050405020304" pitchFamily="18" charset="0"/>
                <a:cs typeface="Times New Roman" panose="02020603050405020304" pitchFamily="18" charset="0"/>
              </a:rPr>
              <a:t>;</a:t>
            </a:r>
            <a:endParaRPr lang="bs-Latn-BA"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ograničeni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postupak</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je </a:t>
            </a:r>
            <a:r>
              <a:rPr lang="en-US" sz="2000" dirty="0" err="1">
                <a:latin typeface="Times New Roman" panose="02020603050405020304" pitchFamily="18" charset="0"/>
                <a:cs typeface="Times New Roman" panose="02020603050405020304" pitchFamily="18" charset="0"/>
              </a:rPr>
              <a:t>postupak</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kojem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privredni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subjekat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može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zahtijevati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učešće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kojem</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ugovorni</a:t>
            </a:r>
            <a:r>
              <a:rPr lang="en-US" sz="2000" dirty="0">
                <a:latin typeface="Times New Roman" panose="02020603050405020304" pitchFamily="18" charset="0"/>
                <a:cs typeface="Times New Roman" panose="02020603050405020304" pitchFamily="18" charset="0"/>
              </a:rPr>
              <a:t> organ </a:t>
            </a:r>
            <a:r>
              <a:rPr lang="en-US" sz="2000" dirty="0" err="1">
                <a:latin typeface="Times New Roman" panose="02020603050405020304" pitchFamily="18" charset="0"/>
                <a:cs typeface="Times New Roman" panose="02020603050405020304" pitchFamily="18" charset="0"/>
              </a:rPr>
              <a:t>nakon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obavljene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kvalifikacije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poziva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sve</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kvalifikovane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kandidate</a:t>
            </a:r>
            <a:r>
              <a:rPr lang="en-US" sz="2000" dirty="0">
                <a:latin typeface="Times New Roman" panose="02020603050405020304" pitchFamily="18" charset="0"/>
                <a:cs typeface="Times New Roman" panose="02020603050405020304" pitchFamily="18" charset="0"/>
              </a:rPr>
              <a:t> da </a:t>
            </a:r>
            <a:r>
              <a:rPr lang="en-US" sz="2000" dirty="0" err="1">
                <a:latin typeface="Times New Roman" panose="02020603050405020304" pitchFamily="18" charset="0"/>
                <a:cs typeface="Times New Roman" panose="02020603050405020304" pitchFamily="18" charset="0"/>
              </a:rPr>
              <a:t>podnesu</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ponude</a:t>
            </a:r>
            <a:r>
              <a:rPr lang="en-US" sz="2000" dirty="0">
                <a:latin typeface="Times New Roman" panose="02020603050405020304" pitchFamily="18" charset="0"/>
                <a:cs typeface="Times New Roman" panose="02020603050405020304" pitchFamily="18" charset="0"/>
              </a:rPr>
              <a:t>;</a:t>
            </a:r>
            <a:endParaRPr lang="bs-Latn-BA" sz="2000" dirty="0">
              <a:latin typeface="Times New Roman" panose="02020603050405020304" pitchFamily="18" charset="0"/>
              <a:cs typeface="Times New Roman" panose="02020603050405020304" pitchFamily="18" charset="0"/>
            </a:endParaRPr>
          </a:p>
          <a:p>
            <a:pPr algn="just"/>
            <a:endParaRPr lang="bs-Latn-BA"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pregovarački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postupak</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je </a:t>
            </a:r>
            <a:r>
              <a:rPr lang="en-US" sz="2000" dirty="0" err="1">
                <a:latin typeface="Times New Roman" panose="02020603050405020304" pitchFamily="18" charset="0"/>
                <a:cs typeface="Times New Roman" panose="02020603050405020304" pitchFamily="18" charset="0"/>
              </a:rPr>
              <a:t>postupak</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kojem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ugovorni</a:t>
            </a:r>
            <a:r>
              <a:rPr lang="en-US" sz="2000" dirty="0">
                <a:latin typeface="Times New Roman" panose="02020603050405020304" pitchFamily="18" charset="0"/>
                <a:cs typeface="Times New Roman" panose="02020603050405020304" pitchFamily="18" charset="0"/>
              </a:rPr>
              <a:t> organ </a:t>
            </a:r>
            <a:r>
              <a:rPr lang="en-US" sz="2000" dirty="0" err="1">
                <a:latin typeface="Times New Roman" panose="02020603050405020304" pitchFamily="18" charset="0"/>
                <a:cs typeface="Times New Roman" panose="02020603050405020304" pitchFamily="18" charset="0"/>
              </a:rPr>
              <a:t>pregovara</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uslovima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ugovora</a:t>
            </a:r>
            <a:r>
              <a:rPr lang="en-US" sz="2000" dirty="0">
                <a:latin typeface="Times New Roman" panose="02020603050405020304" pitchFamily="18" charset="0"/>
                <a:cs typeface="Times New Roman" panose="02020603050405020304" pitchFamily="18" charset="0"/>
              </a:rPr>
              <a:t> s</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jednim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više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pozvanih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ponuđača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Ovaj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postupak</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može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sprovoditi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bez </a:t>
            </a:r>
            <a:r>
              <a:rPr lang="en-US" sz="2000" dirty="0" err="1">
                <a:latin typeface="Times New Roman" panose="02020603050405020304" pitchFamily="18" charset="0"/>
                <a:cs typeface="Times New Roman" panose="02020603050405020304" pitchFamily="18" charset="0"/>
              </a:rPr>
              <a:t>prethodnog</a:t>
            </a:r>
            <a:r>
              <a:rPr lang="bs-Latn-BA"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objavljivanja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obavještenja</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nabavci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isključivo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prema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uslovima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utvrđenim</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ovom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zakonu</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07741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7FCF45-73BB-440A-8D8A-2BAE2118725A}" type="slidenum">
              <a:rPr lang="hr-HR" smtClean="0"/>
              <a:t>6</a:t>
            </a:fld>
            <a:endParaRPr lang="hr-HR"/>
          </a:p>
        </p:txBody>
      </p:sp>
      <p:sp>
        <p:nvSpPr>
          <p:cNvPr id="7" name="TextBox 6">
            <a:extLst>
              <a:ext uri="{FF2B5EF4-FFF2-40B4-BE49-F238E27FC236}">
                <a16:creationId xmlns:a16="http://schemas.microsoft.com/office/drawing/2014/main" id="{158298E2-B617-41D4-B259-7069BC988A68}"/>
              </a:ext>
            </a:extLst>
          </p:cNvPr>
          <p:cNvSpPr txBox="1"/>
          <p:nvPr/>
        </p:nvSpPr>
        <p:spPr>
          <a:xfrm>
            <a:off x="467544" y="1196752"/>
            <a:ext cx="6696744" cy="2677656"/>
          </a:xfrm>
          <a:prstGeom prst="rect">
            <a:avLst/>
          </a:prstGeom>
          <a:noFill/>
        </p:spPr>
        <p:txBody>
          <a:bodyPr wrap="square">
            <a:spAutoFit/>
          </a:bodyPr>
          <a:lstStyle/>
          <a:p>
            <a:r>
              <a:rPr lang="bs-Latn-BA" sz="2400" b="1" dirty="0" err="1">
                <a:latin typeface="Times New Roman" panose="02020603050405020304" pitchFamily="18" charset="0"/>
                <a:cs typeface="Times New Roman" panose="02020603050405020304" pitchFamily="18" charset="0"/>
              </a:rPr>
              <a:t>Lisabonski</a:t>
            </a:r>
            <a:r>
              <a:rPr lang="bs-Latn-BA" sz="2400" b="1" dirty="0">
                <a:latin typeface="Times New Roman" panose="02020603050405020304" pitchFamily="18" charset="0"/>
                <a:cs typeface="Times New Roman" panose="02020603050405020304" pitchFamily="18" charset="0"/>
              </a:rPr>
              <a:t> ugovor</a:t>
            </a:r>
          </a:p>
          <a:p>
            <a:endParaRPr lang="bs-Latn-BA" sz="2400" b="1" dirty="0">
              <a:latin typeface="Times New Roman" panose="02020603050405020304" pitchFamily="18" charset="0"/>
              <a:cs typeface="Times New Roman" panose="02020603050405020304" pitchFamily="18" charset="0"/>
            </a:endParaRPr>
          </a:p>
          <a:p>
            <a:endParaRPr lang="bs-Latn-BA" sz="2000" dirty="0">
              <a:latin typeface="Times New Roman" panose="02020603050405020304" pitchFamily="18" charset="0"/>
              <a:cs typeface="Times New Roman" panose="02020603050405020304" pitchFamily="18" charset="0"/>
            </a:endParaRPr>
          </a:p>
          <a:p>
            <a:pPr algn="just"/>
            <a:r>
              <a:rPr lang="bs-Latn-BA" sz="2000" dirty="0" err="1">
                <a:latin typeface="Times New Roman" panose="02020603050405020304" pitchFamily="18" charset="0"/>
                <a:cs typeface="Times New Roman" panose="02020603050405020304" pitchFamily="18" charset="0"/>
              </a:rPr>
              <a:t>Lisabonski</a:t>
            </a:r>
            <a:r>
              <a:rPr lang="bs-Latn-BA" sz="2000" dirty="0">
                <a:latin typeface="Times New Roman" panose="02020603050405020304" pitchFamily="18" charset="0"/>
                <a:cs typeface="Times New Roman" panose="02020603050405020304" pitchFamily="18" charset="0"/>
              </a:rPr>
              <a:t> ugovor je potpisan 13.12.2007. godine stupio na snagu 2009. godine. Njime su pojednostavljene metode rada i pravila glasanja, stvorena je institucija predsjednika europskog vijeća i uvedene su nove strukture kako bi EU postala snažniji čimbenik na globalnoj razini.</a:t>
            </a:r>
          </a:p>
        </p:txBody>
      </p:sp>
    </p:spTree>
    <p:extLst>
      <p:ext uri="{BB962C8B-B14F-4D97-AF65-F5344CB8AC3E}">
        <p14:creationId xmlns:p14="http://schemas.microsoft.com/office/powerpoint/2010/main" val="29360841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EAC3D5-871D-4CFB-BB20-F6703E0FEB56}"/>
              </a:ext>
            </a:extLst>
          </p:cNvPr>
          <p:cNvSpPr>
            <a:spLocks noGrp="1"/>
          </p:cNvSpPr>
          <p:nvPr>
            <p:ph type="sldNum" sz="quarter" idx="12"/>
          </p:nvPr>
        </p:nvSpPr>
        <p:spPr/>
        <p:txBody>
          <a:bodyPr/>
          <a:lstStyle/>
          <a:p>
            <a:fld id="{E07FCF45-73BB-440A-8D8A-2BAE2118725A}" type="slidenum">
              <a:rPr lang="hr-HR" smtClean="0"/>
              <a:t>60</a:t>
            </a:fld>
            <a:endParaRPr lang="hr-HR"/>
          </a:p>
        </p:txBody>
      </p:sp>
      <p:sp>
        <p:nvSpPr>
          <p:cNvPr id="4" name="TextBox 3">
            <a:extLst>
              <a:ext uri="{FF2B5EF4-FFF2-40B4-BE49-F238E27FC236}">
                <a16:creationId xmlns:a16="http://schemas.microsoft.com/office/drawing/2014/main" id="{59C410CD-F8CB-454E-9461-35799B06AD03}"/>
              </a:ext>
            </a:extLst>
          </p:cNvPr>
          <p:cNvSpPr txBox="1"/>
          <p:nvPr/>
        </p:nvSpPr>
        <p:spPr>
          <a:xfrm>
            <a:off x="467544" y="764704"/>
            <a:ext cx="6696744" cy="5016758"/>
          </a:xfrm>
          <a:prstGeom prst="rect">
            <a:avLst/>
          </a:prstGeom>
          <a:noFill/>
        </p:spPr>
        <p:txBody>
          <a:bodyPr wrap="square">
            <a:spAutoFit/>
          </a:bodyPr>
          <a:lstStyle/>
          <a:p>
            <a:pPr marL="285750" indent="-285750" algn="just">
              <a:buFontTx/>
              <a:buChar char="-"/>
            </a:pPr>
            <a:endParaRPr lang="bs-Latn-BA" sz="2000" b="1" dirty="0">
              <a:latin typeface="Times New Roman" panose="02020603050405020304" pitchFamily="18" charset="0"/>
              <a:cs typeface="Times New Roman" panose="02020603050405020304" pitchFamily="18" charset="0"/>
            </a:endParaRPr>
          </a:p>
          <a:p>
            <a:pPr marL="285750" indent="-285750" algn="just">
              <a:buFontTx/>
              <a:buChar char="-"/>
            </a:pPr>
            <a:endParaRPr lang="bs-Latn-BA" sz="20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takmičarski dijalog </a:t>
            </a:r>
            <a:r>
              <a:rPr lang="bs-Latn-BA" sz="2000" dirty="0">
                <a:latin typeface="Times New Roman" panose="02020603050405020304" pitchFamily="18" charset="0"/>
                <a:cs typeface="Times New Roman" panose="02020603050405020304" pitchFamily="18" charset="0"/>
              </a:rPr>
              <a:t>je postupak u kojem svaki zainteresovani privredni subjekat može </a:t>
            </a:r>
            <a:r>
              <a:rPr lang="bs-Latn-BA" sz="2000" dirty="0" err="1">
                <a:latin typeface="Times New Roman" panose="02020603050405020304" pitchFamily="18" charset="0"/>
                <a:cs typeface="Times New Roman" panose="02020603050405020304" pitchFamily="18" charset="0"/>
              </a:rPr>
              <a:t>zatražiti</a:t>
            </a:r>
            <a:r>
              <a:rPr lang="bs-Latn-BA" sz="2000" dirty="0">
                <a:latin typeface="Times New Roman" panose="02020603050405020304" pitchFamily="18" charset="0"/>
                <a:cs typeface="Times New Roman" panose="02020603050405020304" pitchFamily="18" charset="0"/>
              </a:rPr>
              <a:t> da učestvuje u postupku, pri čemu ugovorni organ sa učesnicima pozvanim u taj postupak vodi dijalog s ciljem razvijanja jednog ili više odgovarajućih rješenja koja mogu ispuniti njegove zahtjeve, i na osnovu kojih su izabrani ponuđači pozvani da podnesu ponude;</a:t>
            </a:r>
          </a:p>
          <a:p>
            <a:pPr marL="285750" indent="-285750" algn="just">
              <a:buFontTx/>
              <a:buChar char="-"/>
            </a:pPr>
            <a:endParaRPr lang="bs-Latn-BA"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konkurs za izradu idejnog rješenja </a:t>
            </a:r>
            <a:r>
              <a:rPr lang="bs-Latn-BA" sz="2000" dirty="0">
                <a:latin typeface="Times New Roman" panose="02020603050405020304" pitchFamily="18" charset="0"/>
                <a:cs typeface="Times New Roman" panose="02020603050405020304" pitchFamily="18" charset="0"/>
              </a:rPr>
              <a:t>je postupak koji ugovornom organu </a:t>
            </a:r>
            <a:r>
              <a:rPr lang="bs-Latn-BA" sz="2000" dirty="0" err="1">
                <a:latin typeface="Times New Roman" panose="02020603050405020304" pitchFamily="18" charset="0"/>
                <a:cs typeface="Times New Roman" panose="02020603050405020304" pitchFamily="18" charset="0"/>
              </a:rPr>
              <a:t>omogućava</a:t>
            </a:r>
            <a:r>
              <a:rPr lang="bs-Latn-BA" sz="2000" dirty="0">
                <a:latin typeface="Times New Roman" panose="02020603050405020304" pitchFamily="18" charset="0"/>
                <a:cs typeface="Times New Roman" panose="02020603050405020304" pitchFamily="18" charset="0"/>
              </a:rPr>
              <a:t> da </a:t>
            </a:r>
            <a:r>
              <a:rPr lang="bs-Latn-BA" sz="2000" dirty="0" err="1">
                <a:latin typeface="Times New Roman" panose="02020603050405020304" pitchFamily="18" charset="0"/>
                <a:cs typeface="Times New Roman" panose="02020603050405020304" pitchFamily="18" charset="0"/>
              </a:rPr>
              <a:t>obezbijedi</a:t>
            </a:r>
            <a:r>
              <a:rPr lang="bs-Latn-BA" sz="2000" dirty="0">
                <a:latin typeface="Times New Roman" panose="02020603050405020304" pitchFamily="18" charset="0"/>
                <a:cs typeface="Times New Roman" panose="02020603050405020304" pitchFamily="18" charset="0"/>
              </a:rPr>
              <a:t>, u oblastima prostornog uređenja, urbanizma, arhitekture i građenja ili obrade podataka plan ili rješenje koje izabira konkursna komisija u postupku javnog nadmetanja sa ili bez dodjele nagrada;</a:t>
            </a:r>
          </a:p>
        </p:txBody>
      </p:sp>
    </p:spTree>
    <p:extLst>
      <p:ext uri="{BB962C8B-B14F-4D97-AF65-F5344CB8AC3E}">
        <p14:creationId xmlns:p14="http://schemas.microsoft.com/office/powerpoint/2010/main" val="30542425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DC918A-A058-473F-905B-E834F198F780}"/>
              </a:ext>
            </a:extLst>
          </p:cNvPr>
          <p:cNvSpPr>
            <a:spLocks noGrp="1"/>
          </p:cNvSpPr>
          <p:nvPr>
            <p:ph type="sldNum" sz="quarter" idx="12"/>
          </p:nvPr>
        </p:nvSpPr>
        <p:spPr/>
        <p:txBody>
          <a:bodyPr/>
          <a:lstStyle/>
          <a:p>
            <a:fld id="{E07FCF45-73BB-440A-8D8A-2BAE2118725A}" type="slidenum">
              <a:rPr lang="hr-HR" smtClean="0"/>
              <a:t>61</a:t>
            </a:fld>
            <a:endParaRPr lang="hr-HR"/>
          </a:p>
        </p:txBody>
      </p:sp>
      <p:sp>
        <p:nvSpPr>
          <p:cNvPr id="4" name="TextBox 3">
            <a:extLst>
              <a:ext uri="{FF2B5EF4-FFF2-40B4-BE49-F238E27FC236}">
                <a16:creationId xmlns:a16="http://schemas.microsoft.com/office/drawing/2014/main" id="{C0FBDAED-4548-40F2-B0EB-8F198AE39C02}"/>
              </a:ext>
            </a:extLst>
          </p:cNvPr>
          <p:cNvSpPr txBox="1"/>
          <p:nvPr/>
        </p:nvSpPr>
        <p:spPr>
          <a:xfrm>
            <a:off x="251520" y="1348899"/>
            <a:ext cx="7128792" cy="5324535"/>
          </a:xfrm>
          <a:prstGeom prst="rect">
            <a:avLst/>
          </a:prstGeom>
          <a:noFill/>
        </p:spPr>
        <p:txBody>
          <a:bodyPr wrap="square">
            <a:spAutoFit/>
          </a:bodyPr>
          <a:lstStyle/>
          <a:p>
            <a:pPr algn="just"/>
            <a:r>
              <a:rPr lang="bs-Latn-BA" sz="2000" dirty="0">
                <a:latin typeface="Times New Roman" panose="02020603050405020304" pitchFamily="18" charset="0"/>
                <a:cs typeface="Times New Roman" panose="02020603050405020304" pitchFamily="18" charset="0"/>
              </a:rPr>
              <a:t>Ponuda je dokument koji podnosi ponuđač, pri čemu nudi isporuku robe, pružanje usluge ili </a:t>
            </a:r>
            <a:r>
              <a:rPr lang="bs-Latn-BA" sz="2000" dirty="0" err="1">
                <a:latin typeface="Times New Roman" panose="02020603050405020304" pitchFamily="18" charset="0"/>
                <a:cs typeface="Times New Roman" panose="02020603050405020304" pitchFamily="18" charset="0"/>
              </a:rPr>
              <a:t>izvođenje</a:t>
            </a:r>
            <a:r>
              <a:rPr lang="bs-Latn-BA" sz="2000" dirty="0">
                <a:latin typeface="Times New Roman" panose="02020603050405020304" pitchFamily="18" charset="0"/>
                <a:cs typeface="Times New Roman" panose="02020603050405020304" pitchFamily="18" charset="0"/>
              </a:rPr>
              <a:t> radova</a:t>
            </a:r>
          </a:p>
          <a:p>
            <a:pPr algn="just"/>
            <a:r>
              <a:rPr lang="bs-Latn-BA" sz="2000" dirty="0">
                <a:latin typeface="Times New Roman" panose="02020603050405020304" pitchFamily="18" charset="0"/>
                <a:cs typeface="Times New Roman" panose="02020603050405020304" pitchFamily="18" charset="0"/>
              </a:rPr>
              <a:t>Može biti: </a:t>
            </a: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prihvatljiva </a:t>
            </a:r>
            <a:r>
              <a:rPr lang="bs-Latn-BA" sz="2000" dirty="0">
                <a:latin typeface="Times New Roman" panose="02020603050405020304" pitchFamily="18" charset="0"/>
                <a:cs typeface="Times New Roman" panose="02020603050405020304" pitchFamily="18" charset="0"/>
              </a:rPr>
              <a:t>- koju je podnio ponuđač koji nije bio isključen u skladu sa članom 45. ovog zakona i koji ispunjava </a:t>
            </a:r>
            <a:r>
              <a:rPr lang="bs-Latn-BA" sz="2000" dirty="0" err="1">
                <a:latin typeface="Times New Roman" panose="02020603050405020304" pitchFamily="18" charset="0"/>
                <a:cs typeface="Times New Roman" panose="02020603050405020304" pitchFamily="18" charset="0"/>
              </a:rPr>
              <a:t>kriterijume</a:t>
            </a:r>
            <a:r>
              <a:rPr lang="bs-Latn-BA" sz="2000" dirty="0">
                <a:latin typeface="Times New Roman" panose="02020603050405020304" pitchFamily="18" charset="0"/>
                <a:cs typeface="Times New Roman" panose="02020603050405020304" pitchFamily="18" charset="0"/>
              </a:rPr>
              <a:t> za izbor najpovoljnije ponude, te čija je ponuda u skladu sa tehničkim specifikacijama bez da je nepravilna ili neprihvatljiva;</a:t>
            </a: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neprihvatljiva</a:t>
            </a:r>
            <a:r>
              <a:rPr lang="bs-Latn-BA" sz="2000" dirty="0">
                <a:latin typeface="Times New Roman" panose="02020603050405020304" pitchFamily="18" charset="0"/>
                <a:cs typeface="Times New Roman" panose="02020603050405020304" pitchFamily="18" charset="0"/>
              </a:rPr>
              <a:t> - čija cijena prelazi planirana, odnosno </a:t>
            </a:r>
            <a:r>
              <a:rPr lang="bs-Latn-BA" sz="2000" dirty="0" err="1">
                <a:latin typeface="Times New Roman" panose="02020603050405020304" pitchFamily="18" charset="0"/>
                <a:cs typeface="Times New Roman" panose="02020603050405020304" pitchFamily="18" charset="0"/>
              </a:rPr>
              <a:t>obezbijeđena</a:t>
            </a:r>
            <a:r>
              <a:rPr lang="bs-Latn-BA" sz="2000" dirty="0">
                <a:latin typeface="Times New Roman" panose="02020603050405020304" pitchFamily="18" charset="0"/>
                <a:cs typeface="Times New Roman" panose="02020603050405020304" pitchFamily="18" charset="0"/>
              </a:rPr>
              <a:t> novčana sredstva ugovornog organa za nabavku ili ponuda ponuđača koji ne ispunjava </a:t>
            </a:r>
            <a:r>
              <a:rPr lang="bs-Latn-BA" sz="2000" dirty="0" err="1">
                <a:latin typeface="Times New Roman" panose="02020603050405020304" pitchFamily="18" charset="0"/>
                <a:cs typeface="Times New Roman" panose="02020603050405020304" pitchFamily="18" charset="0"/>
              </a:rPr>
              <a:t>kriterijume</a:t>
            </a:r>
            <a:r>
              <a:rPr lang="bs-Latn-BA" sz="2000" dirty="0">
                <a:latin typeface="Times New Roman" panose="02020603050405020304" pitchFamily="18" charset="0"/>
                <a:cs typeface="Times New Roman" panose="02020603050405020304" pitchFamily="18" charset="0"/>
              </a:rPr>
              <a:t> za kvalifikaciju privrednog subjekta; </a:t>
            </a: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nepravilna</a:t>
            </a:r>
            <a:r>
              <a:rPr lang="bs-Latn-BA" sz="2000" dirty="0">
                <a:latin typeface="Times New Roman" panose="02020603050405020304" pitchFamily="18" charset="0"/>
                <a:cs typeface="Times New Roman" panose="02020603050405020304" pitchFamily="18" charset="0"/>
              </a:rPr>
              <a:t> - koja nije u skladu sa tenderskom dokumentacijom ili je primljena van roka za dostavljanje ponuda ili postoje dokazi o tajnom sporazumu ili korupciji ili nije rezultat tržišne konkurencije ili je ugovorni organ utvrdio da je cijena ponude izuzetno niska;</a:t>
            </a:r>
          </a:p>
          <a:p>
            <a:pPr algn="just"/>
            <a:endParaRPr lang="bs-Latn-BA" sz="20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A87873F-5DAE-4624-A404-E893F4D9F93A}"/>
              </a:ext>
            </a:extLst>
          </p:cNvPr>
          <p:cNvSpPr txBox="1"/>
          <p:nvPr/>
        </p:nvSpPr>
        <p:spPr>
          <a:xfrm>
            <a:off x="683568" y="557104"/>
            <a:ext cx="1937970" cy="800219"/>
          </a:xfrm>
          <a:prstGeom prst="rect">
            <a:avLst/>
          </a:prstGeom>
          <a:noFill/>
        </p:spPr>
        <p:txBody>
          <a:bodyPr wrap="square" rtlCol="0">
            <a:spAutoFit/>
          </a:bodyPr>
          <a:lstStyle/>
          <a:p>
            <a:r>
              <a:rPr lang="bs-Latn-BA" sz="2800" b="1" dirty="0">
                <a:latin typeface="Times New Roman" panose="02020603050405020304" pitchFamily="18" charset="0"/>
                <a:cs typeface="Times New Roman" panose="02020603050405020304" pitchFamily="18" charset="0"/>
              </a:rPr>
              <a:t>PONUDA</a:t>
            </a:r>
            <a:endParaRPr lang="bs-Latn-BA" b="1" dirty="0">
              <a:latin typeface="Times New Roman" panose="02020603050405020304" pitchFamily="18" charset="0"/>
              <a:cs typeface="Times New Roman" panose="02020603050405020304" pitchFamily="18" charset="0"/>
            </a:endParaRPr>
          </a:p>
          <a:p>
            <a:endParaRPr lang="bs-Latn-BA" dirty="0"/>
          </a:p>
        </p:txBody>
      </p:sp>
    </p:spTree>
    <p:extLst>
      <p:ext uri="{BB962C8B-B14F-4D97-AF65-F5344CB8AC3E}">
        <p14:creationId xmlns:p14="http://schemas.microsoft.com/office/powerpoint/2010/main" val="40414254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07FCF45-73BB-440A-8D8A-2BAE2118725A}" type="slidenum">
              <a:rPr lang="hr-HR" smtClean="0"/>
              <a:t>62</a:t>
            </a:fld>
            <a:endParaRPr lang="hr-HR"/>
          </a:p>
        </p:txBody>
      </p:sp>
      <p:sp>
        <p:nvSpPr>
          <p:cNvPr id="3" name="TextBox 2"/>
          <p:cNvSpPr txBox="1"/>
          <p:nvPr/>
        </p:nvSpPr>
        <p:spPr>
          <a:xfrm>
            <a:off x="206057" y="422208"/>
            <a:ext cx="6958231" cy="6124754"/>
          </a:xfrm>
          <a:prstGeom prst="rect">
            <a:avLst/>
          </a:prstGeom>
          <a:noFill/>
        </p:spPr>
        <p:txBody>
          <a:bodyPr wrap="square" rtlCol="0">
            <a:spAutoFit/>
          </a:bodyPr>
          <a:lstStyle/>
          <a:p>
            <a:pPr algn="just"/>
            <a:endParaRPr lang="bs-Latn-BA"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alternativna ponuda </a:t>
            </a:r>
            <a:r>
              <a:rPr lang="bs-Latn-BA" sz="2000" dirty="0">
                <a:latin typeface="Times New Roman" panose="02020603050405020304" pitchFamily="18" charset="0"/>
                <a:cs typeface="Times New Roman" panose="02020603050405020304" pitchFamily="18" charset="0"/>
              </a:rPr>
              <a:t>je ponuda u kojoj se nude drugačije karakteristike predmeta ugovora u odnosu na one koje su navedene u tenderskoj dokumentaciji;</a:t>
            </a: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okvirni sporazum </a:t>
            </a:r>
            <a:r>
              <a:rPr lang="bs-Latn-BA" sz="2000" dirty="0">
                <a:latin typeface="Times New Roman" panose="02020603050405020304" pitchFamily="18" charset="0"/>
                <a:cs typeface="Times New Roman" panose="02020603050405020304" pitchFamily="18" charset="0"/>
              </a:rPr>
              <a:t>je sporazum između jednog ili više ugovornih organa i jednog ili više dobavljača, zaključen u pisanoj formi</a:t>
            </a: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ekskluzivno ili isključivo pravo </a:t>
            </a:r>
            <a:r>
              <a:rPr lang="bs-Latn-BA" sz="2000" dirty="0">
                <a:latin typeface="Times New Roman" panose="02020603050405020304" pitchFamily="18" charset="0"/>
                <a:cs typeface="Times New Roman" panose="02020603050405020304" pitchFamily="18" charset="0"/>
              </a:rPr>
              <a:t>je pravo na obavljanje djelatnosti iz člana 5. zakona, koje nadležni organ u Bosni i Hercegovini posebnim zakonom, drugim propisom ili odgovarajućim ugovorom dodijeli jednom ili više pravnih subjekata</a:t>
            </a: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Jedinstveni rječnik javne nabavke (Common Procurement Vocabulary) </a:t>
            </a:r>
            <a:r>
              <a:rPr lang="bs-Latn-BA" sz="2000" dirty="0">
                <a:latin typeface="Times New Roman" panose="02020603050405020304" pitchFamily="18" charset="0"/>
                <a:cs typeface="Times New Roman" panose="02020603050405020304" pitchFamily="18" charset="0"/>
              </a:rPr>
              <a:t>jeste referentna nomenklatura koja se primjenjuje u postupku javne nabavke</a:t>
            </a:r>
          </a:p>
          <a:p>
            <a:pPr marL="342900" indent="-342900" algn="just">
              <a:buFont typeface="Arial" panose="020B0604020202020204" pitchFamily="34" charset="0"/>
              <a:buChar char="•"/>
            </a:pPr>
            <a:r>
              <a:rPr lang="bs-Latn-BA" sz="2000" b="1" dirty="0">
                <a:latin typeface="Times New Roman" panose="02020603050405020304" pitchFamily="18" charset="0"/>
                <a:cs typeface="Times New Roman" panose="02020603050405020304" pitchFamily="18" charset="0"/>
              </a:rPr>
              <a:t>elektronsko sredstvo </a:t>
            </a:r>
            <a:r>
              <a:rPr lang="bs-Latn-BA" sz="2000" dirty="0">
                <a:latin typeface="Times New Roman" panose="02020603050405020304" pitchFamily="18" charset="0"/>
                <a:cs typeface="Times New Roman" panose="02020603050405020304" pitchFamily="18" charset="0"/>
              </a:rPr>
              <a:t>odnosi se na korištenje elektronske opreme za obradu i arhiviranje podataka koji se šalju, prenose i primaju žičanom ili radio-vezom, optičkim ili drugim elektromagnetskim sredstvima</a:t>
            </a:r>
          </a:p>
          <a:p>
            <a:endParaRPr lang="en-US" sz="1200" dirty="0"/>
          </a:p>
        </p:txBody>
      </p:sp>
    </p:spTree>
    <p:extLst>
      <p:ext uri="{BB962C8B-B14F-4D97-AF65-F5344CB8AC3E}">
        <p14:creationId xmlns:p14="http://schemas.microsoft.com/office/powerpoint/2010/main" val="13661359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B81F720-603A-4E0D-9ED2-D23D91E855C1}"/>
              </a:ext>
            </a:extLst>
          </p:cNvPr>
          <p:cNvSpPr>
            <a:spLocks noGrp="1"/>
          </p:cNvSpPr>
          <p:nvPr>
            <p:ph type="sldNum" sz="quarter" idx="12"/>
          </p:nvPr>
        </p:nvSpPr>
        <p:spPr/>
        <p:txBody>
          <a:bodyPr/>
          <a:lstStyle/>
          <a:p>
            <a:fld id="{E07FCF45-73BB-440A-8D8A-2BAE2118725A}" type="slidenum">
              <a:rPr lang="hr-HR" smtClean="0"/>
              <a:t>63</a:t>
            </a:fld>
            <a:endParaRPr lang="hr-HR"/>
          </a:p>
        </p:txBody>
      </p:sp>
      <p:sp>
        <p:nvSpPr>
          <p:cNvPr id="4" name="TextBox 3">
            <a:extLst>
              <a:ext uri="{FF2B5EF4-FFF2-40B4-BE49-F238E27FC236}">
                <a16:creationId xmlns:a16="http://schemas.microsoft.com/office/drawing/2014/main" id="{6DBBC798-4987-4C54-9158-1855734CAE6D}"/>
              </a:ext>
            </a:extLst>
          </p:cNvPr>
          <p:cNvSpPr txBox="1"/>
          <p:nvPr/>
        </p:nvSpPr>
        <p:spPr>
          <a:xfrm>
            <a:off x="395536" y="404664"/>
            <a:ext cx="6840760" cy="6432530"/>
          </a:xfrm>
          <a:prstGeom prst="rect">
            <a:avLst/>
          </a:prstGeom>
          <a:noFill/>
        </p:spPr>
        <p:txBody>
          <a:bodyPr wrap="square">
            <a:spAutoFit/>
          </a:bodyPr>
          <a:lstStyle/>
          <a:p>
            <a:pPr marL="285750" indent="-285750" algn="just">
              <a:buFont typeface="Arial" panose="020B0604020202020204" pitchFamily="34" charset="0"/>
              <a:buChar char="•"/>
            </a:pPr>
            <a:r>
              <a:rPr lang="bs-Latn-BA" b="1" dirty="0">
                <a:latin typeface="Times New Roman" panose="02020603050405020304" pitchFamily="18" charset="0"/>
                <a:cs typeface="Times New Roman" panose="02020603050405020304" pitchFamily="18" charset="0"/>
              </a:rPr>
              <a:t>pisani ili u pisanoj form</a:t>
            </a:r>
            <a:r>
              <a:rPr lang="bs-Latn-BA" dirty="0">
                <a:latin typeface="Times New Roman" panose="02020603050405020304" pitchFamily="18" charset="0"/>
                <a:cs typeface="Times New Roman" panose="02020603050405020304" pitchFamily="18" charset="0"/>
              </a:rPr>
              <a:t>i podrazumijeva svaki izraz koji se sastoji od riječi ili brojeva koji se mogu pročitati umnožiti i naknadno saopštiti, a </a:t>
            </a:r>
            <a:r>
              <a:rPr lang="bs-Latn-BA" dirty="0" err="1">
                <a:latin typeface="Times New Roman" panose="02020603050405020304" pitchFamily="18" charset="0"/>
                <a:cs typeface="Times New Roman" panose="02020603050405020304" pitchFamily="18" charset="0"/>
              </a:rPr>
              <a:t>takođe</a:t>
            </a:r>
            <a:r>
              <a:rPr lang="bs-Latn-BA" dirty="0">
                <a:latin typeface="Times New Roman" panose="02020603050405020304" pitchFamily="18" charset="0"/>
                <a:cs typeface="Times New Roman" panose="02020603050405020304" pitchFamily="18" charset="0"/>
              </a:rPr>
              <a:t> i informacije koje se prenose i arhiviraju pomoću elektronskih sredstava, pod uslovom da je sadržaj osiguran i da se potpis može </a:t>
            </a:r>
            <a:r>
              <a:rPr lang="bs-Latn-BA" dirty="0" err="1">
                <a:latin typeface="Times New Roman" panose="02020603050405020304" pitchFamily="18" charset="0"/>
                <a:cs typeface="Times New Roman" panose="02020603050405020304" pitchFamily="18" charset="0"/>
              </a:rPr>
              <a:t>identifikovati</a:t>
            </a:r>
            <a:r>
              <a:rPr lang="bs-Latn-BA" dirty="0">
                <a:latin typeface="Times New Roman" panose="02020603050405020304" pitchFamily="18" charset="0"/>
                <a:cs typeface="Times New Roman" panose="02020603050405020304" pitchFamily="18" charset="0"/>
              </a:rPr>
              <a:t>;</a:t>
            </a:r>
          </a:p>
          <a:p>
            <a:pPr marL="285750" indent="-285750" algn="just">
              <a:buFontTx/>
              <a:buChar char="-"/>
            </a:pPr>
            <a:endParaRPr lang="bs-Latn-BA"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bs-Latn-BA" b="1" dirty="0" err="1">
                <a:latin typeface="Times New Roman" panose="02020603050405020304" pitchFamily="18" charset="0"/>
                <a:cs typeface="Times New Roman" panose="02020603050405020304" pitchFamily="18" charset="0"/>
              </a:rPr>
              <a:t>lot</a:t>
            </a:r>
            <a:r>
              <a:rPr lang="bs-Latn-BA" b="1" dirty="0">
                <a:latin typeface="Times New Roman" panose="02020603050405020304" pitchFamily="18" charset="0"/>
                <a:cs typeface="Times New Roman" panose="02020603050405020304" pitchFamily="18" charset="0"/>
              </a:rPr>
              <a:t> (grupa) </a:t>
            </a:r>
            <a:r>
              <a:rPr lang="bs-Latn-BA" dirty="0">
                <a:latin typeface="Times New Roman" panose="02020603050405020304" pitchFamily="18" charset="0"/>
                <a:cs typeface="Times New Roman" panose="02020603050405020304" pitchFamily="18" charset="0"/>
              </a:rPr>
              <a:t>jeste dio predmeta nabavke, nastao kao rezultat dijeljenja predmeta nabavke u posebne, srodne cjeline, koje se kao takve </a:t>
            </a:r>
            <a:r>
              <a:rPr lang="bs-Latn-BA" dirty="0" err="1">
                <a:latin typeface="Times New Roman" panose="02020603050405020304" pitchFamily="18" charset="0"/>
                <a:cs typeface="Times New Roman" panose="02020603050405020304" pitchFamily="18" charset="0"/>
              </a:rPr>
              <a:t>označavaju</a:t>
            </a:r>
            <a:r>
              <a:rPr lang="bs-Latn-BA" dirty="0">
                <a:latin typeface="Times New Roman" panose="02020603050405020304" pitchFamily="18" charset="0"/>
                <a:cs typeface="Times New Roman" panose="02020603050405020304" pitchFamily="18" charset="0"/>
              </a:rPr>
              <a:t> u tenderskoj dokumentaciji.</a:t>
            </a:r>
          </a:p>
          <a:p>
            <a:pPr algn="just"/>
            <a:endParaRPr lang="bs-Latn-BA"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bs-Latn-BA" b="1" dirty="0">
                <a:latin typeface="Times New Roman" panose="02020603050405020304" pitchFamily="18" charset="0"/>
                <a:cs typeface="Times New Roman" panose="02020603050405020304" pitchFamily="18" charset="0"/>
              </a:rPr>
              <a:t>portal javnih nabavki </a:t>
            </a:r>
            <a:r>
              <a:rPr lang="bs-Latn-BA" dirty="0">
                <a:latin typeface="Times New Roman" panose="02020603050405020304" pitchFamily="18" charset="0"/>
                <a:cs typeface="Times New Roman" panose="02020603050405020304" pitchFamily="18" charset="0"/>
              </a:rPr>
              <a:t>je informacioni sistem koji </a:t>
            </a:r>
            <a:r>
              <a:rPr lang="bs-Latn-BA" dirty="0" err="1">
                <a:latin typeface="Times New Roman" panose="02020603050405020304" pitchFamily="18" charset="0"/>
                <a:cs typeface="Times New Roman" panose="02020603050405020304" pitchFamily="18" charset="0"/>
              </a:rPr>
              <a:t>omogućava</a:t>
            </a:r>
            <a:r>
              <a:rPr lang="bs-Latn-BA" dirty="0">
                <a:latin typeface="Times New Roman" panose="02020603050405020304" pitchFamily="18" charset="0"/>
                <a:cs typeface="Times New Roman" panose="02020603050405020304" pitchFamily="18" charset="0"/>
              </a:rPr>
              <a:t> elektronsku komunikaciju, objavljivanje dokumenata i sprovođenje postupaka javne nabavke elektronskim putem;</a:t>
            </a:r>
          </a:p>
          <a:p>
            <a:pPr marL="285750" indent="-285750" algn="just">
              <a:buFontTx/>
              <a:buChar char="-"/>
            </a:pPr>
            <a:endParaRPr lang="bs-Latn-BA"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bs-Latn-BA" b="1" dirty="0">
                <a:latin typeface="Times New Roman" panose="02020603050405020304" pitchFamily="18" charset="0"/>
                <a:cs typeface="Times New Roman" panose="02020603050405020304" pitchFamily="18" charset="0"/>
              </a:rPr>
              <a:t>dinamički sistem kupovine </a:t>
            </a:r>
            <a:r>
              <a:rPr lang="bs-Latn-BA" dirty="0">
                <a:latin typeface="Times New Roman" panose="02020603050405020304" pitchFamily="18" charset="0"/>
                <a:cs typeface="Times New Roman" panose="02020603050405020304" pitchFamily="18" charset="0"/>
              </a:rPr>
              <a:t>je sistem koji se uspostavlja i vodi kao potpuno elektronski proces, a koristi se za nabavku uobičajenih predmeta nabavke koji su </a:t>
            </a:r>
            <a:r>
              <a:rPr lang="bs-Latn-BA" dirty="0" err="1">
                <a:latin typeface="Times New Roman" panose="02020603050405020304" pitchFamily="18" charset="0"/>
                <a:cs typeface="Times New Roman" panose="02020603050405020304" pitchFamily="18" charset="0"/>
              </a:rPr>
              <a:t>opšte</a:t>
            </a:r>
            <a:r>
              <a:rPr lang="bs-Latn-BA" dirty="0">
                <a:latin typeface="Times New Roman" panose="02020603050405020304" pitchFamily="18" charset="0"/>
                <a:cs typeface="Times New Roman" panose="02020603050405020304" pitchFamily="18" charset="0"/>
              </a:rPr>
              <a:t> dostupni na tržištu te je otvoren svim privrednim subjektima koji ispunjavaju kriterije za kvalitativni izbor tokom njegovog cjelokupnog trajanja, odnosno dinamički sistem nabavke predstavlja stvaranje liste sposobnih ponuđača koja se za sve vrijeme trajanja dinamičkog sistema nabavke upotpunjava novim ponuđačima.</a:t>
            </a:r>
          </a:p>
          <a:p>
            <a:pPr marL="285750" indent="-285750" algn="just">
              <a:buFontTx/>
              <a:buChar char="-"/>
            </a:pPr>
            <a:endParaRPr lang="bs-Latn-B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00794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92120F0-2160-4E70-85F5-98EAD86CB574}"/>
              </a:ext>
            </a:extLst>
          </p:cNvPr>
          <p:cNvSpPr>
            <a:spLocks noGrp="1"/>
          </p:cNvSpPr>
          <p:nvPr>
            <p:ph type="sldNum" sz="quarter" idx="12"/>
          </p:nvPr>
        </p:nvSpPr>
        <p:spPr/>
        <p:txBody>
          <a:bodyPr/>
          <a:lstStyle/>
          <a:p>
            <a:fld id="{E07FCF45-73BB-440A-8D8A-2BAE2118725A}" type="slidenum">
              <a:rPr lang="hr-HR" smtClean="0"/>
              <a:t>64</a:t>
            </a:fld>
            <a:endParaRPr lang="hr-HR"/>
          </a:p>
        </p:txBody>
      </p:sp>
      <p:sp>
        <p:nvSpPr>
          <p:cNvPr id="4" name="TextBox 3">
            <a:extLst>
              <a:ext uri="{FF2B5EF4-FFF2-40B4-BE49-F238E27FC236}">
                <a16:creationId xmlns:a16="http://schemas.microsoft.com/office/drawing/2014/main" id="{3E976FCA-5B54-4407-A64D-700D66192CAD}"/>
              </a:ext>
            </a:extLst>
          </p:cNvPr>
          <p:cNvSpPr txBox="1"/>
          <p:nvPr/>
        </p:nvSpPr>
        <p:spPr>
          <a:xfrm>
            <a:off x="467544" y="476672"/>
            <a:ext cx="6768752" cy="5940088"/>
          </a:xfrm>
          <a:prstGeom prst="rect">
            <a:avLst/>
          </a:prstGeom>
          <a:noFill/>
        </p:spPr>
        <p:txBody>
          <a:bodyPr wrap="square" rtlCol="0">
            <a:spAutoFit/>
          </a:bodyPr>
          <a:lstStyle/>
          <a:p>
            <a:pPr algn="just"/>
            <a:r>
              <a:rPr lang="bs-Latn-BA" sz="1900" b="1" dirty="0">
                <a:latin typeface="Times New Roman" panose="02020603050405020304" pitchFamily="18" charset="0"/>
                <a:cs typeface="Times New Roman" panose="02020603050405020304" pitchFamily="18" charset="0"/>
              </a:rPr>
              <a:t>Bitne izmjene i dopune koje ugovorni organi i ponuđači svakodnevno primjenjuju su:</a:t>
            </a:r>
          </a:p>
          <a:p>
            <a:pPr algn="just"/>
            <a:r>
              <a:rPr lang="bs-Latn-BA" sz="1900" b="1" dirty="0">
                <a:latin typeface="Times New Roman" panose="02020603050405020304" pitchFamily="18" charset="0"/>
                <a:cs typeface="Times New Roman" panose="02020603050405020304" pitchFamily="18" charset="0"/>
              </a:rPr>
              <a:t>Uvid u ponude</a:t>
            </a:r>
          </a:p>
          <a:p>
            <a:pPr algn="just"/>
            <a:r>
              <a:rPr lang="bs-Latn-BA" sz="1900" dirty="0">
                <a:latin typeface="Times New Roman" panose="02020603050405020304" pitchFamily="18" charset="0"/>
                <a:cs typeface="Times New Roman" panose="02020603050405020304" pitchFamily="18" charset="0"/>
              </a:rPr>
              <a:t>Čl.11 st.(6) koji </a:t>
            </a:r>
            <a:r>
              <a:rPr lang="bs-Latn-BA" sz="1900" dirty="0" err="1">
                <a:latin typeface="Times New Roman" panose="02020603050405020304" pitchFamily="18" charset="0"/>
                <a:cs typeface="Times New Roman" panose="02020603050405020304" pitchFamily="18" charset="0"/>
              </a:rPr>
              <a:t>glasi</a:t>
            </a:r>
            <a:r>
              <a:rPr lang="bs-Latn-BA" sz="1900" dirty="0">
                <a:latin typeface="Times New Roman" panose="02020603050405020304" pitchFamily="18" charset="0"/>
                <a:cs typeface="Times New Roman" panose="02020603050405020304" pitchFamily="18" charset="0"/>
              </a:rPr>
              <a:t>: „Ugovorni organ dužan je </a:t>
            </a:r>
            <a:r>
              <a:rPr lang="bs-Latn-BA" sz="1900" dirty="0" err="1">
                <a:latin typeface="Times New Roman" panose="02020603050405020304" pitchFamily="18" charset="0"/>
                <a:cs typeface="Times New Roman" panose="02020603050405020304" pitchFamily="18" charset="0"/>
              </a:rPr>
              <a:t>omogućiti</a:t>
            </a:r>
            <a:r>
              <a:rPr lang="bs-Latn-BA" sz="1900" dirty="0">
                <a:latin typeface="Times New Roman" panose="02020603050405020304" pitchFamily="18" charset="0"/>
                <a:cs typeface="Times New Roman" panose="02020603050405020304" pitchFamily="18" charset="0"/>
              </a:rPr>
              <a:t> kopiranje kod ugovornog organa ili fotografiranje ponuda ili </a:t>
            </a:r>
            <a:r>
              <a:rPr lang="bs-Latn-BA" sz="1900" dirty="0" err="1">
                <a:latin typeface="Times New Roman" panose="02020603050405020304" pitchFamily="18" charset="0"/>
                <a:cs typeface="Times New Roman" panose="02020603050405020304" pitchFamily="18" charset="0"/>
              </a:rPr>
              <a:t>omogućiti</a:t>
            </a:r>
            <a:r>
              <a:rPr lang="bs-Latn-BA" sz="1900" dirty="0">
                <a:latin typeface="Times New Roman" panose="02020603050405020304" pitchFamily="18" charset="0"/>
                <a:cs typeface="Times New Roman" panose="02020603050405020304" pitchFamily="18" charset="0"/>
              </a:rPr>
              <a:t> prijenos podataka na medij za pohranu podataka svakom ponuđaču koji podnese pisani zahtjev, osim podataka koji su označeni povjerljivim, u skladu sa stavom (5) ovog člana.“</a:t>
            </a:r>
          </a:p>
          <a:p>
            <a:pPr algn="just"/>
            <a:r>
              <a:rPr lang="bs-Latn-BA" sz="1900" b="1" dirty="0">
                <a:latin typeface="Times New Roman" panose="02020603050405020304" pitchFamily="18" charset="0"/>
                <a:cs typeface="Times New Roman" panose="02020603050405020304" pitchFamily="18" charset="0"/>
              </a:rPr>
              <a:t>Prethodna provjera tržišta</a:t>
            </a:r>
          </a:p>
          <a:p>
            <a:pPr algn="just"/>
            <a:r>
              <a:rPr lang="bs-Latn-BA" sz="1900" dirty="0">
                <a:latin typeface="Times New Roman" panose="02020603050405020304" pitchFamily="18" charset="0"/>
                <a:cs typeface="Times New Roman" panose="02020603050405020304" pitchFamily="18" charset="0"/>
              </a:rPr>
              <a:t>Član 14a. (Prethodna provjera tržišta) st.(1) koji </a:t>
            </a:r>
            <a:r>
              <a:rPr lang="bs-Latn-BA" sz="1900" dirty="0" err="1">
                <a:latin typeface="Times New Roman" panose="02020603050405020304" pitchFamily="18" charset="0"/>
                <a:cs typeface="Times New Roman" panose="02020603050405020304" pitchFamily="18" charset="0"/>
              </a:rPr>
              <a:t>glasi</a:t>
            </a:r>
            <a:r>
              <a:rPr lang="bs-Latn-BA" sz="1900" dirty="0">
                <a:latin typeface="Times New Roman" panose="02020603050405020304" pitchFamily="18" charset="0"/>
                <a:cs typeface="Times New Roman" panose="02020603050405020304" pitchFamily="18" charset="0"/>
              </a:rPr>
              <a:t>: „Prije pokretanja postupka ugovorni organ provjerava tržište u svrhu pripreme nabavke i informiranja privrednih subjekata o svojim planovima i zahtjevima u vezi s nabavkom. U tu svrhu ugovorni organ može tražiti ili prihvatiti savjet nezavisnih stručnjaka, nadležnih organa ili učesnika na tržištu.“ st.(2) koji </a:t>
            </a:r>
            <a:r>
              <a:rPr lang="bs-Latn-BA" sz="1900" dirty="0" err="1">
                <a:latin typeface="Times New Roman" panose="02020603050405020304" pitchFamily="18" charset="0"/>
                <a:cs typeface="Times New Roman" panose="02020603050405020304" pitchFamily="18" charset="0"/>
              </a:rPr>
              <a:t>glasi</a:t>
            </a:r>
            <a:r>
              <a:rPr lang="bs-Latn-BA" sz="1900" dirty="0">
                <a:latin typeface="Times New Roman" panose="02020603050405020304" pitchFamily="18" charset="0"/>
                <a:cs typeface="Times New Roman" panose="02020603050405020304" pitchFamily="18" charset="0"/>
              </a:rPr>
              <a:t>: „O prethodnoj provjeri tržišta sačinjava se pisana zabilješka o svim radnjama i postupcima i ulaže u predmet spisa. Taj savjet može se koristiti u planiranju i provođenju postupka nabavke, pod uslovom da taj savjet ne dovodi do </a:t>
            </a:r>
            <a:r>
              <a:rPr lang="bs-Latn-BA" sz="1900" dirty="0" err="1">
                <a:latin typeface="Times New Roman" panose="02020603050405020304" pitchFamily="18" charset="0"/>
                <a:cs typeface="Times New Roman" panose="02020603050405020304" pitchFamily="18" charset="0"/>
              </a:rPr>
              <a:t>narušavanja</a:t>
            </a:r>
            <a:r>
              <a:rPr lang="bs-Latn-BA" sz="1900" dirty="0">
                <a:latin typeface="Times New Roman" panose="02020603050405020304" pitchFamily="18" charset="0"/>
                <a:cs typeface="Times New Roman" panose="02020603050405020304" pitchFamily="18" charset="0"/>
              </a:rPr>
              <a:t> tržišne konkurencije, te da ne </a:t>
            </a:r>
            <a:r>
              <a:rPr lang="bs-Latn-BA" sz="1900" dirty="0" err="1">
                <a:latin typeface="Times New Roman" panose="02020603050405020304" pitchFamily="18" charset="0"/>
                <a:cs typeface="Times New Roman" panose="02020603050405020304" pitchFamily="18" charset="0"/>
              </a:rPr>
              <a:t>krši</a:t>
            </a:r>
            <a:r>
              <a:rPr lang="bs-Latn-BA" sz="1900" dirty="0">
                <a:latin typeface="Times New Roman" panose="02020603050405020304" pitchFamily="18" charset="0"/>
                <a:cs typeface="Times New Roman" panose="02020603050405020304" pitchFamily="18" charset="0"/>
              </a:rPr>
              <a:t> princip zabrane diskriminacije i transparentnosti."</a:t>
            </a:r>
          </a:p>
        </p:txBody>
      </p:sp>
    </p:spTree>
    <p:extLst>
      <p:ext uri="{BB962C8B-B14F-4D97-AF65-F5344CB8AC3E}">
        <p14:creationId xmlns:p14="http://schemas.microsoft.com/office/powerpoint/2010/main" val="5808382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8E4AFD0-43C5-4E50-A361-E6598EADFDD6}"/>
              </a:ext>
            </a:extLst>
          </p:cNvPr>
          <p:cNvSpPr>
            <a:spLocks noGrp="1"/>
          </p:cNvSpPr>
          <p:nvPr>
            <p:ph type="sldNum" sz="quarter" idx="12"/>
          </p:nvPr>
        </p:nvSpPr>
        <p:spPr/>
        <p:txBody>
          <a:bodyPr/>
          <a:lstStyle/>
          <a:p>
            <a:fld id="{E07FCF45-73BB-440A-8D8A-2BAE2118725A}" type="slidenum">
              <a:rPr lang="hr-HR" smtClean="0"/>
              <a:t>65</a:t>
            </a:fld>
            <a:endParaRPr lang="hr-HR"/>
          </a:p>
        </p:txBody>
      </p:sp>
      <p:sp>
        <p:nvSpPr>
          <p:cNvPr id="3" name="TextBox 2">
            <a:extLst>
              <a:ext uri="{FF2B5EF4-FFF2-40B4-BE49-F238E27FC236}">
                <a16:creationId xmlns:a16="http://schemas.microsoft.com/office/drawing/2014/main" id="{4D25F278-7C43-464A-B40F-B55C0D8AF957}"/>
              </a:ext>
            </a:extLst>
          </p:cNvPr>
          <p:cNvSpPr txBox="1"/>
          <p:nvPr/>
        </p:nvSpPr>
        <p:spPr>
          <a:xfrm>
            <a:off x="395536" y="920621"/>
            <a:ext cx="6696744" cy="5016758"/>
          </a:xfrm>
          <a:prstGeom prst="rect">
            <a:avLst/>
          </a:prstGeom>
          <a:noFill/>
        </p:spPr>
        <p:txBody>
          <a:bodyPr wrap="square" rtlCol="0">
            <a:spAutoFit/>
          </a:bodyPr>
          <a:lstStyle/>
          <a:p>
            <a:r>
              <a:rPr lang="bs-Latn-BA" sz="2000" b="1" dirty="0">
                <a:latin typeface="Times New Roman" panose="02020603050405020304" pitchFamily="18" charset="0"/>
                <a:cs typeface="Times New Roman" panose="02020603050405020304" pitchFamily="18" charset="0"/>
              </a:rPr>
              <a:t>Izjava iz člana 45 Zakona</a:t>
            </a:r>
            <a:br>
              <a:rPr lang="bs-Latn-BA" sz="2000" b="1" dirty="0">
                <a:latin typeface="Times New Roman" panose="02020603050405020304" pitchFamily="18" charset="0"/>
                <a:cs typeface="Times New Roman" panose="02020603050405020304" pitchFamily="18" charset="0"/>
              </a:rPr>
            </a:br>
            <a:endParaRPr lang="bs-Latn-BA" sz="2000" b="1"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U članu 45. stav (5) mijenja se i </a:t>
            </a:r>
            <a:r>
              <a:rPr lang="bs-Latn-BA" sz="2000" dirty="0" err="1">
                <a:latin typeface="Times New Roman" panose="02020603050405020304" pitchFamily="18" charset="0"/>
                <a:cs typeface="Times New Roman" panose="02020603050405020304" pitchFamily="18" charset="0"/>
              </a:rPr>
              <a:t>glasi</a:t>
            </a:r>
            <a:r>
              <a:rPr lang="bs-Latn-BA" sz="2000" dirty="0">
                <a:latin typeface="Times New Roman" panose="02020603050405020304" pitchFamily="18" charset="0"/>
                <a:cs typeface="Times New Roman" panose="02020603050405020304" pitchFamily="18" charset="0"/>
              </a:rPr>
              <a:t>: " Ugovorni organ može na period od </a:t>
            </a:r>
            <a:r>
              <a:rPr lang="bs-Latn-BA" sz="2000" u="sng" dirty="0">
                <a:latin typeface="Times New Roman" panose="02020603050405020304" pitchFamily="18" charset="0"/>
                <a:cs typeface="Times New Roman" panose="02020603050405020304" pitchFamily="18" charset="0"/>
              </a:rPr>
              <a:t>12 mjeseci </a:t>
            </a:r>
            <a:r>
              <a:rPr lang="bs-Latn-BA" sz="2000" u="sng" dirty="0" err="1">
                <a:latin typeface="Times New Roman" panose="02020603050405020304" pitchFamily="18" charset="0"/>
                <a:cs typeface="Times New Roman" panose="02020603050405020304" pitchFamily="18" charset="0"/>
              </a:rPr>
              <a:t>isključiti</a:t>
            </a:r>
            <a:r>
              <a:rPr lang="bs-Latn-BA" sz="2000" u="sng" dirty="0">
                <a:latin typeface="Times New Roman" panose="02020603050405020304" pitchFamily="18" charset="0"/>
                <a:cs typeface="Times New Roman" panose="02020603050405020304" pitchFamily="18" charset="0"/>
              </a:rPr>
              <a:t> iz učešća u postupku nabavke </a:t>
            </a:r>
            <a:r>
              <a:rPr lang="bs-Latn-BA" sz="2000" dirty="0">
                <a:latin typeface="Times New Roman" panose="02020603050405020304" pitchFamily="18" charset="0"/>
                <a:cs typeface="Times New Roman" panose="02020603050405020304" pitchFamily="18" charset="0"/>
              </a:rPr>
              <a:t>kandidata/ponuđača“</a:t>
            </a:r>
          </a:p>
          <a:p>
            <a:pPr algn="just"/>
            <a:r>
              <a:rPr lang="bs-Latn-BA" sz="2000" dirty="0">
                <a:latin typeface="Times New Roman" panose="02020603050405020304" pitchFamily="18" charset="0"/>
                <a:cs typeface="Times New Roman" panose="02020603050405020304" pitchFamily="18" charset="0"/>
              </a:rPr>
              <a:t>a) ako ima dokaz da je kandidat/ponuđač sklopio sporazum s drugim kandidatom/ ponuđačem kojem je cilj </a:t>
            </a:r>
            <a:r>
              <a:rPr lang="bs-Latn-BA" sz="2000" dirty="0" err="1">
                <a:latin typeface="Times New Roman" panose="02020603050405020304" pitchFamily="18" charset="0"/>
                <a:cs typeface="Times New Roman" panose="02020603050405020304" pitchFamily="18" charset="0"/>
              </a:rPr>
              <a:t>narušavanje</a:t>
            </a:r>
            <a:r>
              <a:rPr lang="bs-Latn-BA" sz="2000" dirty="0">
                <a:latin typeface="Times New Roman" panose="02020603050405020304" pitchFamily="18" charset="0"/>
                <a:cs typeface="Times New Roman" panose="02020603050405020304" pitchFamily="18" charset="0"/>
              </a:rPr>
              <a:t> tržišne konkurencije;</a:t>
            </a:r>
          </a:p>
          <a:p>
            <a:pPr algn="just"/>
            <a:r>
              <a:rPr lang="bs-Latn-BA" sz="2000" dirty="0">
                <a:latin typeface="Times New Roman" panose="02020603050405020304" pitchFamily="18" charset="0"/>
                <a:cs typeface="Times New Roman" panose="02020603050405020304" pitchFamily="18" charset="0"/>
              </a:rPr>
              <a:t>b) ako ugovorni organ može dokazati odgovarajućim dokaznim sredstvima da je ponuđač kriv za teški profesionalni propust koji dovodi u pitanje njegov integritet;</a:t>
            </a:r>
          </a:p>
          <a:p>
            <a:pPr algn="just"/>
            <a:r>
              <a:rPr lang="bs-Latn-BA" sz="2000" dirty="0">
                <a:latin typeface="Times New Roman" panose="02020603050405020304" pitchFamily="18" charset="0"/>
                <a:cs typeface="Times New Roman" panose="02020603050405020304" pitchFamily="18" charset="0"/>
              </a:rPr>
              <a:t>c) ako se utvrde značajni nedostaci tokom provođenja prethodnog javnog ugovora ili prethodnog ugovora sa sektorskim ugovornim organom čija je posljedica bila prijevremeni raskid tog prethodnog ugovora, naknada štete ili druga slična sankcija;</a:t>
            </a:r>
          </a:p>
        </p:txBody>
      </p:sp>
    </p:spTree>
    <p:extLst>
      <p:ext uri="{BB962C8B-B14F-4D97-AF65-F5344CB8AC3E}">
        <p14:creationId xmlns:p14="http://schemas.microsoft.com/office/powerpoint/2010/main" val="36103361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7BA3DA0-4A30-4A68-A4AE-668D8B3413B5}"/>
              </a:ext>
            </a:extLst>
          </p:cNvPr>
          <p:cNvSpPr>
            <a:spLocks noGrp="1"/>
          </p:cNvSpPr>
          <p:nvPr>
            <p:ph type="sldNum" sz="quarter" idx="12"/>
          </p:nvPr>
        </p:nvSpPr>
        <p:spPr/>
        <p:txBody>
          <a:bodyPr/>
          <a:lstStyle/>
          <a:p>
            <a:fld id="{E07FCF45-73BB-440A-8D8A-2BAE2118725A}" type="slidenum">
              <a:rPr lang="hr-HR" smtClean="0"/>
              <a:t>66</a:t>
            </a:fld>
            <a:endParaRPr lang="hr-HR"/>
          </a:p>
        </p:txBody>
      </p:sp>
      <p:sp>
        <p:nvSpPr>
          <p:cNvPr id="3" name="TextBox 2">
            <a:extLst>
              <a:ext uri="{FF2B5EF4-FFF2-40B4-BE49-F238E27FC236}">
                <a16:creationId xmlns:a16="http://schemas.microsoft.com/office/drawing/2014/main" id="{6F200D66-22E0-4133-9EF4-D7ABEA07F3FB}"/>
              </a:ext>
            </a:extLst>
          </p:cNvPr>
          <p:cNvSpPr txBox="1"/>
          <p:nvPr/>
        </p:nvSpPr>
        <p:spPr>
          <a:xfrm>
            <a:off x="395536" y="451512"/>
            <a:ext cx="6768752" cy="6863417"/>
          </a:xfrm>
          <a:prstGeom prst="rect">
            <a:avLst/>
          </a:prstGeom>
          <a:noFill/>
        </p:spPr>
        <p:txBody>
          <a:bodyPr wrap="square" rtlCol="0">
            <a:spAutoFit/>
          </a:bodyPr>
          <a:lstStyle/>
          <a:p>
            <a:pPr algn="just"/>
            <a:r>
              <a:rPr lang="bs-Latn-BA" sz="2000" dirty="0">
                <a:latin typeface="Times New Roman" panose="02020603050405020304" pitchFamily="18" charset="0"/>
                <a:cs typeface="Times New Roman" panose="02020603050405020304" pitchFamily="18" charset="0"/>
              </a:rPr>
              <a:t>d) ako je kandidat/ponuđač lažno prikazao činjenice pri dostavljanju podataka potrebnih za provjeru kvalifikacionih i/ili kriterija za dodjelu ugovora, ako je prikrio takve informacije ili nije u stanju priložiti popratne dokumente;</a:t>
            </a:r>
          </a:p>
          <a:p>
            <a:pPr algn="just"/>
            <a:r>
              <a:rPr lang="bs-Latn-BA" sz="2000" dirty="0">
                <a:latin typeface="Times New Roman" panose="02020603050405020304" pitchFamily="18" charset="0"/>
                <a:cs typeface="Times New Roman" panose="02020603050405020304" pitchFamily="18" charset="0"/>
              </a:rPr>
              <a:t>e) ako se sukob </a:t>
            </a:r>
            <a:r>
              <a:rPr lang="bs-Latn-BA" sz="2000" dirty="0" err="1">
                <a:latin typeface="Times New Roman" panose="02020603050405020304" pitchFamily="18" charset="0"/>
                <a:cs typeface="Times New Roman" panose="02020603050405020304" pitchFamily="18" charset="0"/>
              </a:rPr>
              <a:t>interesa</a:t>
            </a:r>
            <a:r>
              <a:rPr lang="bs-Latn-BA" sz="2000" dirty="0">
                <a:latin typeface="Times New Roman" panose="02020603050405020304" pitchFamily="18" charset="0"/>
                <a:cs typeface="Times New Roman" panose="02020603050405020304" pitchFamily="18" charset="0"/>
              </a:rPr>
              <a:t> u smislu člana 52. ovog zakona ne može ukloniti drugim, manje drastičnim mjerama.„</a:t>
            </a:r>
            <a:br>
              <a:rPr lang="bs-Latn-BA" sz="2000" dirty="0">
                <a:latin typeface="Times New Roman" panose="02020603050405020304" pitchFamily="18" charset="0"/>
                <a:cs typeface="Times New Roman" panose="02020603050405020304" pitchFamily="18" charset="0"/>
              </a:rPr>
            </a:br>
            <a:endParaRPr lang="bs-Latn-BA" sz="2000" dirty="0">
              <a:latin typeface="Times New Roman" panose="02020603050405020304" pitchFamily="18" charset="0"/>
              <a:cs typeface="Times New Roman" panose="02020603050405020304" pitchFamily="18" charset="0"/>
            </a:endParaRPr>
          </a:p>
          <a:p>
            <a:pPr algn="just"/>
            <a:r>
              <a:rPr lang="bs-Latn-BA" sz="2000" b="1" dirty="0">
                <a:latin typeface="Times New Roman" panose="02020603050405020304" pitchFamily="18" charset="0"/>
                <a:cs typeface="Times New Roman" panose="02020603050405020304" pitchFamily="18" charset="0"/>
              </a:rPr>
              <a:t>DIREKTNI SPORAZUM</a:t>
            </a:r>
          </a:p>
          <a:p>
            <a:pPr algn="just"/>
            <a:r>
              <a:rPr lang="bs-Latn-BA" sz="2000" dirty="0">
                <a:latin typeface="Times New Roman" panose="02020603050405020304" pitchFamily="18" charset="0"/>
                <a:cs typeface="Times New Roman" panose="02020603050405020304" pitchFamily="18" charset="0"/>
              </a:rPr>
              <a:t>Član 90. Direktni sporazum) st. 2) koji </a:t>
            </a:r>
            <a:r>
              <a:rPr lang="bs-Latn-BA" sz="2000" dirty="0" err="1">
                <a:latin typeface="Times New Roman" panose="02020603050405020304" pitchFamily="18" charset="0"/>
                <a:cs typeface="Times New Roman" panose="02020603050405020304" pitchFamily="18" charset="0"/>
              </a:rPr>
              <a:t>glasi</a:t>
            </a:r>
            <a:r>
              <a:rPr lang="bs-Latn-BA" sz="2000" dirty="0">
                <a:latin typeface="Times New Roman" panose="02020603050405020304" pitchFamily="18" charset="0"/>
                <a:cs typeface="Times New Roman" panose="02020603050405020304" pitchFamily="18" charset="0"/>
              </a:rPr>
              <a:t>: „Ugovorni organ pisanim putem ili putem portala javnih nabavki traži prijedlog cijene ili ponudu od jednog ili više privrednih subjekata koji </a:t>
            </a:r>
            <a:r>
              <a:rPr lang="bs-Latn-BA" sz="2000" dirty="0" err="1">
                <a:latin typeface="Times New Roman" panose="02020603050405020304" pitchFamily="18" charset="0"/>
                <a:cs typeface="Times New Roman" panose="02020603050405020304" pitchFamily="18" charset="0"/>
              </a:rPr>
              <a:t>obavl</a:t>
            </a:r>
            <a:r>
              <a:rPr lang="az-Cyrl-AZ" sz="2000" dirty="0">
                <a:latin typeface="Times New Roman" panose="02020603050405020304" pitchFamily="18" charset="0"/>
                <a:cs typeface="Times New Roman" panose="02020603050405020304" pitchFamily="18" charset="0"/>
              </a:rPr>
              <a:t>ј</a:t>
            </a:r>
            <a:r>
              <a:rPr lang="bs-Latn-BA" sz="2000" dirty="0" err="1">
                <a:latin typeface="Times New Roman" panose="02020603050405020304" pitchFamily="18" charset="0"/>
                <a:cs typeface="Times New Roman" panose="02020603050405020304" pitchFamily="18" charset="0"/>
              </a:rPr>
              <a:t>aju</a:t>
            </a:r>
            <a:r>
              <a:rPr lang="bs-Latn-BA" sz="2000" dirty="0">
                <a:latin typeface="Times New Roman" panose="02020603050405020304" pitchFamily="18" charset="0"/>
                <a:cs typeface="Times New Roman" panose="02020603050405020304" pitchFamily="18" charset="0"/>
              </a:rPr>
              <a:t> djelatnost koja je predmet javne nabavke.“ st. (4) koji </a:t>
            </a:r>
            <a:r>
              <a:rPr lang="bs-Latn-BA" sz="2000" dirty="0" err="1">
                <a:latin typeface="Times New Roman" panose="02020603050405020304" pitchFamily="18" charset="0"/>
                <a:cs typeface="Times New Roman" panose="02020603050405020304" pitchFamily="18" charset="0"/>
              </a:rPr>
              <a:t>glasi</a:t>
            </a:r>
            <a:r>
              <a:rPr lang="bs-Latn-BA" sz="2000" dirty="0">
                <a:latin typeface="Times New Roman" panose="02020603050405020304" pitchFamily="18" charset="0"/>
                <a:cs typeface="Times New Roman" panose="02020603050405020304" pitchFamily="18" charset="0"/>
              </a:rPr>
              <a:t>: „U postupku direktnog sporazuma </a:t>
            </a:r>
            <a:r>
              <a:rPr lang="bs-Latn-BA" sz="2000" dirty="0" err="1">
                <a:latin typeface="Times New Roman" panose="02020603050405020304" pitchFamily="18" charset="0"/>
                <a:cs typeface="Times New Roman" panose="02020603050405020304" pitchFamily="18" charset="0"/>
              </a:rPr>
              <a:t>dozvol</a:t>
            </a:r>
            <a:r>
              <a:rPr lang="az-Cyrl-AZ" sz="2000" dirty="0">
                <a:latin typeface="Times New Roman" panose="02020603050405020304" pitchFamily="18" charset="0"/>
                <a:cs typeface="Times New Roman" panose="02020603050405020304" pitchFamily="18" charset="0"/>
              </a:rPr>
              <a:t>ј</a:t>
            </a:r>
            <a:r>
              <a:rPr lang="bs-Latn-BA" sz="2000" dirty="0">
                <a:latin typeface="Times New Roman" panose="02020603050405020304" pitchFamily="18" charset="0"/>
                <a:cs typeface="Times New Roman" panose="02020603050405020304" pitchFamily="18" charset="0"/>
              </a:rPr>
              <a:t>eno je pregovaranje o cijeni ili ponudi“</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b="1" dirty="0">
                <a:latin typeface="Times New Roman" panose="02020603050405020304" pitchFamily="18" charset="0"/>
                <a:cs typeface="Times New Roman" panose="02020603050405020304" pitchFamily="18" charset="0"/>
              </a:rPr>
              <a:t>Ured za razmatranje žalbi</a:t>
            </a:r>
          </a:p>
          <a:p>
            <a:pPr algn="just"/>
            <a:r>
              <a:rPr lang="bs-Latn-BA" sz="2000" dirty="0">
                <a:latin typeface="Times New Roman" panose="02020603050405020304" pitchFamily="18" charset="0"/>
                <a:cs typeface="Times New Roman" panose="02020603050405020304" pitchFamily="18" charset="0"/>
              </a:rPr>
              <a:t>U članu 94. stav (2) mijenja se i </a:t>
            </a:r>
            <a:r>
              <a:rPr lang="bs-Latn-BA" sz="2000" dirty="0" err="1">
                <a:latin typeface="Times New Roman" panose="02020603050405020304" pitchFamily="18" charset="0"/>
                <a:cs typeface="Times New Roman" panose="02020603050405020304" pitchFamily="18" charset="0"/>
              </a:rPr>
              <a:t>glasi</a:t>
            </a:r>
            <a:r>
              <a:rPr lang="bs-Latn-BA" sz="2000" dirty="0">
                <a:latin typeface="Times New Roman" panose="02020603050405020304" pitchFamily="18" charset="0"/>
                <a:cs typeface="Times New Roman" panose="02020603050405020304" pitchFamily="18" charset="0"/>
              </a:rPr>
              <a:t>: " Pri razmatranju žalbe u skladu s članom 100. st. (4) i (5) zakona, URŽ o vođenju postupka po žalbi obavještava odabranog ponuđača, odnosno kandidata u fazi u kojoj je izjavljena žalba."</a:t>
            </a:r>
          </a:p>
          <a:p>
            <a:pPr algn="just"/>
            <a:endParaRPr lang="bs-Latn-BA" sz="2000" dirty="0">
              <a:latin typeface="Times New Roman" panose="02020603050405020304" pitchFamily="18" charset="0"/>
              <a:cs typeface="Times New Roman" panose="02020603050405020304" pitchFamily="18" charset="0"/>
            </a:endParaRPr>
          </a:p>
          <a:p>
            <a:pPr algn="just"/>
            <a:endParaRPr lang="bs-Latn-B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4145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AF6EA76-D806-463E-8507-530DE7522568}"/>
              </a:ext>
            </a:extLst>
          </p:cNvPr>
          <p:cNvSpPr>
            <a:spLocks noGrp="1"/>
          </p:cNvSpPr>
          <p:nvPr>
            <p:ph type="sldNum" sz="quarter" idx="12"/>
          </p:nvPr>
        </p:nvSpPr>
        <p:spPr/>
        <p:txBody>
          <a:bodyPr/>
          <a:lstStyle/>
          <a:p>
            <a:fld id="{E07FCF45-73BB-440A-8D8A-2BAE2118725A}" type="slidenum">
              <a:rPr lang="hr-HR" smtClean="0"/>
              <a:t>67</a:t>
            </a:fld>
            <a:endParaRPr lang="hr-HR"/>
          </a:p>
        </p:txBody>
      </p:sp>
      <p:sp>
        <p:nvSpPr>
          <p:cNvPr id="3" name="TextBox 2">
            <a:extLst>
              <a:ext uri="{FF2B5EF4-FFF2-40B4-BE49-F238E27FC236}">
                <a16:creationId xmlns:a16="http://schemas.microsoft.com/office/drawing/2014/main" id="{44DF177D-198B-4AD1-AAAE-BB049AA20DA0}"/>
              </a:ext>
            </a:extLst>
          </p:cNvPr>
          <p:cNvSpPr txBox="1"/>
          <p:nvPr/>
        </p:nvSpPr>
        <p:spPr>
          <a:xfrm>
            <a:off x="683569" y="1152908"/>
            <a:ext cx="6273745" cy="3477875"/>
          </a:xfrm>
          <a:prstGeom prst="rect">
            <a:avLst/>
          </a:prstGeom>
          <a:noFill/>
        </p:spPr>
        <p:txBody>
          <a:bodyPr wrap="square" rtlCol="0">
            <a:spAutoFit/>
          </a:bodyPr>
          <a:lstStyle/>
          <a:p>
            <a:pPr algn="just"/>
            <a:r>
              <a:rPr lang="bs-Latn-BA" sz="2200" dirty="0">
                <a:latin typeface="Times New Roman" panose="02020603050405020304" pitchFamily="18" charset="0"/>
                <a:cs typeface="Times New Roman" panose="02020603050405020304" pitchFamily="18" charset="0"/>
              </a:rPr>
              <a:t>U članu 99. stav (3) koji </a:t>
            </a:r>
            <a:r>
              <a:rPr lang="bs-Latn-BA" sz="2200" dirty="0" err="1">
                <a:latin typeface="Times New Roman" panose="02020603050405020304" pitchFamily="18" charset="0"/>
                <a:cs typeface="Times New Roman" panose="02020603050405020304" pitchFamily="18" charset="0"/>
              </a:rPr>
              <a:t>glasi</a:t>
            </a:r>
            <a:r>
              <a:rPr lang="bs-Latn-BA" sz="2200" dirty="0">
                <a:latin typeface="Times New Roman" panose="02020603050405020304" pitchFamily="18" charset="0"/>
                <a:cs typeface="Times New Roman" panose="02020603050405020304" pitchFamily="18" charset="0"/>
              </a:rPr>
              <a:t>: „Pri razmatranju žalbe u skladu s članom 100. st. (2) i (3) ovog zakona, ugovorni organ po prijemu žalbe putem portala javnih nabavki obavještava ponuđače o vođenju postupka po žalbi“</a:t>
            </a:r>
          </a:p>
          <a:p>
            <a:pPr algn="just"/>
            <a:endParaRPr lang="bs-Latn-BA" sz="2200" dirty="0">
              <a:latin typeface="Times New Roman" panose="02020603050405020304" pitchFamily="18" charset="0"/>
              <a:cs typeface="Times New Roman" panose="02020603050405020304" pitchFamily="18" charset="0"/>
            </a:endParaRPr>
          </a:p>
          <a:p>
            <a:pPr algn="just"/>
            <a:r>
              <a:rPr lang="bs-Latn-BA" sz="2200" b="1" dirty="0">
                <a:latin typeface="Times New Roman" panose="02020603050405020304" pitchFamily="18" charset="0"/>
                <a:cs typeface="Times New Roman" panose="02020603050405020304" pitchFamily="18" charset="0"/>
              </a:rPr>
              <a:t>Aktivna legitimacija</a:t>
            </a:r>
          </a:p>
          <a:p>
            <a:pPr algn="just"/>
            <a:r>
              <a:rPr lang="bs-Latn-BA" sz="2200" dirty="0">
                <a:latin typeface="Times New Roman" panose="02020603050405020304" pitchFamily="18" charset="0"/>
                <a:cs typeface="Times New Roman" panose="02020603050405020304" pitchFamily="18" charset="0"/>
              </a:rPr>
              <a:t>U članu 109. stav (1) iza riječi: "od ovlaštenog lica" dodaju se riječi: "i od lica koje ima aktivnu legitimaciju"</a:t>
            </a:r>
          </a:p>
        </p:txBody>
      </p:sp>
    </p:spTree>
    <p:extLst>
      <p:ext uri="{BB962C8B-B14F-4D97-AF65-F5344CB8AC3E}">
        <p14:creationId xmlns:p14="http://schemas.microsoft.com/office/powerpoint/2010/main" val="33525341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marL="0" indent="0">
              <a:buNone/>
            </a:pPr>
            <a:r>
              <a:rPr lang="hr-HR" sz="6000" dirty="0"/>
              <a:t>           </a:t>
            </a:r>
          </a:p>
          <a:p>
            <a:pPr marL="0" indent="0">
              <a:buNone/>
            </a:pPr>
            <a:r>
              <a:rPr lang="hr-HR" sz="4800" dirty="0">
                <a:latin typeface="Arial" panose="020B0604020202020204" pitchFamily="34" charset="0"/>
                <a:cs typeface="Arial" panose="020B0604020202020204" pitchFamily="34" charset="0"/>
              </a:rPr>
              <a:t>      </a:t>
            </a:r>
            <a:r>
              <a:rPr lang="hr-HR" sz="5400" b="1" dirty="0">
                <a:latin typeface="Times New Roman" panose="02020603050405020304" pitchFamily="18" charset="0"/>
                <a:cs typeface="Times New Roman" panose="02020603050405020304" pitchFamily="18" charset="0"/>
              </a:rPr>
              <a:t>Hvala na pažnji!</a:t>
            </a:r>
          </a:p>
        </p:txBody>
      </p:sp>
      <p:sp>
        <p:nvSpPr>
          <p:cNvPr id="4" name="Slide Number Placeholder 3"/>
          <p:cNvSpPr>
            <a:spLocks noGrp="1"/>
          </p:cNvSpPr>
          <p:nvPr>
            <p:ph type="sldNum" sz="quarter" idx="12"/>
          </p:nvPr>
        </p:nvSpPr>
        <p:spPr/>
        <p:txBody>
          <a:bodyPr/>
          <a:lstStyle/>
          <a:p>
            <a:fld id="{E07FCF45-73BB-440A-8D8A-2BAE2118725A}" type="slidenum">
              <a:rPr lang="hr-HR" smtClean="0"/>
              <a:t>68</a:t>
            </a:fld>
            <a:endParaRPr lang="hr-HR"/>
          </a:p>
        </p:txBody>
      </p:sp>
      <p:pic>
        <p:nvPicPr>
          <p:cNvPr id="5" name="Picture 3" descr="https://encrypted-tbn0.gstatic.com/images?q=tbn:ANd9GcRch_x5V4tOSRQLuIvtbYW4H8JARf-XqEJ6GLarYbR7-7ZE7JACw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3473993"/>
            <a:ext cx="2143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00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jesta sadržaja 2"/>
          <p:cNvSpPr>
            <a:spLocks noGrp="1"/>
          </p:cNvSpPr>
          <p:nvPr>
            <p:ph idx="1"/>
          </p:nvPr>
        </p:nvSpPr>
        <p:spPr>
          <a:xfrm>
            <a:off x="539552" y="620688"/>
            <a:ext cx="7272808" cy="5785800"/>
          </a:xfrm>
        </p:spPr>
        <p:txBody>
          <a:bodyPr>
            <a:normAutofit/>
          </a:bodyPr>
          <a:lstStyle/>
          <a:p>
            <a:endParaRPr lang="bs-Latn-BA" sz="2000" b="1" dirty="0">
              <a:latin typeface="+mj-lt"/>
            </a:endParaRPr>
          </a:p>
          <a:p>
            <a:endParaRPr lang="bs-Latn-BA" sz="2000" b="1" dirty="0">
              <a:latin typeface="+mj-lt"/>
            </a:endParaRPr>
          </a:p>
          <a:p>
            <a:endParaRPr lang="bs-Latn-BA" sz="2000" b="1" dirty="0">
              <a:latin typeface="+mj-lt"/>
            </a:endParaRPr>
          </a:p>
          <a:p>
            <a:endParaRPr lang="bs-Latn-BA" sz="2000" b="1" dirty="0">
              <a:latin typeface="+mj-lt"/>
            </a:endParaRPr>
          </a:p>
          <a:p>
            <a:pPr marL="0" indent="0">
              <a:buNone/>
            </a:pPr>
            <a:endParaRPr lang="bs-Latn-BA" sz="2000" b="1" dirty="0">
              <a:latin typeface="+mj-lt"/>
            </a:endParaRPr>
          </a:p>
          <a:p>
            <a:pPr marL="0" indent="0">
              <a:buNone/>
            </a:pPr>
            <a:endParaRPr lang="bs-Latn-BA" sz="2000" b="1" dirty="0">
              <a:latin typeface="+mj-lt"/>
            </a:endParaRPr>
          </a:p>
          <a:p>
            <a:pPr marL="0" indent="0">
              <a:buNone/>
            </a:pPr>
            <a:endParaRPr lang="bs-Latn-BA" sz="2000" b="1" dirty="0">
              <a:latin typeface="+mj-lt"/>
            </a:endParaRPr>
          </a:p>
          <a:p>
            <a:pPr marL="0" indent="0">
              <a:buNone/>
            </a:pPr>
            <a:endParaRPr lang="bs-Latn-BA" sz="2000" b="1" dirty="0">
              <a:latin typeface="+mj-lt"/>
            </a:endParaRPr>
          </a:p>
          <a:p>
            <a:pPr marL="0" indent="0">
              <a:buNone/>
            </a:pPr>
            <a:endParaRPr lang="bs-Latn-BA" sz="2000" b="1" dirty="0">
              <a:latin typeface="+mj-lt"/>
            </a:endParaRPr>
          </a:p>
          <a:p>
            <a:pPr marL="0" indent="0">
              <a:buNone/>
            </a:pPr>
            <a:endParaRPr lang="bs-Latn-BA" sz="2000" b="1" dirty="0">
              <a:latin typeface="+mj-lt"/>
            </a:endParaRPr>
          </a:p>
          <a:p>
            <a:pPr marL="0" indent="0" algn="ctr">
              <a:buNone/>
            </a:pPr>
            <a:r>
              <a:rPr lang="bs-Latn-BA" sz="2800" b="1" dirty="0">
                <a:latin typeface="Times New Roman" panose="02020603050405020304" pitchFamily="18" charset="0"/>
                <a:cs typeface="Times New Roman" panose="02020603050405020304" pitchFamily="18" charset="0"/>
              </a:rPr>
              <a:t>ZAKONODAVNI I INSTITUCIONALNI</a:t>
            </a:r>
          </a:p>
          <a:p>
            <a:pPr marL="0" indent="0" algn="ctr">
              <a:buNone/>
            </a:pPr>
            <a:r>
              <a:rPr lang="bs-Latn-BA" sz="2800" b="1" dirty="0">
                <a:latin typeface="Times New Roman" panose="02020603050405020304" pitchFamily="18" charset="0"/>
                <a:cs typeface="Times New Roman" panose="02020603050405020304" pitchFamily="18" charset="0"/>
              </a:rPr>
              <a:t>OKVIR EVROPSKE UNIJE</a:t>
            </a:r>
          </a:p>
        </p:txBody>
      </p:sp>
      <p:sp>
        <p:nvSpPr>
          <p:cNvPr id="4" name="Čuvar mjesta broja slajda 3"/>
          <p:cNvSpPr>
            <a:spLocks noGrp="1"/>
          </p:cNvSpPr>
          <p:nvPr>
            <p:ph type="sldNum" sz="quarter" idx="12"/>
          </p:nvPr>
        </p:nvSpPr>
        <p:spPr/>
        <p:txBody>
          <a:bodyPr/>
          <a:lstStyle/>
          <a:p>
            <a:fld id="{E07FCF45-73BB-440A-8D8A-2BAE2118725A}" type="slidenum">
              <a:rPr lang="hr-HR" smtClean="0"/>
              <a:t>7</a:t>
            </a:fld>
            <a:endParaRPr lang="hr-HR"/>
          </a:p>
        </p:txBody>
      </p:sp>
      <p:pic>
        <p:nvPicPr>
          <p:cNvPr id="7" name="Slik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908720"/>
            <a:ext cx="5228879" cy="3682511"/>
          </a:xfrm>
          <a:prstGeom prst="rect">
            <a:avLst/>
          </a:prstGeom>
        </p:spPr>
      </p:pic>
    </p:spTree>
    <p:extLst>
      <p:ext uri="{BB962C8B-B14F-4D97-AF65-F5344CB8AC3E}">
        <p14:creationId xmlns:p14="http://schemas.microsoft.com/office/powerpoint/2010/main" val="3866522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71600" y="606675"/>
            <a:ext cx="7093255" cy="528798"/>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EUROPSKA UNIJA</a:t>
            </a:r>
          </a:p>
        </p:txBody>
      </p:sp>
      <p:sp>
        <p:nvSpPr>
          <p:cNvPr id="3" name="Čuvar mjesta sadržaja 2"/>
          <p:cNvSpPr>
            <a:spLocks noGrp="1"/>
          </p:cNvSpPr>
          <p:nvPr>
            <p:ph idx="1"/>
          </p:nvPr>
        </p:nvSpPr>
        <p:spPr>
          <a:xfrm>
            <a:off x="611560" y="1772816"/>
            <a:ext cx="6696744" cy="4633672"/>
          </a:xfrm>
        </p:spPr>
        <p:txBody>
          <a:bodyPr>
            <a:normAutofit/>
          </a:bodyPr>
          <a:lstStyle/>
          <a:p>
            <a:pPr algn="just"/>
            <a:r>
              <a:rPr lang="bs-Latn-BA" sz="2000" dirty="0">
                <a:latin typeface="Times New Roman" panose="02020603050405020304" pitchFamily="18" charset="0"/>
                <a:cs typeface="Times New Roman" panose="02020603050405020304" pitchFamily="18" charset="0"/>
              </a:rPr>
              <a:t>Evropska unija je sui generis („sama po sebi“) tvorevina sa suverenim ovlaštenjima, pravnim subjektivitetom i posebnim pravnim poretkom koji obavezuje države članice, a samim tim i njihove građane u granicama nadležnosti EU.</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Države članice EU ostaju nezavisne, suverene nacije, ali ujedinjuju svoj suverenitet i tako postižu veću kolektivnu snagu i uticaj na svjetskoj sceni.</a:t>
            </a:r>
          </a:p>
          <a:p>
            <a:pPr algn="just"/>
            <a:endParaRPr lang="bs-Latn-BA" sz="2000" dirty="0">
              <a:latin typeface="Times New Roman" panose="02020603050405020304" pitchFamily="18" charset="0"/>
              <a:cs typeface="Times New Roman" panose="02020603050405020304" pitchFamily="18" charset="0"/>
            </a:endParaRPr>
          </a:p>
          <a:p>
            <a:pPr algn="just"/>
            <a:r>
              <a:rPr lang="bs-Latn-BA" sz="2000" dirty="0">
                <a:latin typeface="Times New Roman" panose="02020603050405020304" pitchFamily="18" charset="0"/>
                <a:cs typeface="Times New Roman" panose="02020603050405020304" pitchFamily="18" charset="0"/>
              </a:rPr>
              <a:t>Ujedinjavanje suvereniteta ustvari znači da države članice prenose neke od svojih nadležnosti za donošenje odluka na zajedničke institucije EU, kako bi se odluke o specifičnim pitanjima mogle </a:t>
            </a:r>
            <a:r>
              <a:rPr lang="bs-Latn-BA" sz="2000" dirty="0" err="1">
                <a:latin typeface="Times New Roman" panose="02020603050405020304" pitchFamily="18" charset="0"/>
                <a:cs typeface="Times New Roman" panose="02020603050405020304" pitchFamily="18" charset="0"/>
              </a:rPr>
              <a:t>donosti</a:t>
            </a:r>
            <a:r>
              <a:rPr lang="bs-Latn-BA" sz="2000" dirty="0">
                <a:latin typeface="Times New Roman" panose="02020603050405020304" pitchFamily="18" charset="0"/>
                <a:cs typeface="Times New Roman" panose="02020603050405020304" pitchFamily="18" charset="0"/>
              </a:rPr>
              <a:t> demokratski na evropskom nivou.</a:t>
            </a:r>
          </a:p>
        </p:txBody>
      </p:sp>
      <p:sp>
        <p:nvSpPr>
          <p:cNvPr id="4" name="Čuvar mjesta broja slajda 3"/>
          <p:cNvSpPr>
            <a:spLocks noGrp="1"/>
          </p:cNvSpPr>
          <p:nvPr>
            <p:ph type="sldNum" sz="quarter" idx="12"/>
          </p:nvPr>
        </p:nvSpPr>
        <p:spPr/>
        <p:txBody>
          <a:bodyPr/>
          <a:lstStyle/>
          <a:p>
            <a:fld id="{E07FCF45-73BB-440A-8D8A-2BAE2118725A}" type="slidenum">
              <a:rPr lang="hr-HR" smtClean="0"/>
              <a:t>8</a:t>
            </a:fld>
            <a:endParaRPr lang="hr-HR"/>
          </a:p>
        </p:txBody>
      </p:sp>
    </p:spTree>
    <p:extLst>
      <p:ext uri="{BB962C8B-B14F-4D97-AF65-F5344CB8AC3E}">
        <p14:creationId xmlns:p14="http://schemas.microsoft.com/office/powerpoint/2010/main" val="367981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39554" y="620688"/>
            <a:ext cx="6768752" cy="532220"/>
          </a:xfrm>
        </p:spPr>
        <p:txBody>
          <a:bodyPr>
            <a:normAutofit/>
          </a:bodyPr>
          <a:lstStyle/>
          <a:p>
            <a:r>
              <a:rPr lang="bs-Latn-BA" sz="2800" b="1" dirty="0">
                <a:solidFill>
                  <a:schemeClr val="tx1"/>
                </a:solidFill>
                <a:latin typeface="Times New Roman" panose="02020603050405020304" pitchFamily="18" charset="0"/>
                <a:cs typeface="Times New Roman" panose="02020603050405020304" pitchFamily="18" charset="0"/>
              </a:rPr>
              <a:t>TEMELJNE VRIJEDNOSTI EU</a:t>
            </a:r>
          </a:p>
        </p:txBody>
      </p:sp>
      <p:sp>
        <p:nvSpPr>
          <p:cNvPr id="3" name="Čuvar mjesta sadržaja 2"/>
          <p:cNvSpPr>
            <a:spLocks noGrp="1"/>
          </p:cNvSpPr>
          <p:nvPr>
            <p:ph idx="1"/>
          </p:nvPr>
        </p:nvSpPr>
        <p:spPr>
          <a:xfrm>
            <a:off x="539553" y="1844824"/>
            <a:ext cx="6768752" cy="4066398"/>
          </a:xfrm>
        </p:spPr>
        <p:txBody>
          <a:bodyPr>
            <a:normAutofit/>
          </a:bodyPr>
          <a:lstStyle/>
          <a:p>
            <a:pPr marL="0" indent="0" algn="just">
              <a:buNone/>
            </a:pPr>
            <a:r>
              <a:rPr lang="bs-Latn-BA" sz="2000" dirty="0">
                <a:latin typeface="Times New Roman" panose="02020603050405020304" pitchFamily="18" charset="0"/>
                <a:cs typeface="Times New Roman" panose="02020603050405020304" pitchFamily="18" charset="0"/>
              </a:rPr>
              <a:t>Članom 2. Ugovora o EU propisano je:</a:t>
            </a:r>
          </a:p>
          <a:p>
            <a:pPr marL="0" indent="0" algn="just">
              <a:buNone/>
            </a:pPr>
            <a:r>
              <a:rPr lang="bs-Latn-BA" sz="2000" dirty="0">
                <a:latin typeface="Times New Roman" panose="02020603050405020304" pitchFamily="18" charset="0"/>
                <a:cs typeface="Times New Roman" panose="02020603050405020304" pitchFamily="18" charset="0"/>
              </a:rPr>
              <a:t>„Unija se temelji na vrijednostima poštovanja ljudskog dostojanstva, slobode, demokratije, jednakosti, vladavine prava i poštovanja ljudskih prava, uključivši i prava pripadnika manjina.</a:t>
            </a:r>
          </a:p>
          <a:p>
            <a:pPr marL="0" indent="0" algn="just">
              <a:buNone/>
            </a:pPr>
            <a:r>
              <a:rPr lang="bs-Latn-BA" sz="2000" dirty="0">
                <a:latin typeface="Times New Roman" panose="02020603050405020304" pitchFamily="18" charset="0"/>
                <a:cs typeface="Times New Roman" panose="02020603050405020304" pitchFamily="18" charset="0"/>
              </a:rPr>
              <a:t>Te su vrijednosti </a:t>
            </a:r>
            <a:r>
              <a:rPr lang="bs-Latn-BA" sz="2000" b="1" dirty="0">
                <a:latin typeface="Times New Roman" panose="02020603050405020304" pitchFamily="18" charset="0"/>
                <a:cs typeface="Times New Roman" panose="02020603050405020304" pitchFamily="18" charset="0"/>
              </a:rPr>
              <a:t>zajedničke</a:t>
            </a:r>
            <a:r>
              <a:rPr lang="bs-Latn-BA" sz="2000" dirty="0">
                <a:latin typeface="Times New Roman" panose="02020603050405020304" pitchFamily="18" charset="0"/>
                <a:cs typeface="Times New Roman" panose="02020603050405020304" pitchFamily="18" charset="0"/>
              </a:rPr>
              <a:t> državama članica u društvu u kojem preovladavaju pluralizam, </a:t>
            </a:r>
            <a:r>
              <a:rPr lang="bs-Latn-BA" sz="2000" dirty="0" err="1">
                <a:latin typeface="Times New Roman" panose="02020603050405020304" pitchFamily="18" charset="0"/>
                <a:cs typeface="Times New Roman" panose="02020603050405020304" pitchFamily="18" charset="0"/>
              </a:rPr>
              <a:t>nediskriminacija</a:t>
            </a:r>
            <a:r>
              <a:rPr lang="bs-Latn-BA" sz="2000" dirty="0">
                <a:latin typeface="Times New Roman" panose="02020603050405020304" pitchFamily="18" charset="0"/>
                <a:cs typeface="Times New Roman" panose="02020603050405020304" pitchFamily="18" charset="0"/>
              </a:rPr>
              <a:t>, tolerancija, pravda, solidarnost i jednakost žena i muškaraca.“</a:t>
            </a:r>
          </a:p>
          <a:p>
            <a:pPr marL="0" indent="0" algn="just">
              <a:buNone/>
            </a:pPr>
            <a:endParaRPr lang="bs-Latn-BA" sz="2000" dirty="0">
              <a:latin typeface="Times New Roman" panose="02020603050405020304" pitchFamily="18" charset="0"/>
              <a:cs typeface="Times New Roman" panose="02020603050405020304" pitchFamily="18" charset="0"/>
            </a:endParaRPr>
          </a:p>
          <a:p>
            <a:pPr marL="0" indent="0" algn="just">
              <a:buNone/>
            </a:pPr>
            <a:endParaRPr lang="bs-Latn-BA" sz="2000" dirty="0">
              <a:latin typeface="Times New Roman" panose="02020603050405020304" pitchFamily="18" charset="0"/>
              <a:cs typeface="Times New Roman" panose="02020603050405020304" pitchFamily="18" charset="0"/>
            </a:endParaRPr>
          </a:p>
        </p:txBody>
      </p:sp>
      <p:sp>
        <p:nvSpPr>
          <p:cNvPr id="4" name="Čuvar mjesta broja slajda 3"/>
          <p:cNvSpPr>
            <a:spLocks noGrp="1"/>
          </p:cNvSpPr>
          <p:nvPr>
            <p:ph type="sldNum" sz="quarter" idx="12"/>
          </p:nvPr>
        </p:nvSpPr>
        <p:spPr/>
        <p:txBody>
          <a:bodyPr/>
          <a:lstStyle/>
          <a:p>
            <a:fld id="{E07FCF45-73BB-440A-8D8A-2BAE2118725A}" type="slidenum">
              <a:rPr lang="hr-HR" smtClean="0"/>
              <a:t>9</a:t>
            </a:fld>
            <a:endParaRPr lang="hr-HR"/>
          </a:p>
        </p:txBody>
      </p:sp>
    </p:spTree>
    <p:extLst>
      <p:ext uri="{BB962C8B-B14F-4D97-AF65-F5344CB8AC3E}">
        <p14:creationId xmlns:p14="http://schemas.microsoft.com/office/powerpoint/2010/main" val="12192122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6818</TotalTime>
  <Words>5727</Words>
  <Application>Microsoft Office PowerPoint</Application>
  <PresentationFormat>On-screen Show (4:3)</PresentationFormat>
  <Paragraphs>514</Paragraphs>
  <Slides>68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68</vt:i4>
      </vt:variant>
    </vt:vector>
  </HeadingPairs>
  <TitlesOfParts>
    <vt:vector size="75" baseType="lpstr">
      <vt:lpstr>Arial</vt:lpstr>
      <vt:lpstr>Calibri</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EUROPSKA UNIJA</vt:lpstr>
      <vt:lpstr>TEMELJNE VRIJEDNOSTI EU</vt:lpstr>
      <vt:lpstr>CILJEVI UNIJE</vt:lpstr>
      <vt:lpstr>INSTITUCIONALNI OKVIR EU</vt:lpstr>
      <vt:lpstr>PowerPoint Presentation</vt:lpstr>
      <vt:lpstr>SUD EVROPSKE UNIJE  </vt:lpstr>
      <vt:lpstr>PowerPoint Presentation</vt:lpstr>
      <vt:lpstr>PowerPoint Presentation</vt:lpstr>
      <vt:lpstr>POJAM ACQUIS COMMUNAUTAIRE</vt:lpstr>
      <vt:lpstr>PowerPoint Presentation</vt:lpstr>
      <vt:lpstr>IZVORI PRAVA EVROPSKE UNIJE</vt:lpstr>
      <vt:lpstr>NADLEŽNOSTI</vt:lpstr>
      <vt:lpstr>SEKUNDARNO PRAVO</vt:lpstr>
      <vt:lpstr>UREDBE</vt:lpstr>
      <vt:lpstr>DIREKTIVE </vt:lpstr>
      <vt:lpstr>ODLUKE</vt:lpstr>
      <vt:lpstr>PREPORUKE I MIŠLJENJA</vt:lpstr>
      <vt:lpstr>OSTALI PRAVNI AKTI</vt:lpstr>
      <vt:lpstr>OPŠTA PRAVNA NAČELA</vt:lpstr>
      <vt:lpstr>NAČELA EU KOJA SE DIREKTNO ODNOSE NA JAVNE NABAVKE</vt:lpstr>
      <vt:lpstr>OSNOVNE EKONOMSKE SLOBODE</vt:lpstr>
      <vt:lpstr>PowerPoint Presentation</vt:lpstr>
      <vt:lpstr>ZAŠTO JE ZA BIH POTREBNO USKLAĐIVANJE PROPISA SA EU</vt:lpstr>
      <vt:lpstr>PowerPoint Presentation</vt:lpstr>
      <vt:lpstr>PowerPoint Presentation</vt:lpstr>
      <vt:lpstr>INSTITUCIONALNI OKVIR SISTEMA JAVNIH NABAVKI U BIH  </vt:lpstr>
      <vt:lpstr>PARLAMENTARNA SKUPŠTINA I VIJEĆE MINISTARA</vt:lpstr>
      <vt:lpstr>AGENCIJA ZA JAVNE NABAVKE</vt:lpstr>
      <vt:lpstr>URED ZA RAZMATRANJE ŽALBI/KANCELARIJA ZA RAZMATRANJE ŽALBI</vt:lpstr>
      <vt:lpstr>URED ZA RAZMATRANJE ŽALBI/KANCELARIJA ZA RAZMATRANJE ŽALBI</vt:lpstr>
      <vt:lpstr>SUD BOSNE I HERCEGOVINE</vt:lpstr>
      <vt:lpstr>PRAVNI OKVIR</vt:lpstr>
      <vt:lpstr>ZAKON O JAVNIM NABAVKAMA</vt:lpstr>
      <vt:lpstr>PowerPoint Presentation</vt:lpstr>
      <vt:lpstr>PowerPoint Presentation</vt:lpstr>
      <vt:lpstr>OSNOVNI PRINCIPI ZJN</vt:lpstr>
      <vt:lpstr>PowerPoint Presentation</vt:lpstr>
      <vt:lpstr>PODZAKONSKI AKTI </vt:lpstr>
      <vt:lpstr>PowerPoint Presentation</vt:lpstr>
      <vt:lpstr>UPUTSTVA</vt:lpstr>
      <vt:lpstr>PowerPoint Presentation</vt:lpstr>
      <vt:lpstr>ODLUKE</vt:lpstr>
      <vt:lpstr>ZAKONODAVNI OKVIR SISTEMA JAVNIH NABAVKI U BIH I PRAVNA STEČEVINA EU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Edin Sedlarević</dc:creator>
  <cp:lastModifiedBy>Naida Ajanovic</cp:lastModifiedBy>
  <cp:revision>258</cp:revision>
  <dcterms:created xsi:type="dcterms:W3CDTF">2018-06-25T16:03:38Z</dcterms:created>
  <dcterms:modified xsi:type="dcterms:W3CDTF">2023-03-26T20:26:01Z</dcterms:modified>
</cp:coreProperties>
</file>