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20" r:id="rId1"/>
  </p:sldMasterIdLst>
  <p:notesMasterIdLst>
    <p:notesMasterId r:id="rId23"/>
  </p:notesMasterIdLst>
  <p:handoutMasterIdLst>
    <p:handoutMasterId r:id="rId24"/>
  </p:handoutMasterIdLst>
  <p:sldIdLst>
    <p:sldId id="256" r:id="rId2"/>
    <p:sldId id="892" r:id="rId3"/>
    <p:sldId id="915" r:id="rId4"/>
    <p:sldId id="980" r:id="rId5"/>
    <p:sldId id="967" r:id="rId6"/>
    <p:sldId id="969" r:id="rId7"/>
    <p:sldId id="976" r:id="rId8"/>
    <p:sldId id="977" r:id="rId9"/>
    <p:sldId id="968" r:id="rId10"/>
    <p:sldId id="964" r:id="rId11"/>
    <p:sldId id="965" r:id="rId12"/>
    <p:sldId id="979" r:id="rId13"/>
    <p:sldId id="961" r:id="rId14"/>
    <p:sldId id="919" r:id="rId15"/>
    <p:sldId id="970" r:id="rId16"/>
    <p:sldId id="978" r:id="rId17"/>
    <p:sldId id="972" r:id="rId18"/>
    <p:sldId id="974" r:id="rId19"/>
    <p:sldId id="975" r:id="rId20"/>
    <p:sldId id="973" r:id="rId21"/>
    <p:sldId id="908" r:id="rId22"/>
  </p:sldIdLst>
  <p:sldSz cx="9144000" cy="6858000" type="screen4x3"/>
  <p:notesSz cx="6669088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9">
          <p15:clr>
            <a:srgbClr val="A4A3A4"/>
          </p15:clr>
        </p15:guide>
        <p15:guide id="2" pos="445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9FFF9F"/>
    <a:srgbClr val="0000FF"/>
    <a:srgbClr val="FFD5D5"/>
    <a:srgbClr val="FFCC00"/>
    <a:srgbClr val="FF99CC"/>
    <a:srgbClr val="FFFF66"/>
    <a:srgbClr val="66CCFF"/>
    <a:srgbClr val="CCFF33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4660"/>
  </p:normalViewPr>
  <p:slideViewPr>
    <p:cSldViewPr>
      <p:cViewPr varScale="1">
        <p:scale>
          <a:sx n="88" d="100"/>
          <a:sy n="88" d="100"/>
        </p:scale>
        <p:origin x="1650" y="96"/>
      </p:cViewPr>
      <p:guideLst>
        <p:guide orient="horz" pos="3249"/>
        <p:guide pos="44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DAF22-6557-4A65-8D08-7707E4EF6830}" type="doc">
      <dgm:prSet loTypeId="urn:microsoft.com/office/officeart/2005/8/layout/cycle8" loCatId="cycle" qsTypeId="urn:microsoft.com/office/officeart/2005/8/quickstyle/3d1" qsCatId="3D" csTypeId="urn:microsoft.com/office/officeart/2005/8/colors/colorful2" csCatId="colorful" phldr="1"/>
      <dgm:spPr/>
    </dgm:pt>
    <dgm:pt modelId="{D9048336-5202-4E99-9A6B-B76E9D5E5E63}">
      <dgm:prSet phldrT="[Tekst]" custT="1"/>
      <dgm:spPr>
        <a:xfrm>
          <a:off x="1214441" y="281466"/>
          <a:ext cx="3230863" cy="314439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 algn="ctr"/>
          <a:endParaRPr lang="sr-Latn-BA" sz="900" dirty="0" smtClean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l"/>
          <a:endParaRPr lang="sr-Latn-BA" sz="1000" dirty="0" smtClean="0">
            <a:solidFill>
              <a:sysClr val="window" lastClr="FFFFFF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  <a:p>
          <a:pPr marL="0" indent="0" algn="l"/>
          <a:r>
            <a:rPr lang="sr-Latn-BA" sz="1000" dirty="0" err="1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1.Planiranje</a:t>
          </a:r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nabavke</a:t>
          </a:r>
        </a:p>
        <a:p>
          <a:pPr algn="l"/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2. Pokretanje postupka</a:t>
          </a:r>
        </a:p>
        <a:p>
          <a:pPr algn="l"/>
          <a:r>
            <a:rPr lang="sr-Latn-BA" sz="1000" dirty="0" err="1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3.Izrada</a:t>
          </a:r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tenderske  dokumentacije</a:t>
          </a:r>
        </a:p>
        <a:p>
          <a:pPr algn="l"/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4. Objava nabavke</a:t>
          </a:r>
        </a:p>
        <a:p>
          <a:pPr algn="l"/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5. Ocjena ponuda</a:t>
          </a:r>
        </a:p>
        <a:p>
          <a:pPr algn="l"/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6. </a:t>
          </a:r>
          <a:r>
            <a:rPr lang="sr-Latn-BA" sz="1000" dirty="0" err="1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Dodjela</a:t>
          </a:r>
          <a:r>
            <a:rPr lang="sr-Latn-BA" sz="1000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i potpisivanje ugovora</a:t>
          </a:r>
        </a:p>
        <a:p>
          <a:pPr algn="just"/>
          <a:endParaRPr lang="sr-Latn-BA" sz="900" dirty="0" smtClean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ctr"/>
          <a:endParaRPr lang="sr-Latn-BA" sz="17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93CFEF3-DFFB-4450-B541-B2D0F8B171EE}" type="parTrans" cxnId="{C33C24C5-72D1-478B-A473-D772A2A1DE6E}">
      <dgm:prSet/>
      <dgm:spPr/>
      <dgm:t>
        <a:bodyPr/>
        <a:lstStyle/>
        <a:p>
          <a:endParaRPr lang="sr-Latn-BA"/>
        </a:p>
      </dgm:t>
    </dgm:pt>
    <dgm:pt modelId="{A1E14F24-7F02-4390-AB9D-40FCC3C8788D}" type="sibTrans" cxnId="{C33C24C5-72D1-478B-A473-D772A2A1DE6E}">
      <dgm:prSet/>
      <dgm:spPr/>
      <dgm:t>
        <a:bodyPr/>
        <a:lstStyle/>
        <a:p>
          <a:endParaRPr lang="sr-Latn-BA"/>
        </a:p>
      </dgm:t>
    </dgm:pt>
    <dgm:pt modelId="{CE965A2D-20DB-44C1-ACFC-91A6B5F4D18B}">
      <dgm:prSet phldrT="[Tekst]" custT="1"/>
      <dgm:spPr>
        <a:xfrm>
          <a:off x="1074519" y="281466"/>
          <a:ext cx="3144393" cy="314439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 algn="r"/>
          <a:r>
            <a:rPr lang="sr-Latn-BA" sz="105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7. Upravljanje ugovorom </a:t>
          </a:r>
        </a:p>
      </dgm:t>
    </dgm:pt>
    <dgm:pt modelId="{06EE40C9-2AB8-42DA-827E-9F5D96EE50D9}" type="parTrans" cxnId="{ABCC8791-D54C-4469-84CB-B74E9CB9FF18}">
      <dgm:prSet/>
      <dgm:spPr/>
      <dgm:t>
        <a:bodyPr/>
        <a:lstStyle/>
        <a:p>
          <a:endParaRPr lang="sr-Latn-BA"/>
        </a:p>
      </dgm:t>
    </dgm:pt>
    <dgm:pt modelId="{E5E0DAD6-FE70-49D9-B8F6-8CC30EDC6B11}" type="sibTrans" cxnId="{ABCC8791-D54C-4469-84CB-B74E9CB9FF18}">
      <dgm:prSet/>
      <dgm:spPr/>
      <dgm:t>
        <a:bodyPr/>
        <a:lstStyle/>
        <a:p>
          <a:endParaRPr lang="sr-Latn-BA"/>
        </a:p>
      </dgm:t>
    </dgm:pt>
    <dgm:pt modelId="{E2622122-9462-48D3-A684-AF50C5E0DD3E}" type="pres">
      <dgm:prSet presAssocID="{ED6DAF22-6557-4A65-8D08-7707E4EF6830}" presName="compositeShape" presStyleCnt="0">
        <dgm:presLayoutVars>
          <dgm:chMax val="7"/>
          <dgm:dir/>
          <dgm:resizeHandles val="exact"/>
        </dgm:presLayoutVars>
      </dgm:prSet>
      <dgm:spPr/>
    </dgm:pt>
    <dgm:pt modelId="{B0B6404D-A5C2-4265-9DC1-50C57632F0C2}" type="pres">
      <dgm:prSet presAssocID="{ED6DAF22-6557-4A65-8D08-7707E4EF6830}" presName="wedge1" presStyleLbl="node1" presStyleIdx="0" presStyleCnt="2" custScaleX="104521" custScaleY="100758" custLinFactNeighborX="1063"/>
      <dgm:spPr>
        <a:prstGeom prst="pie">
          <a:avLst>
            <a:gd name="adj1" fmla="val 16200000"/>
            <a:gd name="adj2" fmla="val 5400000"/>
          </a:avLst>
        </a:prstGeom>
      </dgm:spPr>
      <dgm:t>
        <a:bodyPr/>
        <a:lstStyle/>
        <a:p>
          <a:endParaRPr lang="sr-Latn-BA"/>
        </a:p>
      </dgm:t>
    </dgm:pt>
    <dgm:pt modelId="{B970D3BE-0B37-4AB5-9470-7706274EED0D}" type="pres">
      <dgm:prSet presAssocID="{ED6DAF22-6557-4A65-8D08-7707E4EF6830}" presName="dummy1a" presStyleCnt="0"/>
      <dgm:spPr/>
    </dgm:pt>
    <dgm:pt modelId="{6DA5026D-7A91-4F66-83B8-AA60B9DD5C0F}" type="pres">
      <dgm:prSet presAssocID="{ED6DAF22-6557-4A65-8D08-7707E4EF6830}" presName="dummy1b" presStyleCnt="0"/>
      <dgm:spPr/>
    </dgm:pt>
    <dgm:pt modelId="{A899AD94-8D3E-494C-881E-6F7C4ED34FD1}" type="pres">
      <dgm:prSet presAssocID="{ED6DAF22-6557-4A65-8D08-7707E4EF6830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608FD92E-9EA5-41A1-9BEB-7795A3DEE985}" type="pres">
      <dgm:prSet presAssocID="{ED6DAF22-6557-4A65-8D08-7707E4EF6830}" presName="wedge2" presStyleLbl="node1" presStyleIdx="1" presStyleCnt="2"/>
      <dgm:spPr>
        <a:prstGeom prst="pie">
          <a:avLst>
            <a:gd name="adj1" fmla="val 5400000"/>
            <a:gd name="adj2" fmla="val 16200000"/>
          </a:avLst>
        </a:prstGeom>
      </dgm:spPr>
      <dgm:t>
        <a:bodyPr/>
        <a:lstStyle/>
        <a:p>
          <a:endParaRPr lang="sr-Latn-BA"/>
        </a:p>
      </dgm:t>
    </dgm:pt>
    <dgm:pt modelId="{7934B53C-7E8B-4259-9391-ACD91BAF9C55}" type="pres">
      <dgm:prSet presAssocID="{ED6DAF22-6557-4A65-8D08-7707E4EF6830}" presName="dummy2a" presStyleCnt="0"/>
      <dgm:spPr/>
    </dgm:pt>
    <dgm:pt modelId="{CEAAB1C5-66FF-4024-9801-568919DCCA99}" type="pres">
      <dgm:prSet presAssocID="{ED6DAF22-6557-4A65-8D08-7707E4EF6830}" presName="dummy2b" presStyleCnt="0"/>
      <dgm:spPr/>
    </dgm:pt>
    <dgm:pt modelId="{3BA7E575-5570-4DD1-9552-6C8FC1060A44}" type="pres">
      <dgm:prSet presAssocID="{ED6DAF22-6557-4A65-8D08-7707E4EF6830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6820BB5D-7448-4B55-8C99-E05F08F620A3}" type="pres">
      <dgm:prSet presAssocID="{A1E14F24-7F02-4390-AB9D-40FCC3C8788D}" presName="arrowWedge1" presStyleLbl="fgSibTrans2D1" presStyleIdx="0" presStyleCnt="2"/>
      <dgm:spPr>
        <a:xfrm>
          <a:off x="1062515" y="86813"/>
          <a:ext cx="3533698" cy="3533698"/>
        </a:xfrm>
        <a:prstGeom prst="circularArrow">
          <a:avLst>
            <a:gd name="adj1" fmla="val 5085"/>
            <a:gd name="adj2" fmla="val 327528"/>
            <a:gd name="adj3" fmla="val 5072472"/>
            <a:gd name="adj4" fmla="val 16200000"/>
            <a:gd name="adj5" fmla="val 5932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gm:spPr>
    </dgm:pt>
    <dgm:pt modelId="{D3AB6F55-D306-4914-86F3-82DBE473BE50}" type="pres">
      <dgm:prSet presAssocID="{E5E0DAD6-FE70-49D9-B8F6-8CC30EDC6B11}" presName="arrowWedge2" presStyleLbl="fgSibTrans2D1" presStyleIdx="1" presStyleCnt="2"/>
      <dgm:spPr>
        <a:xfrm>
          <a:off x="879866" y="86813"/>
          <a:ext cx="3533698" cy="3533698"/>
        </a:xfrm>
        <a:prstGeom prst="circularArrow">
          <a:avLst>
            <a:gd name="adj1" fmla="val 5085"/>
            <a:gd name="adj2" fmla="val 327528"/>
            <a:gd name="adj3" fmla="val 15872472"/>
            <a:gd name="adj4" fmla="val 5400000"/>
            <a:gd name="adj5" fmla="val 5932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gm:spPr>
    </dgm:pt>
  </dgm:ptLst>
  <dgm:cxnLst>
    <dgm:cxn modelId="{26C0E05B-46AD-495C-B521-ACB3C485A2CF}" type="presOf" srcId="{D9048336-5202-4E99-9A6B-B76E9D5E5E63}" destId="{A899AD94-8D3E-494C-881E-6F7C4ED34FD1}" srcOrd="1" destOrd="0" presId="urn:microsoft.com/office/officeart/2005/8/layout/cycle8"/>
    <dgm:cxn modelId="{CFF6F910-64EE-49CB-9433-1FFC0E9B221C}" type="presOf" srcId="{CE965A2D-20DB-44C1-ACFC-91A6B5F4D18B}" destId="{3BA7E575-5570-4DD1-9552-6C8FC1060A44}" srcOrd="1" destOrd="0" presId="urn:microsoft.com/office/officeart/2005/8/layout/cycle8"/>
    <dgm:cxn modelId="{EB4F563E-07BA-4494-AAC1-92141A38A5F2}" type="presOf" srcId="{CE965A2D-20DB-44C1-ACFC-91A6B5F4D18B}" destId="{608FD92E-9EA5-41A1-9BEB-7795A3DEE985}" srcOrd="0" destOrd="0" presId="urn:microsoft.com/office/officeart/2005/8/layout/cycle8"/>
    <dgm:cxn modelId="{ABCC8791-D54C-4469-84CB-B74E9CB9FF18}" srcId="{ED6DAF22-6557-4A65-8D08-7707E4EF6830}" destId="{CE965A2D-20DB-44C1-ACFC-91A6B5F4D18B}" srcOrd="1" destOrd="0" parTransId="{06EE40C9-2AB8-42DA-827E-9F5D96EE50D9}" sibTransId="{E5E0DAD6-FE70-49D9-B8F6-8CC30EDC6B11}"/>
    <dgm:cxn modelId="{3E83D0E5-FFE2-45D1-B0CE-AF147599DBA1}" type="presOf" srcId="{ED6DAF22-6557-4A65-8D08-7707E4EF6830}" destId="{E2622122-9462-48D3-A684-AF50C5E0DD3E}" srcOrd="0" destOrd="0" presId="urn:microsoft.com/office/officeart/2005/8/layout/cycle8"/>
    <dgm:cxn modelId="{C33C24C5-72D1-478B-A473-D772A2A1DE6E}" srcId="{ED6DAF22-6557-4A65-8D08-7707E4EF6830}" destId="{D9048336-5202-4E99-9A6B-B76E9D5E5E63}" srcOrd="0" destOrd="0" parTransId="{593CFEF3-DFFB-4450-B541-B2D0F8B171EE}" sibTransId="{A1E14F24-7F02-4390-AB9D-40FCC3C8788D}"/>
    <dgm:cxn modelId="{CBB00606-460A-4647-9AAB-A996077A1E04}" type="presOf" srcId="{D9048336-5202-4E99-9A6B-B76E9D5E5E63}" destId="{B0B6404D-A5C2-4265-9DC1-50C57632F0C2}" srcOrd="0" destOrd="0" presId="urn:microsoft.com/office/officeart/2005/8/layout/cycle8"/>
    <dgm:cxn modelId="{5BE93AF9-E9AB-47B7-A4E6-0B091A34EAB6}" type="presParOf" srcId="{E2622122-9462-48D3-A684-AF50C5E0DD3E}" destId="{B0B6404D-A5C2-4265-9DC1-50C57632F0C2}" srcOrd="0" destOrd="0" presId="urn:microsoft.com/office/officeart/2005/8/layout/cycle8"/>
    <dgm:cxn modelId="{F8CB696A-9E04-4CE7-B283-8F9F9B2C0265}" type="presParOf" srcId="{E2622122-9462-48D3-A684-AF50C5E0DD3E}" destId="{B970D3BE-0B37-4AB5-9470-7706274EED0D}" srcOrd="1" destOrd="0" presId="urn:microsoft.com/office/officeart/2005/8/layout/cycle8"/>
    <dgm:cxn modelId="{4240D2FB-3C14-46D8-9840-B590C6FDEFC0}" type="presParOf" srcId="{E2622122-9462-48D3-A684-AF50C5E0DD3E}" destId="{6DA5026D-7A91-4F66-83B8-AA60B9DD5C0F}" srcOrd="2" destOrd="0" presId="urn:microsoft.com/office/officeart/2005/8/layout/cycle8"/>
    <dgm:cxn modelId="{365420BE-9D9E-45EB-96FD-920450D50F18}" type="presParOf" srcId="{E2622122-9462-48D3-A684-AF50C5E0DD3E}" destId="{A899AD94-8D3E-494C-881E-6F7C4ED34FD1}" srcOrd="3" destOrd="0" presId="urn:microsoft.com/office/officeart/2005/8/layout/cycle8"/>
    <dgm:cxn modelId="{61700843-3FC8-4EFB-B152-503314EAE0C8}" type="presParOf" srcId="{E2622122-9462-48D3-A684-AF50C5E0DD3E}" destId="{608FD92E-9EA5-41A1-9BEB-7795A3DEE985}" srcOrd="4" destOrd="0" presId="urn:microsoft.com/office/officeart/2005/8/layout/cycle8"/>
    <dgm:cxn modelId="{4386BEA2-7AA1-44D2-9136-7839BA134CAD}" type="presParOf" srcId="{E2622122-9462-48D3-A684-AF50C5E0DD3E}" destId="{7934B53C-7E8B-4259-9391-ACD91BAF9C55}" srcOrd="5" destOrd="0" presId="urn:microsoft.com/office/officeart/2005/8/layout/cycle8"/>
    <dgm:cxn modelId="{C8D0A1E8-56B3-4DE4-B469-595D94C2A49A}" type="presParOf" srcId="{E2622122-9462-48D3-A684-AF50C5E0DD3E}" destId="{CEAAB1C5-66FF-4024-9801-568919DCCA99}" srcOrd="6" destOrd="0" presId="urn:microsoft.com/office/officeart/2005/8/layout/cycle8"/>
    <dgm:cxn modelId="{BE737F6E-989C-427E-918C-53B77CDEE30C}" type="presParOf" srcId="{E2622122-9462-48D3-A684-AF50C5E0DD3E}" destId="{3BA7E575-5570-4DD1-9552-6C8FC1060A44}" srcOrd="7" destOrd="0" presId="urn:microsoft.com/office/officeart/2005/8/layout/cycle8"/>
    <dgm:cxn modelId="{A3D43DB1-3C34-413B-9D74-A7753542FA0F}" type="presParOf" srcId="{E2622122-9462-48D3-A684-AF50C5E0DD3E}" destId="{6820BB5D-7448-4B55-8C99-E05F08F620A3}" srcOrd="8" destOrd="0" presId="urn:microsoft.com/office/officeart/2005/8/layout/cycle8"/>
    <dgm:cxn modelId="{C5806697-E429-462C-99AD-D49F037F04B0}" type="presParOf" srcId="{E2622122-9462-48D3-A684-AF50C5E0DD3E}" destId="{D3AB6F55-D306-4914-86F3-82DBE473BE50}" srcOrd="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t" anchorCtr="0" compatLnSpc="1">
            <a:prstTxWarp prst="textNoShape">
              <a:avLst/>
            </a:prstTxWarp>
          </a:bodyPr>
          <a:lstStyle>
            <a:lvl1pPr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2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t" anchorCtr="0" compatLnSpc="1">
            <a:prstTxWarp prst="textNoShape">
              <a:avLst/>
            </a:prstTxWarp>
          </a:bodyPr>
          <a:lstStyle>
            <a:lvl1pPr algn="r"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99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b" anchorCtr="0" compatLnSpc="1">
            <a:prstTxWarp prst="textNoShape">
              <a:avLst/>
            </a:prstTxWarp>
          </a:bodyPr>
          <a:lstStyle>
            <a:lvl1pPr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9199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b" anchorCtr="0" compatLnSpc="1">
            <a:prstTxWarp prst="textNoShape">
              <a:avLst/>
            </a:prstTxWarp>
          </a:bodyPr>
          <a:lstStyle>
            <a:lvl1pPr algn="r"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fld id="{BE286DEE-A04C-4853-9F7E-576465F999E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54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t" anchorCtr="0" compatLnSpc="1">
            <a:prstTxWarp prst="textNoShape">
              <a:avLst/>
            </a:prstTxWarp>
          </a:bodyPr>
          <a:lstStyle>
            <a:lvl1pPr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2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t" anchorCtr="0" compatLnSpc="1">
            <a:prstTxWarp prst="textNoShape">
              <a:avLst/>
            </a:prstTxWarp>
          </a:bodyPr>
          <a:lstStyle>
            <a:lvl1pPr algn="r"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367" y="4714601"/>
            <a:ext cx="5338358" cy="446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/>
              <a:t>Click to edit Master text styles</a:t>
            </a:r>
          </a:p>
          <a:p>
            <a:pPr lvl="1"/>
            <a:r>
              <a:rPr lang="el-GR" altLang="en-US" noProof="0"/>
              <a:t>Second level</a:t>
            </a:r>
          </a:p>
          <a:p>
            <a:pPr lvl="2"/>
            <a:r>
              <a:rPr lang="el-GR" altLang="en-US" noProof="0"/>
              <a:t>Third level</a:t>
            </a:r>
          </a:p>
          <a:p>
            <a:pPr lvl="3"/>
            <a:r>
              <a:rPr lang="el-GR" altLang="en-US" noProof="0"/>
              <a:t>Fourth level</a:t>
            </a:r>
          </a:p>
          <a:p>
            <a:pPr lvl="4"/>
            <a:r>
              <a:rPr lang="el-GR" altLang="en-US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99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b" anchorCtr="0" compatLnSpc="1">
            <a:prstTxWarp prst="textNoShape">
              <a:avLst/>
            </a:prstTxWarp>
          </a:bodyPr>
          <a:lstStyle>
            <a:lvl1pPr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9199"/>
            <a:ext cx="2889938" cy="49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70" tIns="46436" rIns="92870" bIns="46436" numCol="1" anchor="b" anchorCtr="0" compatLnSpc="1">
            <a:prstTxWarp prst="textNoShape">
              <a:avLst/>
            </a:prstTxWarp>
          </a:bodyPr>
          <a:lstStyle>
            <a:lvl1pPr algn="r" defTabSz="928845">
              <a:defRPr sz="1200">
                <a:latin typeface="Arial" charset="0"/>
              </a:defRPr>
            </a:lvl1pPr>
          </a:lstStyle>
          <a:p>
            <a:pPr>
              <a:defRPr/>
            </a:pPr>
            <a:fld id="{285C6914-C149-49D5-9DAE-9350F56C8FF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57951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02B5A6-CE61-46EC-B238-4793008535B5}" type="slidenum">
              <a:rPr lang="el-GR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l-GR" altLang="en-US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697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EB56E57-2B29-4260-8890-BE56D0648569}" type="slidenum"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20</a:t>
            </a:fld>
            <a:endParaRPr lang="en-US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013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altLang="sr-Latn-RS" smtClean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267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EB56E57-2B29-4260-8890-BE56D0648569}" type="slidenum"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23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EB56E57-2B29-4260-8890-BE56D0648569}" type="slidenum"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11</a:t>
            </a:fld>
            <a:endParaRPr lang="en-US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97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EB56E57-2B29-4260-8890-BE56D0648569}" type="slidenum"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0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r-Latn-RS" smtClean="0"/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sr-Latn-RS" smtClean="0">
                <a:latin typeface="Calibri" pitchFamily="34" charset="0"/>
              </a:rPr>
              <a:t>Page </a:t>
            </a:r>
            <a:fld id="{503554CF-E815-4445-BB28-3A89CF6589BA}" type="slidenum">
              <a:rPr lang="en-GB" altLang="sr-Latn-RS" smtClean="0">
                <a:latin typeface="Calibri" pitchFamily="34" charset="0"/>
              </a:rPr>
              <a:pPr eaLnBrk="1" hangingPunct="1"/>
              <a:t>14</a:t>
            </a:fld>
            <a:endParaRPr lang="en-GB" altLang="sr-Latn-R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28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EB56E57-2B29-4260-8890-BE56D0648569}" type="slidenum"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08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EB56E57-2B29-4260-8890-BE56D0648569}" type="slidenum">
              <a:rPr lang="en-US" altLang="sr-Latn-RS">
                <a:solidFill>
                  <a:srgbClr val="000000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545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913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93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71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3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5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7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223ED767-B9A6-45CC-8628-87FA5654994D}" type="slidenum">
              <a:rPr lang="en-US" altLang="sr-Latn-RS">
                <a:solidFill>
                  <a:srgbClr val="000000"/>
                </a:solidFill>
                <a:latin typeface="Arial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sr-Latn-RS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044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altLang="sr-Latn-R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913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93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71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3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5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7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E62E35F-3285-4AC4-A0DF-23BC13A6DD3D}" type="slidenum">
              <a:rPr lang="en-US" altLang="sr-Latn-RS">
                <a:solidFill>
                  <a:srgbClr val="000000"/>
                </a:solidFill>
                <a:latin typeface="Arial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sr-Latn-RS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5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10E543-223D-4CBA-9A3F-DE1C3F8E4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FE3402-2FF9-4187-9954-1FEF2881F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919395-AADA-48B1-A6A6-690B9E83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49BC-6677-409C-94DD-37B28CE7C8E8}" type="datetime1">
              <a:rPr lang="hr-BA" smtClean="0"/>
              <a:t>6.11.2019.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88FCC3-2A3E-4C67-B4DE-50212B28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CBE3D6-719B-4B7E-A60A-6E06D886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  <p:grpSp>
        <p:nvGrpSpPr>
          <p:cNvPr id="7" name="Group 21">
            <a:extLst>
              <a:ext uri="{FF2B5EF4-FFF2-40B4-BE49-F238E27FC236}">
                <a16:creationId xmlns:a16="http://schemas.microsoft.com/office/drawing/2014/main" xmlns="" id="{E6517130-3D5F-453D-868C-4CF1BF1C4A5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" name="Rectangle 22">
              <a:extLst>
                <a:ext uri="{FF2B5EF4-FFF2-40B4-BE49-F238E27FC236}">
                  <a16:creationId xmlns:a16="http://schemas.microsoft.com/office/drawing/2014/main" xmlns="" id="{03071B2E-6599-4744-8AB7-BBE771A2D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xmlns="" id="{B85AF5E7-B094-4E5A-9A2F-499D1A76C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xmlns="" id="{BDA8DBFE-2DEC-40C2-8AFD-6A465C819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xmlns="" id="{09AEE305-C656-4484-83DD-0F87A156F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xmlns="" id="{29BA0AF8-6FC7-4882-87C3-D39353A3A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xmlns="" id="{7B1C58B7-C7A3-4654-AAD9-A069AF58A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xmlns="" id="{CD2E69D9-BB9D-4E08-AA78-D4D69A71E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xmlns="" id="{8808DE41-103E-4DEC-8B2F-EE79D8055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Rectangle 30">
              <a:extLst>
                <a:ext uri="{FF2B5EF4-FFF2-40B4-BE49-F238E27FC236}">
                  <a16:creationId xmlns:a16="http://schemas.microsoft.com/office/drawing/2014/main" xmlns="" id="{CA4D59BC-B054-4113-AA31-6756A17F7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076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ECCFAB-809F-47DE-90A6-E2865412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DE0527-EAFB-4222-AEE9-DA589FAF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067B13-C6C8-4EDD-8A05-9A51E1DF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258-F8AF-48F7-BEFD-DE0F52E9A939}" type="datetime1">
              <a:rPr lang="hr-BA" smtClean="0"/>
              <a:t>6.11.2019.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15D23E-9968-47F7-ADEA-0A0F1C19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DD1B21-D31F-4877-9BC1-5DBD1C3D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41951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883DEB3-2A38-4F00-A8B5-00178D6B6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E247B77-7A1F-4EB0-8973-9258D1EDE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27A24A-4CED-4DE9-A4FB-CE65D47F9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E387-D113-47D0-9BEB-C58FEEB8773A}" type="datetime1">
              <a:rPr lang="hr-BA" smtClean="0"/>
              <a:t>6.11.2019.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C1907F-27B9-4980-8BE3-26BB6326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792497-5042-44EF-9570-FEDC7B2A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8111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A61E4-28D0-469B-9FEB-23E8934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7009F8-67A4-4ACE-ABC5-020062BE9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5D9E47-D9F4-4BFF-B438-803495F5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708E-2236-4365-8D7E-B7C447A375C8}" type="datetime1">
              <a:rPr lang="hr-BA" smtClean="0"/>
              <a:t>6.11.2019.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0EB76F-A824-4240-A270-C131327B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3D1FFF-0AEB-40CE-BD0A-9CAA4035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2863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AB8310-4C9F-4E78-A838-536148A20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844EFF-B38A-4DA8-AD83-54C430A12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3A0975-0121-46AD-85DD-09B821DD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1891-7F27-49D9-A92E-A24E992C250C}" type="datetime1">
              <a:rPr lang="hr-BA" smtClean="0"/>
              <a:t>6.11.2019.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BF565D-F54F-4FBA-B30E-3546159F8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38BD80-2243-453C-BE69-678EC2CF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1248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1F3D84-A8ED-40E0-89F9-CBDABE628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760415-3369-42D1-960B-D58D7807D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4AB02F-6FC7-4385-AB11-C06D67678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A7A6C9-4E23-4941-8BDE-6BE98BA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D67A-1A14-4E02-9E7E-1E1A134A47E5}" type="datetime1">
              <a:rPr lang="hr-BA" smtClean="0"/>
              <a:t>6.11.2019.</a:t>
            </a:fld>
            <a:endParaRPr lang="hr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CC59FA-B25C-4794-BE00-920A68673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0F1359D-D5B0-46FC-89F1-2DB808D4B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4268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B5938E-D655-4C9F-9BF1-052AFD00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753AB7-7F8D-4970-8D47-A8D664DDA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38DDCA9-7C04-4756-82FE-E441F7B90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BEC3777-E8A2-4A21-A5DE-0EB038C96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55189A6-6491-4EDD-996D-E49ED58F4A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278BBA3-6433-457C-B9C6-AA89EA53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F0A3-CCE3-447A-846B-484DD3EFF06A}" type="datetime1">
              <a:rPr lang="hr-BA" smtClean="0"/>
              <a:t>6.11.2019.</a:t>
            </a:fld>
            <a:endParaRPr lang="hr-B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A68F9A-AA83-4485-8999-707F29964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F6B47E6-FCC7-4101-9E0A-9696E884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3136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569BC2-6F38-48BB-BE78-5E5AB9DC0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B4FFBA7-D8E0-4547-9971-770D3B3CB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A5F2F-B0D2-4FF8-89FF-628186C920FC}" type="datetime1">
              <a:rPr lang="hr-BA" smtClean="0"/>
              <a:t>6.11.2019.</a:t>
            </a:fld>
            <a:endParaRPr lang="hr-B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EB9AD06-B66E-4798-9C87-DB4C70B1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753DDC3-1F9C-42A4-8F44-2B59043F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459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6D43F1D-A7F8-4BBE-BE37-1D44B07BF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2BF6-6381-45E4-A71B-226D0CC92A4D}" type="datetime1">
              <a:rPr lang="hr-BA" smtClean="0"/>
              <a:t>6.11.2019.</a:t>
            </a:fld>
            <a:endParaRPr lang="hr-B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7641B66-623A-4002-9B08-904920CF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BDBB43-2E2A-4E5A-A6A6-8910A4B7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22356C-922F-482E-96D4-BF903694E8CA}"/>
              </a:ext>
            </a:extLst>
          </p:cNvPr>
          <p:cNvSpPr txBox="1"/>
          <p:nvPr userDrawn="1"/>
        </p:nvSpPr>
        <p:spPr>
          <a:xfrm>
            <a:off x="8503041" y="643241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4BD3778-56CC-4EF1-B762-0A0033F5FC0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659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F4EF7A-8513-45D4-B2BE-87A18B94B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47F35-7660-453B-9792-050B0AD62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05550AB-D31E-4589-AEC2-FF662B579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A4325F-A84F-4E49-A87D-724B15108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8BC9-9E5B-4D08-9400-8BC7367D440F}" type="datetime1">
              <a:rPr lang="hr-BA" smtClean="0"/>
              <a:t>6.11.2019.</a:t>
            </a:fld>
            <a:endParaRPr lang="hr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BC21517-FBA4-4B6C-8F39-8AB970FF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2652D4-8A52-4EFB-BC48-B587CB162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3848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D5D686-2A24-46BC-8936-8F321D7CF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B77F2A5-E24E-4797-B8B6-580DF4112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3A7BEB-FDCC-4DED-90D6-FC5F6F8CC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4FF53F-51BB-4F68-A1B6-8733A2F79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CD4C-4CD8-41A3-BA48-B1EFF4066819}" type="datetime1">
              <a:rPr lang="hr-BA" smtClean="0"/>
              <a:t>6.11.2019.</a:t>
            </a:fld>
            <a:endParaRPr lang="hr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176163-2897-43A3-9A3E-0EA932DD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A48BC3-33CC-48D8-BF05-B34BA9A7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95963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86FB4B4-B7DE-4645-B7B7-AC320CC7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639636-421A-452A-8B29-67DFC8859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DF1ADF-33E5-49A8-8C47-B9DB8825F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27C58-96DE-4BD1-81F2-E4686ED971A8}" type="datetime1">
              <a:rPr lang="hr-BA" smtClean="0"/>
              <a:t>6.11.2019.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B70D20-C64E-484D-BE73-712859A39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2012 | Public Procurement Agency of Bosnia and Herzegovina</a:t>
            </a:r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C4977B-2D52-4727-A071-71A6ADA8E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D2D1-78AD-4A67-A8C9-90A71750F271}" type="slidenum">
              <a:rPr lang="hr-BA" smtClean="0"/>
              <a:t>‹#›</a:t>
            </a:fld>
            <a:endParaRPr lang="hr-BA"/>
          </a:p>
        </p:txBody>
      </p:sp>
      <p:grpSp>
        <p:nvGrpSpPr>
          <p:cNvPr id="7" name="Group 17">
            <a:extLst>
              <a:ext uri="{FF2B5EF4-FFF2-40B4-BE49-F238E27FC236}">
                <a16:creationId xmlns:a16="http://schemas.microsoft.com/office/drawing/2014/main" xmlns="" id="{78A74CD8-8F08-4543-B861-F3A25E19D12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" name="Rectangle 18">
              <a:extLst>
                <a:ext uri="{FF2B5EF4-FFF2-40B4-BE49-F238E27FC236}">
                  <a16:creationId xmlns:a16="http://schemas.microsoft.com/office/drawing/2014/main" xmlns="" id="{DACF2DBC-6166-4AF0-B914-F56C8EB47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9" name="Rectangle 19">
              <a:extLst>
                <a:ext uri="{FF2B5EF4-FFF2-40B4-BE49-F238E27FC236}">
                  <a16:creationId xmlns:a16="http://schemas.microsoft.com/office/drawing/2014/main" xmlns="" id="{B4BA7F1E-380C-4EA0-AF3E-E875E158E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" name="Rectangle 20">
              <a:extLst>
                <a:ext uri="{FF2B5EF4-FFF2-40B4-BE49-F238E27FC236}">
                  <a16:creationId xmlns:a16="http://schemas.microsoft.com/office/drawing/2014/main" xmlns="" id="{7694DBED-8826-49C9-89BC-0F5729BB8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Rectangle 21">
              <a:extLst>
                <a:ext uri="{FF2B5EF4-FFF2-40B4-BE49-F238E27FC236}">
                  <a16:creationId xmlns:a16="http://schemas.microsoft.com/office/drawing/2014/main" xmlns="" id="{82857F0E-33A7-464D-B653-ED275F5BE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22">
              <a:extLst>
                <a:ext uri="{FF2B5EF4-FFF2-40B4-BE49-F238E27FC236}">
                  <a16:creationId xmlns:a16="http://schemas.microsoft.com/office/drawing/2014/main" xmlns="" id="{9C0D8D47-CB4A-42CA-8A67-12CAB2AA7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xmlns="" id="{700F0DCF-7CAD-41C9-B58D-C4ADC49D0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xmlns="" id="{6A8587F1-0D36-4EEC-8E94-B4CB66B77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0BE46456-D512-4A0A-9F43-EC354C4B3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Rectangle 26">
              <a:extLst>
                <a:ext uri="{FF2B5EF4-FFF2-40B4-BE49-F238E27FC236}">
                  <a16:creationId xmlns:a16="http://schemas.microsoft.com/office/drawing/2014/main" xmlns="" id="{905186B6-2D33-4D42-B5A3-AF7BA74E2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421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75613" cy="63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Objava osnovnih elemenata ugovora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0825" y="981075"/>
            <a:ext cx="8736013" cy="5732463"/>
          </a:xfrm>
        </p:spPr>
        <p:txBody>
          <a:bodyPr rtlCol="0"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Član 75. ZJN – Izvještaj o postupku JN za: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Otvoreni postupak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Ograničeni postupak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Pregovarački postupak sa i bez OON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Konkurs za izradu idejnog rješenja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Takmičarski dijalog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Konkurentski zahtjev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Direktni sporazum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Aneks II dio B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Ugovori iz oblasti odbrane i sigurnosti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Ugovori koje dodjeljuju diplomatsko – konzularna predstavnštva BiH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Izuzeća iz člana 10. ZJN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Nakon dostavljanja Izvještaja UO je dužan objaviti osnovne elemente ugovora kao i sve izmjene, a u skladu sa podzakonskim aktom.</a:t>
            </a:r>
            <a:endParaRPr lang="sr-Latn-BA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4C4C4C"/>
              </a:buClr>
              <a:buSzPct val="95000"/>
              <a:buFont typeface="Arial" charset="0"/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17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75613" cy="63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Objava osnovnih elemenata ugovora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23528" y="915852"/>
            <a:ext cx="8736013" cy="5732463"/>
          </a:xfrm>
        </p:spPr>
        <p:txBody>
          <a:bodyPr rtlCol="0">
            <a:normAutofit fontScale="85000"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Uputstvo o objavi osnovnih elemenata ugovora i izmjena ugovora </a:t>
            </a:r>
            <a:r>
              <a:rPr lang="sr-Latn-BA" alt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(„Službeni </a:t>
            </a:r>
            <a:r>
              <a:rPr lang="sr-Latn-BA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glasnik </a:t>
            </a:r>
            <a:r>
              <a:rPr lang="sr-Latn-BA" alt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BiH“ </a:t>
            </a:r>
            <a:r>
              <a:rPr lang="sr-Latn-BA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broj 56/15</a:t>
            </a:r>
            <a:r>
              <a:rPr lang="sr-Latn-BA" alt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definisani osnovni elementi koji se objavljuju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Izuzeci: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Latn-BA" alt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Okvirni sporazum bez elementa: </a:t>
            </a:r>
            <a:r>
              <a:rPr lang="sr-Latn-BA" altLang="sr-Latn-R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„Opis izmjene osnovnih elemenata 	ugovora 	sa </a:t>
            </a:r>
            <a:r>
              <a:rPr lang="sr-Latn-BA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datumom </a:t>
            </a:r>
            <a:r>
              <a:rPr lang="sr-Latn-BA" altLang="sr-Latn-R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izmjene“</a:t>
            </a: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Usluge iz Aneksa II dio B i ugovori koje su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dodijelila diplomatsko-	konzularna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predstavništva i misije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BiH bez elementa: 	</a:t>
            </a:r>
            <a:r>
              <a:rPr lang="sr-Latn-BA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„vrsta postupka </a:t>
            </a:r>
            <a:r>
              <a:rPr lang="sr-Latn-BA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BA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	</a:t>
            </a:r>
            <a:r>
              <a:rPr lang="sr-Latn-BA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obavještenja</a:t>
            </a:r>
            <a:r>
              <a:rPr lang="sr-Latn-BA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dodjeli ugovora </a:t>
            </a:r>
            <a:r>
              <a:rPr lang="sr-Latn-BA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Portala  javnih nabavki“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izuzeća se ne objavljuje realizacija (član 5. Uputstva</a:t>
            </a:r>
            <a:r>
              <a:rPr lang="sr-Latn-BA" alt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Podaci se ažuriraju najmanje </a:t>
            </a:r>
            <a:r>
              <a:rPr lang="sr-Latn-BA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svaka </a:t>
            </a:r>
            <a:r>
              <a:rPr lang="sr-Latn-BA" alt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 mjeseca </a:t>
            </a:r>
            <a:r>
              <a:rPr lang="sr-Latn-BA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moraju biti dostupni na inernetskoj stranici ugovornog organa najmanje tri godine </a:t>
            </a:r>
            <a:r>
              <a:rPr lang="sr-Latn-BA" alt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datuma </a:t>
            </a:r>
            <a:r>
              <a:rPr lang="sr-Latn-BA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potpune realizacije ugovora/okvirnog sporazuma</a:t>
            </a:r>
            <a:r>
              <a:rPr lang="sr-Latn-BA" altLang="sr-Latn-R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BA" altLang="sr-Latn-RS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4C4C4C"/>
              </a:buClr>
              <a:buSzPct val="95000"/>
              <a:buFont typeface="Arial" charset="0"/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9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pPr algn="ctr"/>
            <a:r>
              <a:rPr lang="sr-Latn-BA" sz="32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Ciklus nabavke</a:t>
            </a:r>
            <a:endParaRPr lang="sr-Latn-BA" sz="3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jagram 133"/>
          <p:cNvGraphicFramePr/>
          <p:nvPr>
            <p:extLst>
              <p:ext uri="{D42A27DB-BD31-4B8C-83A1-F6EECF244321}">
                <p14:modId xmlns:p14="http://schemas.microsoft.com/office/powerpoint/2010/main" val="661983434"/>
              </p:ext>
            </p:extLst>
          </p:nvPr>
        </p:nvGraphicFramePr>
        <p:xfrm>
          <a:off x="755576" y="1268760"/>
          <a:ext cx="7128792" cy="4679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9423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613" cy="63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Upravljanje ugovorom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0825" y="981075"/>
            <a:ext cx="8736013" cy="5732463"/>
          </a:xfrm>
        </p:spPr>
        <p:txBody>
          <a:bodyPr rtlCol="0"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ZJN tretira situaciju do dodjele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ugovora i ne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poznaje „upravljanje ugovorom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sr-Latn-BA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ugovorni organ dodijeli ugovor, on mora nadgledati to da dobavljač isporuči radove, robe ili usluge u skladu sa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tehničkim specifikacijama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označava sposobnost provjere dvije stvari: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1. da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radovi, robe ili usluge čine ono što se od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njih 			zahtijeva –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znači da su isporučeni dobro,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    			dogovorenom  standardu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cijeni;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da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troškovi nisu veći od očekivanih.</a:t>
            </a:r>
          </a:p>
          <a:p>
            <a:pPr marL="109728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1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sr-Latn-RS" dirty="0">
                <a:latin typeface="Times New Roman" panose="02020603050405020304" pitchFamily="18" charset="0"/>
                <a:ea typeface="Trebuchet MS" pitchFamily="34" charset="0"/>
                <a:cs typeface="Times New Roman" panose="02020603050405020304" pitchFamily="18" charset="0"/>
              </a:rPr>
              <a:t>Deming</a:t>
            </a:r>
            <a:r>
              <a:rPr lang="sr-Latn-CS" altLang="sr-Latn-RS" dirty="0">
                <a:latin typeface="Times New Roman" panose="02020603050405020304" pitchFamily="18" charset="0"/>
                <a:ea typeface="Trebuchet MS" pitchFamily="34" charset="0"/>
                <a:cs typeface="Times New Roman" panose="02020603050405020304" pitchFamily="18" charset="0"/>
              </a:rPr>
              <a:t>ov</a:t>
            </a:r>
            <a:r>
              <a:rPr lang="en-GB" altLang="sr-Latn-RS" dirty="0">
                <a:latin typeface="Times New Roman" panose="02020603050405020304" pitchFamily="18" charset="0"/>
                <a:ea typeface="Trebuchet MS" pitchFamily="34" charset="0"/>
                <a:cs typeface="Times New Roman" panose="02020603050405020304" pitchFamily="18" charset="0"/>
              </a:rPr>
              <a:t> PDCA </a:t>
            </a:r>
            <a:r>
              <a:rPr lang="sr-Latn-CS" altLang="sr-Latn-RS" dirty="0">
                <a:latin typeface="Times New Roman" panose="02020603050405020304" pitchFamily="18" charset="0"/>
                <a:ea typeface="Trebuchet MS" pitchFamily="34" charset="0"/>
                <a:cs typeface="Times New Roman" panose="02020603050405020304" pitchFamily="18" charset="0"/>
              </a:rPr>
              <a:t>ciklus</a:t>
            </a:r>
            <a:endParaRPr lang="en-GB" altLang="sr-Latn-RS" dirty="0">
              <a:latin typeface="Times New Roman" panose="02020603050405020304" pitchFamily="18" charset="0"/>
              <a:ea typeface="Trebuchet MS" pitchFamily="34" charset="0"/>
              <a:cs typeface="Times New Roman" panose="02020603050405020304" pitchFamily="18" charset="0"/>
            </a:endParaRPr>
          </a:p>
        </p:txBody>
      </p:sp>
      <p:sp>
        <p:nvSpPr>
          <p:cNvPr id="4301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sr-Latn-RS" smtClean="0">
                <a:solidFill>
                  <a:srgbClr val="898989"/>
                </a:solidFill>
                <a:latin typeface="Trebuchet MS" pitchFamily="34" charset="0"/>
              </a:rPr>
              <a:t>Sl</a:t>
            </a:r>
            <a:r>
              <a:rPr lang="sr-Latn-CS" altLang="sr-Latn-RS" smtClean="0">
                <a:solidFill>
                  <a:srgbClr val="898989"/>
                </a:solidFill>
                <a:latin typeface="Trebuchet MS" pitchFamily="34" charset="0"/>
              </a:rPr>
              <a:t>ajd</a:t>
            </a:r>
            <a:r>
              <a:rPr lang="en-GB" altLang="sr-Latn-RS" smtClean="0">
                <a:solidFill>
                  <a:srgbClr val="898989"/>
                </a:solidFill>
                <a:latin typeface="Trebuchet MS" pitchFamily="34" charset="0"/>
              </a:rPr>
              <a:t> </a:t>
            </a:r>
            <a:fld id="{8D391B8F-9FBA-455B-B5DE-1F09FCFE9DCC}" type="slidenum">
              <a:rPr lang="en-GB" altLang="sr-Latn-RS" smtClean="0">
                <a:solidFill>
                  <a:srgbClr val="898989"/>
                </a:solidFill>
                <a:latin typeface="Trebuchet MS" pitchFamily="34" charset="0"/>
              </a:rPr>
              <a:pPr eaLnBrk="1" hangingPunct="1"/>
              <a:t>14</a:t>
            </a:fld>
            <a:endParaRPr lang="en-GB" altLang="sr-Latn-RS" smtClean="0">
              <a:solidFill>
                <a:srgbClr val="898989"/>
              </a:solidFill>
              <a:latin typeface="Trebuchet MS" pitchFamily="34" charset="0"/>
            </a:endParaRPr>
          </a:p>
        </p:txBody>
      </p:sp>
      <p:sp>
        <p:nvSpPr>
          <p:cNvPr id="231454" name="Rectangle 30"/>
          <p:cNvSpPr>
            <a:spLocks noChangeArrowheads="1"/>
          </p:cNvSpPr>
          <p:nvPr/>
        </p:nvSpPr>
        <p:spPr bwMode="auto">
          <a:xfrm>
            <a:off x="4038600" y="2362200"/>
            <a:ext cx="1981200" cy="533400"/>
          </a:xfrm>
          <a:prstGeom prst="rect">
            <a:avLst/>
          </a:prstGeom>
          <a:solidFill>
            <a:srgbClr val="7C59A1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sr-Latn-R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sr-Latn-CS" altLang="sr-Latn-R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iraj</a:t>
            </a:r>
            <a:endParaRPr lang="en-GB" altLang="sr-Latn-R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455" name="Rectangle 31"/>
          <p:cNvSpPr>
            <a:spLocks noChangeArrowheads="1"/>
          </p:cNvSpPr>
          <p:nvPr/>
        </p:nvSpPr>
        <p:spPr bwMode="auto">
          <a:xfrm>
            <a:off x="4038600" y="4419600"/>
            <a:ext cx="1981200" cy="533400"/>
          </a:xfrm>
          <a:prstGeom prst="rect">
            <a:avLst/>
          </a:prstGeom>
          <a:solidFill>
            <a:srgbClr val="7C59A1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sr-Latn-CS" altLang="sr-Latn-R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Provjeri</a:t>
            </a:r>
            <a:endParaRPr lang="en-GB" altLang="sr-Latn-R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456" name="Rectangle 32"/>
          <p:cNvSpPr>
            <a:spLocks noChangeArrowheads="1"/>
          </p:cNvSpPr>
          <p:nvPr/>
        </p:nvSpPr>
        <p:spPr bwMode="auto">
          <a:xfrm>
            <a:off x="6172200" y="3429000"/>
            <a:ext cx="1981200" cy="533400"/>
          </a:xfrm>
          <a:prstGeom prst="rect">
            <a:avLst/>
          </a:prstGeom>
          <a:solidFill>
            <a:srgbClr val="7C59A1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sr-Latn-CS" altLang="sr-Latn-R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Čini</a:t>
            </a:r>
            <a:endParaRPr lang="en-GB" altLang="sr-Latn-R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457" name="Rectangle 33"/>
          <p:cNvSpPr>
            <a:spLocks noChangeArrowheads="1"/>
          </p:cNvSpPr>
          <p:nvPr/>
        </p:nvSpPr>
        <p:spPr bwMode="auto">
          <a:xfrm>
            <a:off x="1905000" y="3429000"/>
            <a:ext cx="1981200" cy="533400"/>
          </a:xfrm>
          <a:prstGeom prst="rect">
            <a:avLst/>
          </a:prstGeom>
          <a:solidFill>
            <a:srgbClr val="7C59A1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sr-Latn-CS" altLang="sr-Latn-R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Djeluj</a:t>
            </a:r>
            <a:endParaRPr lang="en-GB" altLang="sr-Latn-R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1458" name="AutoShape 34"/>
          <p:cNvCxnSpPr>
            <a:cxnSpLocks noChangeShapeType="1"/>
            <a:stCxn id="231454" idx="3"/>
            <a:endCxn id="231456" idx="0"/>
          </p:cNvCxnSpPr>
          <p:nvPr/>
        </p:nvCxnSpPr>
        <p:spPr bwMode="auto">
          <a:xfrm>
            <a:off x="6019800" y="2628900"/>
            <a:ext cx="1143000" cy="8001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1459" name="AutoShape 35"/>
          <p:cNvCxnSpPr>
            <a:cxnSpLocks noChangeShapeType="1"/>
          </p:cNvCxnSpPr>
          <p:nvPr/>
        </p:nvCxnSpPr>
        <p:spPr bwMode="auto">
          <a:xfrm rot="-5400000">
            <a:off x="3067051" y="2471939"/>
            <a:ext cx="800100" cy="11430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1460" name="AutoShape 36"/>
          <p:cNvCxnSpPr>
            <a:cxnSpLocks noChangeShapeType="1"/>
            <a:stCxn id="231455" idx="1"/>
            <a:endCxn id="231457" idx="2"/>
          </p:cNvCxnSpPr>
          <p:nvPr/>
        </p:nvCxnSpPr>
        <p:spPr bwMode="auto">
          <a:xfrm rot="10800000">
            <a:off x="2895600" y="3962400"/>
            <a:ext cx="1143000" cy="7239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1461" name="AutoShape 37"/>
          <p:cNvCxnSpPr>
            <a:cxnSpLocks noChangeShapeType="1"/>
            <a:stCxn id="231456" idx="2"/>
            <a:endCxn id="231455" idx="3"/>
          </p:cNvCxnSpPr>
          <p:nvPr/>
        </p:nvCxnSpPr>
        <p:spPr bwMode="auto">
          <a:xfrm rot="5400000">
            <a:off x="6229350" y="3752850"/>
            <a:ext cx="723900" cy="11430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9684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3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54" grpId="0" animBg="1" autoUpdateAnimBg="0"/>
      <p:bldP spid="231455" grpId="0" animBg="1" autoUpdateAnimBg="0"/>
      <p:bldP spid="231456" grpId="0" animBg="1" autoUpdateAnimBg="0"/>
      <p:bldP spid="23145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613" cy="63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Upravljanje ugovorom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0825" y="981075"/>
            <a:ext cx="8736013" cy="5732463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Elementi na koje treba obratiti pažnju: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je propisana garancija za dobro izvršenje ugovora i njeni 	elementi (iznos, rok dostavljanja) 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 </a:t>
            </a: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je predviđen inicijalni sastanak sa ugovornim 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organom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Ko su osobe zadužene za 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provođenje </a:t>
            </a: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ugovora na </a:t>
            </a:r>
            <a:r>
              <a:rPr lang="pl-PL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nivou</a:t>
            </a: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UO/</a:t>
            </a:r>
            <a:r>
              <a:rPr lang="pl-PL" altLang="sr-Latn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ponuđača</a:t>
            </a:r>
            <a:endParaRPr lang="pl-PL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Koji su rokovi isporuke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 li je bilo kašnjenja u isporuci i eventualni penali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 li je bilo povrata isporučene robe i razlozi istog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Koji je rok na koji se zaključuje ugovor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 li UO poštuje ugovoreni rok plaćanja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Da li UO traži izmjene ugovora i koje su to izmjene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 li je ugovor raskinut i razlozi raskida istog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Kvantitativno i kvalitativno upravljanje ugovorom</a:t>
            </a:r>
            <a:endParaRPr lang="sr-Latn-BA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4C4C4C"/>
              </a:buClr>
              <a:buSzPct val="95000"/>
              <a:buFont typeface="Arial" charset="0"/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2D1-78AD-4A67-A8C9-90A71750F271}" type="slidenum">
              <a:rPr lang="hr-BA" smtClean="0"/>
              <a:t>16</a:t>
            </a:fld>
            <a:endParaRPr lang="hr-BA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508426"/>
              </p:ext>
            </p:extLst>
          </p:nvPr>
        </p:nvGraphicFramePr>
        <p:xfrm>
          <a:off x="107504" y="116640"/>
          <a:ext cx="8938524" cy="6627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2445"/>
                <a:gridCol w="2038610"/>
                <a:gridCol w="2587469"/>
              </a:tblGrid>
              <a:tr h="21581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100">
                          <a:effectLst/>
                        </a:rPr>
                        <a:t>„Check lista“ za upravljanje ugovorom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900" dirty="0">
                          <a:solidFill>
                            <a:schemeClr val="tx1"/>
                          </a:solidFill>
                          <a:effectLst/>
                        </a:rPr>
                        <a:t>Lista pitanja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Dio koji popunjava UO/ ponuđač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Napomena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95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Naziv ponuđača/ugovornog organa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naziv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Naziv i broj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naziv i broj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Datum zaključivanja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datum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Period važenja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period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dostavljena garancija za dobro izvršenje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Iznos garancije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iznos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33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predviđen inicijalni sastanak sa ugovornim organom/ponuđačem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Datum održavanja sastanka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datum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3258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Osoba zadužena za provođenje ugovora na nivou ugovornog organa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tačne podatke (ime i prezime, kontakt telefon, e-mail)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320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Osoba zadužena za provođenje ugovora na nivou ponuđača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tačne podatke (ime i prezime, kontakt telefon, e-mail)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ugovorena jednokratna ili sukcesivna isporuka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vrstu koja je ugovorena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Rok isporuke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Navesti tačan rok (broj dana ili datum)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Rok plaćanja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rok iz ugovora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bilo kašnjenja u isporuci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Navesti Da/Ne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Razlozi kašnjenja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Opisti detaljno razloge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ugovorni organ zaračunao penale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Navesti Da/Ne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Iznos penala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iznos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ugovorni organ poštovao rok plaćanja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94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ponuđač zaračunao zateznu kamatu u slučaju kašnjenja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Iznos zaračunate kamate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iznos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4205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ugovorni organ zahtijevao određene izmjene ugovora u toku njegove realizacije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Koje su izmjene tražene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Detaljno opisati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 u potpunosti realizovan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Koliki je iznos/obim nerealizovanog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iznos/obim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vraćena garancija za dobro izvršenje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Rok do kada ugovorni organ mora vratiti garanciju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rok kako je definisano ugovorom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207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 jednostrano raskinut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Razlozi za raskid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Detaljno opisati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0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Da li je ugovorni organ aktivirao garanciju za dobro izvršenje ugovora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Da/Ne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  <a:tr h="162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0" dirty="0">
                          <a:solidFill>
                            <a:schemeClr val="tx1"/>
                          </a:solidFill>
                          <a:effectLst/>
                        </a:rPr>
                        <a:t>Iznos aktivirane garancije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Navesti tačan iznos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85" marR="2918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411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353301" cy="63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Najčešće greške i problemi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0825" y="981075"/>
            <a:ext cx="8736013" cy="573246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Nedostavljanje dokumenata iz člana 45. i 47. ZJN u roku koji je odredio ugovorni organ.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Nedostavljanje garancije za dobro izvršenje ugovora na način i pod uslovima kako je to propisano tenderskom dokumentacijom.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Isporuka robe nakon isteka važenja ugovora.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Isporuka količine koja je veća od ugovorene.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Promjena cijene, a ugovorena je fiksna cijena.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Nepoštovanje ugovorenih rokova isporuke/plaćanja. </a:t>
            </a:r>
          </a:p>
          <a:p>
            <a:pPr marL="109728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vi-VN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Koruptivni</a:t>
            </a: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mehanizam</a:t>
            </a: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pl-PL" altLang="sr-Latn-R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fazi</a:t>
            </a: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upravljanja</a:t>
            </a: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ugovorom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36013" cy="4176464"/>
          </a:xfrm>
        </p:spPr>
        <p:txBody>
          <a:bodyPr/>
          <a:lstStyle/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Latn-BA" altLang="sr-Latn-RS" sz="2400" dirty="0" err="1" smtClean="0">
                <a:latin typeface="Times New Roman" pitchFamily="18" charset="0"/>
                <a:ea typeface="MyriadPro-Light"/>
                <a:cs typeface="MyriadPro-Light"/>
              </a:rPr>
              <a:t>Neregularnosti</a:t>
            </a:r>
            <a:r>
              <a:rPr lang="sr-Latn-BA" altLang="sr-Latn-RS" sz="2400" dirty="0" smtClean="0">
                <a:latin typeface="Times New Roman" pitchFamily="18" charset="0"/>
                <a:ea typeface="MyriadPro-Light"/>
                <a:cs typeface="MyriadPro-Light"/>
              </a:rPr>
              <a:t> prilikom dostavljanja </a:t>
            </a:r>
            <a:r>
              <a:rPr lang="sr-Latn-BA" altLang="sr-Latn-RS" sz="2400" dirty="0" err="1" smtClean="0">
                <a:latin typeface="Times New Roman" pitchFamily="18" charset="0"/>
                <a:ea typeface="MyriadPro-Light"/>
                <a:cs typeface="MyriadPro-Light"/>
              </a:rPr>
              <a:t>obavještanja</a:t>
            </a:r>
            <a:r>
              <a:rPr lang="sr-Latn-BA" altLang="sr-Latn-RS" sz="2400" dirty="0" smtClean="0">
                <a:latin typeface="Times New Roman" pitchFamily="18" charset="0"/>
                <a:ea typeface="MyriadPro-Light"/>
                <a:cs typeface="MyriadPro-Light"/>
              </a:rPr>
              <a:t> i izvještaja AJN o </a:t>
            </a:r>
            <a:r>
              <a:rPr lang="sr-Latn-BA" altLang="sr-Latn-RS" sz="2400" dirty="0" err="1" smtClean="0">
                <a:latin typeface="Times New Roman" pitchFamily="18" charset="0"/>
                <a:ea typeface="MyriadPro-Light"/>
                <a:cs typeface="MyriadPro-Light"/>
              </a:rPr>
              <a:t>dodijeljenom</a:t>
            </a:r>
            <a:r>
              <a:rPr lang="sr-Latn-BA" altLang="sr-Latn-RS" sz="2400" dirty="0" smtClean="0">
                <a:latin typeface="Times New Roman" pitchFamily="18" charset="0"/>
                <a:ea typeface="MyriadPro-Light"/>
                <a:cs typeface="MyriadPro-Light"/>
              </a:rPr>
              <a:t> ugovoru:</a:t>
            </a:r>
            <a:endParaRPr lang="sr-Latn-BA" alt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</a:rPr>
              <a:t>	- </a:t>
            </a:r>
            <a:r>
              <a:rPr lang="sr-Latn-BA" altLang="sr-Latn-RS" sz="2400" dirty="0" err="1" smtClean="0">
                <a:latin typeface="Times New Roman" pitchFamily="18" charset="0"/>
              </a:rPr>
              <a:t>Nedostavljanje</a:t>
            </a:r>
            <a:r>
              <a:rPr lang="sr-Latn-BA" altLang="sr-Latn-RS" sz="2400" dirty="0" smtClean="0">
                <a:latin typeface="Times New Roman" pitchFamily="18" charset="0"/>
              </a:rPr>
              <a:t> propisanih </a:t>
            </a:r>
            <a:r>
              <a:rPr lang="sr-Latn-BA" altLang="sr-Latn-RS" sz="2400" dirty="0" err="1" smtClean="0">
                <a:latin typeface="Times New Roman" pitchFamily="18" charset="0"/>
              </a:rPr>
              <a:t>obavještenja</a:t>
            </a:r>
            <a:r>
              <a:rPr lang="sr-Latn-BA" altLang="sr-Latn-RS" sz="2400" dirty="0" smtClean="0">
                <a:latin typeface="Times New Roman" pitchFamily="18" charset="0"/>
              </a:rPr>
              <a:t> i izveštaja.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</a:rPr>
              <a:t>	-  Kašnjenje u dostavljanju podataka.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</a:rPr>
              <a:t>	- Dostavljanje </a:t>
            </a:r>
            <a:r>
              <a:rPr lang="sr-Latn-BA" altLang="sr-Latn-RS" sz="2400" dirty="0" err="1" smtClean="0">
                <a:latin typeface="Times New Roman" pitchFamily="18" charset="0"/>
              </a:rPr>
              <a:t>obavještanja</a:t>
            </a:r>
            <a:r>
              <a:rPr lang="sr-Latn-BA" altLang="sr-Latn-RS" sz="2400" dirty="0" smtClean="0">
                <a:latin typeface="Times New Roman" pitchFamily="18" charset="0"/>
              </a:rPr>
              <a:t> i izveštaja uz izostavljanje 	određenih podataka ili sa lažnim podacima.</a:t>
            </a:r>
            <a:endParaRPr lang="sr-Latn-BA" altLang="sr-Latn-RS" sz="2400" dirty="0" smtClean="0"/>
          </a:p>
        </p:txBody>
      </p:sp>
    </p:spTree>
    <p:extLst>
      <p:ext uri="{BB962C8B-B14F-4D97-AF65-F5344CB8AC3E}">
        <p14:creationId xmlns:p14="http://schemas.microsoft.com/office/powerpoint/2010/main" val="212172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Koruptivni</a:t>
            </a:r>
            <a:r>
              <a:rPr lang="pl-PL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mehanizam</a:t>
            </a:r>
            <a:r>
              <a:rPr lang="pl-PL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pl-PL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fazi</a:t>
            </a:r>
            <a:r>
              <a:rPr lang="pl-PL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upravljanja</a:t>
            </a:r>
            <a:r>
              <a:rPr lang="pl-PL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ugovorom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250825" y="1125538"/>
            <a:ext cx="8736013" cy="5039766"/>
          </a:xfrm>
        </p:spPr>
        <p:txBody>
          <a:bodyPr/>
          <a:lstStyle/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ea typeface="MyriadPro-Light"/>
                <a:cs typeface="MyriadPro-Light"/>
              </a:rPr>
              <a:t>2. Dopuštanje izvršenja ugovora suprotno odredbama istog</a:t>
            </a:r>
            <a:endParaRPr lang="sr-Latn-BA" alt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- Promjena cijene nakon zaključenog ugovora, a nije 	predviđena varijabilna cijena.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- Isporuka robe neadekvatnog kvaliteta.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- Nepoštovanje ugovorenih rokova isporuke.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-Izvođenje radova koje ne odgovara ugovorenim 	specifikacijama.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Latn-BA" altLang="sr-Latn-RS" sz="2400" dirty="0" err="1" smtClean="0">
                <a:latin typeface="Times New Roman" pitchFamily="18" charset="0"/>
                <a:cs typeface="Times New Roman" pitchFamily="18" charset="0"/>
              </a:rPr>
              <a:t>Nekorištenje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 mehanizma zaštite u slučaju neadekvatnog izvršenja ugovora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- Ne isporuči se ugovoreno, ali se ne aktivira garancija za 	dobro izvršenje ugovora.</a:t>
            </a:r>
          </a:p>
          <a:p>
            <a:pPr marL="114300" indent="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- Kašnjenja u isporuci, ali se ne zaračunavaju penali.</a:t>
            </a:r>
            <a:endParaRPr lang="sr-Latn-BA" altLang="sr-Latn-RS" sz="2400" dirty="0" smtClean="0"/>
          </a:p>
        </p:txBody>
      </p:sp>
    </p:spTree>
    <p:extLst>
      <p:ext uri="{BB962C8B-B14F-4D97-AF65-F5344CB8AC3E}">
        <p14:creationId xmlns:p14="http://schemas.microsoft.com/office/powerpoint/2010/main" val="27023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332656"/>
            <a:ext cx="7886700" cy="2852737"/>
          </a:xfrm>
        </p:spPr>
        <p:txBody>
          <a:bodyPr>
            <a:normAutofit/>
          </a:bodyPr>
          <a:lstStyle/>
          <a:p>
            <a:pPr lvl="0" algn="ctr" defTabSz="914400">
              <a:lnSpc>
                <a:spcPct val="100000"/>
              </a:lnSpc>
              <a:spcBef>
                <a:spcPct val="50000"/>
              </a:spcBef>
            </a:pPr>
            <a:r>
              <a:rPr lang="sr-Latn-BA" altLang="el-G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Upravljanje ugovorom</a:t>
            </a:r>
            <a:endParaRPr lang="sr-Latn-BA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3568" y="4509120"/>
            <a:ext cx="7886700" cy="1500187"/>
          </a:xfrm>
        </p:spPr>
        <p:txBody>
          <a:bodyPr>
            <a:normAutofit fontScale="92500"/>
          </a:bodyPr>
          <a:lstStyle/>
          <a:p>
            <a:pPr lvl="0" algn="r" defTabSz="914400">
              <a:lnSpc>
                <a:spcPct val="100000"/>
              </a:lnSpc>
              <a:spcBef>
                <a:spcPct val="50000"/>
              </a:spcBef>
            </a:pPr>
            <a:r>
              <a:rPr lang="sr-Latn-BA" altLang="el-GR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Mr Brankica </a:t>
            </a:r>
            <a:r>
              <a:rPr lang="sr-Latn-BA" altLang="el-GR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Šarić </a:t>
            </a:r>
          </a:p>
          <a:p>
            <a:pPr lvl="0" algn="r" defTabSz="914400">
              <a:lnSpc>
                <a:spcPct val="100000"/>
              </a:lnSpc>
              <a:spcBef>
                <a:spcPct val="50000"/>
              </a:spcBef>
            </a:pPr>
            <a:r>
              <a:rPr lang="sr-Latn-BA" altLang="el-GR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Akreditovani </a:t>
            </a:r>
            <a:r>
              <a:rPr lang="sr-Latn-BA" altLang="el-GR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predavač javnih </a:t>
            </a:r>
            <a:r>
              <a:rPr lang="sr-Latn-BA" altLang="el-GR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nabavki </a:t>
            </a:r>
            <a:endParaRPr lang="sr-Latn-B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34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613" cy="63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Prekršajne odredbe</a:t>
            </a:r>
            <a:endParaRPr lang="pl-PL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0825" y="981075"/>
            <a:ext cx="8736013" cy="573246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Član 116. stav (2) pod j) ZJN definiše da će se kaznom od 1.500,00 KM do 15.000, 00 KM kazniti UO:</a:t>
            </a:r>
          </a:p>
          <a:p>
            <a:pPr marL="109728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BA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BA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ako zaključi ugovor o javnoj nabavci koji nije u skladu sa 	odabranom ponudom i uslovima određenim u TD.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Kazna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odgovorno lice u UO je od 300,00 KM do 3.000,00 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pl-PL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URŽ podnosi prijavu kod nadležnog suda za prekršaje (prema sjedištu UO) kada utvrdi da je bilo povreda postupka javne nabavke koje predstavljaju prekršaj – ako nije bilo postupka po žalbi AJN </a:t>
            </a:r>
            <a:r>
              <a:rPr lang="pl-PL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podnosi prijavu kod nadležnog suda </a:t>
            </a:r>
            <a:r>
              <a:rPr lang="pl-PL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prekršaje, kada utvrdi povrede ZJN koje su u njenoj nadležnosti („Pravilnik o praćenju postupaka JN”).</a:t>
            </a:r>
            <a:endParaRPr lang="pl-PL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BA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vi-VN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1017225">
            <a:off x="4798596" y="5546462"/>
            <a:ext cx="3850122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</a:pPr>
            <a:r>
              <a:rPr lang="sr-Latn-BA" i="1" dirty="0" smtClean="0">
                <a:solidFill>
                  <a:srgbClr val="FF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URŽ može podnijeti krivičnu prijavu!</a:t>
            </a:r>
            <a:endParaRPr lang="sr-Latn-BA" i="1" dirty="0">
              <a:solidFill>
                <a:srgbClr val="FF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61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8580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BA" altLang="sr-Latn-RS" sz="3200" dirty="0" smtClean="0">
                <a:solidFill>
                  <a:srgbClr val="8B942C"/>
                </a:solidFill>
                <a:latin typeface="Arial" charset="0"/>
                <a:cs typeface="Arial" charset="0"/>
              </a:rPr>
              <a:t/>
            </a:r>
            <a:br>
              <a:rPr lang="sr-Latn-BA" altLang="sr-Latn-RS" sz="3200" dirty="0" smtClean="0">
                <a:solidFill>
                  <a:srgbClr val="8B942C"/>
                </a:solidFill>
                <a:latin typeface="Arial" charset="0"/>
                <a:cs typeface="Arial" charset="0"/>
              </a:rPr>
            </a:br>
            <a:r>
              <a:rPr lang="sr-Latn-BA" altLang="sr-Latn-RS" sz="3200" dirty="0" smtClean="0">
                <a:solidFill>
                  <a:srgbClr val="8B942C"/>
                </a:solidFill>
                <a:latin typeface="Arial" charset="0"/>
                <a:cs typeface="Arial" charset="0"/>
              </a:rPr>
              <a:t/>
            </a:r>
            <a:br>
              <a:rPr lang="sr-Latn-BA" altLang="sr-Latn-RS" sz="3200" dirty="0" smtClean="0">
                <a:solidFill>
                  <a:srgbClr val="8B942C"/>
                </a:solidFill>
                <a:latin typeface="Arial" charset="0"/>
                <a:cs typeface="Arial" charset="0"/>
              </a:rPr>
            </a:br>
            <a:r>
              <a:rPr lang="sr-Latn-BA" altLang="sr-Latn-RS" sz="3200" dirty="0" smtClean="0">
                <a:solidFill>
                  <a:srgbClr val="8B942C"/>
                </a:solidFill>
                <a:latin typeface="Arial" charset="0"/>
                <a:cs typeface="Arial" charset="0"/>
              </a:rPr>
              <a:t/>
            </a:r>
            <a:br>
              <a:rPr lang="sr-Latn-BA" altLang="sr-Latn-RS" sz="3200" dirty="0" smtClean="0">
                <a:solidFill>
                  <a:srgbClr val="8B942C"/>
                </a:solidFill>
                <a:latin typeface="Arial" charset="0"/>
                <a:cs typeface="Arial" charset="0"/>
              </a:rPr>
            </a:br>
            <a:endParaRPr lang="sr-Latn-BA" altLang="sr-Latn-RS" sz="3200" dirty="0" smtClean="0">
              <a:solidFill>
                <a:srgbClr val="8B942C"/>
              </a:solidFill>
              <a:latin typeface="Arial" charset="0"/>
              <a:cs typeface="Arial" charset="0"/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0637" y="581891"/>
            <a:ext cx="7790215" cy="4109646"/>
          </a:xfrm>
        </p:spPr>
        <p:txBody>
          <a:bodyPr rtlCol="0">
            <a:normAutofit/>
          </a:bodyPr>
          <a:lstStyle/>
          <a:p>
            <a:pPr algn="ctr" fontAlgn="auto">
              <a:spcBef>
                <a:spcPct val="0"/>
              </a:spcBef>
              <a:spcAft>
                <a:spcPts val="600"/>
              </a:spcAft>
              <a:buClr>
                <a:srgbClr val="8B942C"/>
              </a:buClr>
              <a:buFont typeface="Wingdings" pitchFamily="2" charset="2"/>
              <a:buNone/>
              <a:defRPr/>
            </a:pPr>
            <a:endParaRPr lang="sr-Latn-CS" altLang="sr-Latn-RS" sz="4400" dirty="0" smtClean="0">
              <a:latin typeface="Arial" charset="0"/>
              <a:cs typeface="Arial" charset="0"/>
            </a:endParaRPr>
          </a:p>
          <a:p>
            <a:pPr algn="ctr" fontAlgn="auto">
              <a:spcBef>
                <a:spcPct val="0"/>
              </a:spcBef>
              <a:spcAft>
                <a:spcPts val="600"/>
              </a:spcAft>
              <a:buClr>
                <a:srgbClr val="8B942C"/>
              </a:buClr>
              <a:buFont typeface="Wingdings" pitchFamily="2" charset="2"/>
              <a:buNone/>
              <a:defRPr/>
            </a:pPr>
            <a:endParaRPr lang="sr-Latn-CS" altLang="sr-Latn-RS" sz="4400" dirty="0" smtClean="0">
              <a:solidFill>
                <a:srgbClr val="8CC74F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ct val="0"/>
              </a:spcBef>
              <a:spcAft>
                <a:spcPts val="600"/>
              </a:spcAft>
              <a:buClr>
                <a:srgbClr val="8B942C"/>
              </a:buClr>
              <a:buFont typeface="Wingdings" pitchFamily="2" charset="2"/>
              <a:buNone/>
              <a:defRPr/>
            </a:pPr>
            <a:endParaRPr lang="sr-Latn-CS" altLang="sr-Latn-RS" sz="4400" dirty="0" smtClean="0">
              <a:solidFill>
                <a:srgbClr val="8CC74F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ct val="0"/>
              </a:spcBef>
              <a:spcAft>
                <a:spcPts val="600"/>
              </a:spcAft>
              <a:buClr>
                <a:srgbClr val="8B942C"/>
              </a:buClr>
              <a:buFont typeface="Wingdings" pitchFamily="2" charset="2"/>
              <a:buNone/>
              <a:defRPr/>
            </a:pPr>
            <a:r>
              <a:rPr lang="sr-Latn-CS" altLang="sr-Latn-R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HVALA NA PAŽNJI</a:t>
            </a:r>
          </a:p>
        </p:txBody>
      </p:sp>
    </p:spTree>
    <p:extLst>
      <p:ext uri="{BB962C8B-B14F-4D97-AF65-F5344CB8AC3E}">
        <p14:creationId xmlns:p14="http://schemas.microsoft.com/office/powerpoint/2010/main" val="360084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233009"/>
              </p:ext>
            </p:extLst>
          </p:nvPr>
        </p:nvGraphicFramePr>
        <p:xfrm>
          <a:off x="611560" y="1628800"/>
          <a:ext cx="8064896" cy="47993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032448"/>
                <a:gridCol w="4032448"/>
              </a:tblGrid>
              <a:tr h="1520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Portal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SG BiH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800">
                <a:tc>
                  <a:txBody>
                    <a:bodyPr/>
                    <a:lstStyle/>
                    <a:p>
                      <a:pPr marL="0" indent="0" algn="ctr" eaLnBrk="1" hangingPunct="1"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Član 8. </a:t>
                      </a:r>
                    </a:p>
                    <a:p>
                      <a:pPr marL="0" indent="0" algn="l" eaLnBrk="1" hangingPunct="1"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(1 i 2) Obavještenje o nabavci </a:t>
                      </a:r>
                    </a:p>
                    <a:p>
                      <a:pPr marL="0" indent="0" algn="l" eaLnBrk="1" hangingPunct="1"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) Sažetak obavještenja o nabavci na engleskom jeziku</a:t>
                      </a:r>
                    </a:p>
                    <a:p>
                      <a:pPr marL="285750" indent="-285750" algn="l" eaLnBrk="1" hangingPunct="1">
                        <a:spcBef>
                          <a:spcPts val="600"/>
                        </a:spcBef>
                        <a:buClrTx/>
                        <a:buSzTx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(1 i 3) Obavještenje o dodjeli ugovora</a:t>
                      </a:r>
                      <a:endParaRPr lang="sr-Latn-BA" sz="1700" dirty="0" smtClean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 eaLnBrk="1" hangingPunct="1">
                        <a:spcBef>
                          <a:spcPts val="600"/>
                        </a:spcBef>
                        <a:buClrTx/>
                        <a:buSzTx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lang="hr-BA" sz="1700" baseline="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i 3) </a:t>
                      </a: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Dobrovoljno ex ante obavještenje o</a:t>
                      </a:r>
                      <a:r>
                        <a:rPr lang="hr-BA" sz="1700" baseline="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transparentnosti</a:t>
                      </a:r>
                    </a:p>
                    <a:p>
                      <a:pPr marL="0" indent="0" algn="l" eaLnBrk="1" hangingPunct="1"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sr-Latn-BA" sz="1700" baseline="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(1 i 4) O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bavještenje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poništenju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postupka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javne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nabavke</a:t>
                      </a:r>
                      <a:endParaRPr lang="en-US" sz="1700" dirty="0" smtClean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 eaLnBrk="1" hangingPunct="1">
                        <a:spcBef>
                          <a:spcPts val="600"/>
                        </a:spcBef>
                        <a:buClrTx/>
                        <a:buSzTx/>
                      </a:pPr>
                      <a:r>
                        <a:rPr lang="sr-Latn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(5)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ethodno</a:t>
                      </a:r>
                      <a:r>
                        <a:rPr lang="hr-BA" sz="1700" baseline="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informacijsko obavještenje</a:t>
                      </a:r>
                      <a:r>
                        <a:rPr lang="hr-BA" sz="1700" baseline="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hr-BA" sz="1700" dirty="0" smtClean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 eaLnBrk="1" hangingPunct="1">
                        <a:spcBef>
                          <a:spcPts val="600"/>
                        </a:spcBef>
                        <a:buClrTx/>
                        <a:buSzTx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(6) Obavještenje o uspostavljanju</a:t>
                      </a:r>
                      <a:r>
                        <a:rPr lang="hr-BA" sz="1700" baseline="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sistema kvalifikacije</a:t>
                      </a:r>
                    </a:p>
                    <a:p>
                      <a:pPr marL="285750" indent="-285750" algn="l" eaLnBrk="1" hangingPunct="1">
                        <a:spcBef>
                          <a:spcPts val="600"/>
                        </a:spcBef>
                        <a:buClrTx/>
                        <a:buSzTx/>
                      </a:pPr>
                      <a:r>
                        <a:rPr lang="hr-BA" sz="1700" dirty="0" smtClean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(7) Ispravka obavještenja</a:t>
                      </a:r>
                    </a:p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Član 12.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(2) Sažetak obavještenja o nabavci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(2) Sažetak sažetka obavještenja o nabavci na engleskom jeziku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(3) Sažetak obavještenja o dodjeli ugovora</a:t>
                      </a:r>
                      <a:endParaRPr kumimoji="0" lang="sr-Latn-BA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(3) Sažetak dobrovoljnog ex ante obavještenja o transparentnosti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(4) Sažetak o</a:t>
                      </a:r>
                      <a:r>
                        <a:rPr kumimoji="0" lang="en-US" sz="1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bavještenj</a:t>
                      </a:r>
                      <a:r>
                        <a:rPr kumimoji="0" lang="sr-Latn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kumimoji="0" lang="en-US" sz="1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poništenju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postupka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javne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nabavke</a:t>
                      </a:r>
                      <a:endParaRPr kumimoji="0" lang="en-US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(5) Sažetak p</a:t>
                      </a:r>
                      <a:r>
                        <a:rPr kumimoji="0" lang="en-US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ethodnog informacijskog obavještenja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(6) Sažetak obavještenja o uspostavljanju sistema kvalifikacije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B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(7) Sažetak ispravke obavještenja</a:t>
                      </a:r>
                    </a:p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" y="116632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BA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Uputstvo o uslovima i načinu objavljivanja obavještenja i dostavljanja</a:t>
            </a:r>
          </a:p>
          <a:p>
            <a:pPr algn="just"/>
            <a:r>
              <a:rPr lang="hr-BA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izvještaja u postupcima javnih nabavki i informacionom sistemu„E-nabavke”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5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94164"/>
              </p:ext>
            </p:extLst>
          </p:nvPr>
        </p:nvGraphicFramePr>
        <p:xfrm>
          <a:off x="179512" y="188640"/>
          <a:ext cx="8820472" cy="63341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96735"/>
                <a:gridCol w="6023737"/>
              </a:tblGrid>
              <a:tr h="2117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Tip ugovora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Definicija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 robe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 robe je ugovor o javnoj nabavci čiji je predmet kupovina, najam i zakup robe ili lizing sa ili bez opcije kupovine robe, kao i ugovor koji kao usputnu stvar uključuje i ugradnju i/ili postavljanje i/ili montažu uz </a:t>
                      </a:r>
                      <a:r>
                        <a:rPr lang="sr-Latn-BA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robu</a:t>
                      </a: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95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 usluga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 usluga je ugovor o javnoj nabavci čiji je predmet nabavka usluga iz Aneksa II. dio A i B, koji su sastavni dio ZJN. Usluge koje su izuzete od ovog zakona navedene su u Aneksu II. Dio C, koji je sastavni dio ZJN.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Ugovorom o javnoj nabavci usluga smatra se: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nabavci, čiji su predmet i roba i usluge, ugovor je o javnoj nabavci usluga, ako vrijednost predmetnih usluga prelazi vrijednost robe obuhvaćene tim </a:t>
                      </a:r>
                      <a:r>
                        <a:rPr lang="sr-Latn-BA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ugovorom (test</a:t>
                      </a:r>
                      <a:r>
                        <a:rPr lang="sr-Latn-BA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 vrijednosti)</a:t>
                      </a:r>
                      <a:r>
                        <a:rPr lang="sr-Latn-BA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ili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nabavci, čiji su predmet usluge i radovi, ugovor je o javnoj nabavci usluga, ako on uključuje i radove u smislu Aneksa I. koji je sastavni dio ZJN, a koji su sporedni u odnosu na glavni predmet </a:t>
                      </a:r>
                      <a:r>
                        <a:rPr lang="sr-Latn-BA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ugovora (test glavnog predmeta)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5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 radova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Ugovor o javnoj nabavci radova je ugovor čiji je predmet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projektovanje i izvođenje radova ili izvođenje radova koji se odnose na jednu ili više djelatnosti utvrđenih u Aneksu I., koji je sastavni dio ZJN, ili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radova ili izvođenje radova, bilo kojim sredstvima, koji odgovaraju zahtjevima koje je naveo ugovorni organ ili sektorski ugovorni organ.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B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yriadPro-Light"/>
                          <a:cs typeface="Times New Roman" panose="02020603050405020304" pitchFamily="18" charset="0"/>
                        </a:rPr>
                        <a:t>Pojam „radovi“ podrazumijeva rezultat gradnje ili rađevinskih radova uzet u cjelini, a koji je sam po sebi dovoljan za ispunjenje neke ekonomske ili tehničke funkcije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B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5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08720"/>
            <a:ext cx="8229600" cy="53469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Zaključuju se u skladu sa Zakonom o obligacionim odnosima i uslovima TD.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Ne mogu se zaključiti dok ne prođe period mirovanja (15 dana od dana obavještenja učesnika o rezultatu postupka).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Izuzetak kada se ne mora čekati 15 dana:</a:t>
            </a:r>
          </a:p>
          <a:p>
            <a:pPr marL="109728" indent="0" algn="just">
              <a:buNone/>
            </a:pP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BA" altLang="sr-Latn-RS" sz="2200" dirty="0" smtClean="0">
                <a:latin typeface="Times New Roman" pitchFamily="18" charset="0"/>
                <a:cs typeface="Times New Roman" pitchFamily="18" charset="0"/>
              </a:rPr>
              <a:t>- Konkurentski zahtjev, mora se zaključiti ugovor u roku od 10 dana 	ukoliko nije bilo žalbe i ako je 1 ponuđač učestvovao u postupku;</a:t>
            </a:r>
          </a:p>
          <a:p>
            <a:pPr marL="109728" indent="0" algn="just">
              <a:buNone/>
            </a:pPr>
            <a:r>
              <a:rPr lang="sr-Latn-BA" altLang="sr-Latn-RS" sz="2200" dirty="0" smtClean="0">
                <a:latin typeface="Times New Roman" pitchFamily="18" charset="0"/>
                <a:cs typeface="Times New Roman" pitchFamily="18" charset="0"/>
              </a:rPr>
              <a:t>	- Ako je samo jedan ponuđač učestvovao u otvorenom postupku, 	pregovaračkom postupku bez objave obavještenja i u postupku 	dodjele ugovora o nabavci usluga iz Aneksa II. Dio B i njegova 	ponuda je izabrana; </a:t>
            </a:r>
          </a:p>
          <a:p>
            <a:pPr marL="109728" indent="0" algn="just">
              <a:buNone/>
            </a:pPr>
            <a:r>
              <a:rPr lang="sr-Latn-BA" altLang="sr-Latn-RS" sz="2200" dirty="0" smtClean="0">
                <a:latin typeface="Times New Roman" pitchFamily="18" charset="0"/>
                <a:cs typeface="Times New Roman" pitchFamily="18" charset="0"/>
              </a:rPr>
              <a:t>	- Ako je samo jedan ponuđač učestvovao u drugoj fazi ograničenog 	postupka, pregovaračkog postupka s objavom obavještenja i 	takmičarskog dijaloga i njegova ponuda je izabrana;</a:t>
            </a:r>
          </a:p>
          <a:p>
            <a:pPr marL="109728" indent="0" algn="just">
              <a:buNone/>
            </a:pPr>
            <a:r>
              <a:rPr lang="sr-Latn-BA" altLang="sr-Latn-RS" sz="2200" dirty="0" smtClean="0">
                <a:latin typeface="Times New Roman" pitchFamily="18" charset="0"/>
                <a:cs typeface="Times New Roman" pitchFamily="18" charset="0"/>
              </a:rPr>
              <a:t>	- U slučaju dodjele ugovora u sklopu okvirnog sporazuma ili 	dinamičkog sistema kupovine;</a:t>
            </a:r>
          </a:p>
          <a:p>
            <a:pPr marL="109728" indent="0" algn="just">
              <a:buNone/>
            </a:pPr>
            <a:r>
              <a:rPr lang="sr-Latn-BA" altLang="sr-Latn-RS" sz="2200" dirty="0" smtClean="0">
                <a:latin typeface="Times New Roman" pitchFamily="18" charset="0"/>
                <a:cs typeface="Times New Roman" pitchFamily="18" charset="0"/>
              </a:rPr>
              <a:t>	- U slučaju krajnje hitnosti.</a:t>
            </a:r>
          </a:p>
          <a:p>
            <a:pPr marL="109728" indent="0" algn="just">
              <a:buNone/>
            </a:pPr>
            <a:endParaRPr lang="sr-Latn-BA" altLang="sr-Latn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altLang="sr-Latn-RS" sz="3200" dirty="0" smtClean="0">
                <a:latin typeface="Times New Roman" pitchFamily="18" charset="0"/>
                <a:cs typeface="Times New Roman" pitchFamily="18" charset="0"/>
              </a:rPr>
              <a:t>Ugovori - ZJN</a:t>
            </a:r>
            <a:endParaRPr lang="en-GB" altLang="sr-Latn-R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02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229600" cy="5346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Ugovorni organ u ugovoru obavezno postavlja uslov da ponuđač kojem je dodijeljen ugovor o javnoj nabavci nema pravo zapošljavati, u svrhu izvršenja ugovora o javnoj nabavci, fizička ili pravna lica koja su učestvovala u pripremi tenderske dokumentacije ili su bila u svojstvu člana ili stručnog lica koje je 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angažiovala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Komisija za nabavke, </a:t>
            </a:r>
            <a:r>
              <a:rPr lang="sr-Latn-BA" altLang="sr-Latn-RS" sz="2400" b="1" i="1" dirty="0">
                <a:latin typeface="Times New Roman" pitchFamily="18" charset="0"/>
                <a:cs typeface="Times New Roman" pitchFamily="18" charset="0"/>
              </a:rPr>
              <a:t>najmanje šest mjeseci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po zaključenju ugovora, odnosno od početka realizacije ugovora</a:t>
            </a:r>
            <a:r>
              <a:rPr lang="sr-Latn-BA" altLang="sr-Latn-R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sr-Latn-BA" altLang="sr-Latn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Cijena (fiksna) koja je navedena u ponudi i u ugovoru ne smije se mijenjati ni pod kojim uslovima.</a:t>
            </a:r>
          </a:p>
          <a:p>
            <a:pPr marL="109728" indent="0" algn="just">
              <a:buNone/>
            </a:pPr>
            <a:endParaRPr lang="sr-Latn-BA" altLang="sr-Latn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altLang="sr-Latn-RS" sz="3200" dirty="0" smtClean="0">
                <a:latin typeface="Times New Roman" pitchFamily="18" charset="0"/>
                <a:cs typeface="Times New Roman" pitchFamily="18" charset="0"/>
              </a:rPr>
              <a:t>Ugovori - ZJN</a:t>
            </a:r>
            <a:endParaRPr lang="en-GB" altLang="sr-Latn-R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89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229600" cy="5346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Ne može se zabraniti.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Nije određen procenat podugovora.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Ponuđač samo u ponudi navodi da li planira ili ne podugovaranje (ne saopštava odmah identitet podugovarača).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Ponuđač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kojem je dodijeljen ugovor neće sklapati podugovor ni o jednom bitnom dijelu ugovora bez prethodnog pismenog odobrenja ugovornog 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organa.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UO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može izvršiti provjeru kvalifikacija 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podugovarača i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obavijestiti dobavljača o svojoj odluci najkasnije u roku od 15 dana od dana prijema obavještenja o podugovaraču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U slučaju da ne odobri predloženog podugovarača, UO mora navesti objektivne razloge odbijanja istog.</a:t>
            </a:r>
          </a:p>
          <a:p>
            <a:pPr marL="109728" indent="0" algn="just">
              <a:buNone/>
            </a:pPr>
            <a:endParaRPr lang="sr-Latn-BA" altLang="sr-Latn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altLang="sr-Latn-RS" sz="3200" dirty="0" smtClean="0">
                <a:latin typeface="Times New Roman" pitchFamily="18" charset="0"/>
                <a:cs typeface="Times New Roman" pitchFamily="18" charset="0"/>
              </a:rPr>
              <a:t>Podugovaranje</a:t>
            </a:r>
            <a:endParaRPr lang="en-GB" altLang="sr-Latn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9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229600" cy="5346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Dobavljač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kojem je dodijeljen ugovor dužan je prije početka realizacije podugovora dostaviti 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UO podugovor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zaključen s podugovaračem, kao osnov za neposredno plaćanje podugovaraču, i koji kao obavezne elemente mora sadržavati sljedeće:</a:t>
            </a:r>
          </a:p>
          <a:p>
            <a:pPr marL="109728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BA" altLang="sr-Latn-R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BA" altLang="sr-Latn-RS" sz="2000" dirty="0">
                <a:latin typeface="Times New Roman" pitchFamily="18" charset="0"/>
                <a:cs typeface="Times New Roman" pitchFamily="18" charset="0"/>
              </a:rPr>
              <a:t>) robu, usluge ili radove koje će isporučiti, pružiti ili izvesti </a:t>
            </a:r>
            <a:r>
              <a:rPr lang="sr-Latn-BA" altLang="sr-Latn-RS" sz="2000" dirty="0" smtClean="0">
                <a:latin typeface="Times New Roman" pitchFamily="18" charset="0"/>
                <a:cs typeface="Times New Roman" pitchFamily="18" charset="0"/>
              </a:rPr>
              <a:t>	podugovarač</a:t>
            </a:r>
            <a:r>
              <a:rPr lang="sr-Latn-BA" altLang="sr-Latn-R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9728" indent="0" algn="just">
              <a:buNone/>
            </a:pPr>
            <a:r>
              <a:rPr lang="sr-Latn-BA" altLang="sr-Latn-RS" sz="2000" dirty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sr-Latn-BA" altLang="sr-Latn-RS" sz="2000" dirty="0">
                <a:latin typeface="Times New Roman" pitchFamily="18" charset="0"/>
                <a:cs typeface="Times New Roman" pitchFamily="18" charset="0"/>
              </a:rPr>
              <a:t>) predmet, količinu, vrijednost, mjesto i rok isporuke robe, pružanja </a:t>
            </a:r>
            <a:r>
              <a:rPr lang="sr-Latn-BA" altLang="sr-Latn-RS" sz="2000" dirty="0" smtClean="0">
                <a:latin typeface="Times New Roman" pitchFamily="18" charset="0"/>
                <a:cs typeface="Times New Roman" pitchFamily="18" charset="0"/>
              </a:rPr>
              <a:t>	usluga </a:t>
            </a:r>
            <a:r>
              <a:rPr lang="sr-Latn-BA" altLang="sr-Latn-RS" sz="2000" dirty="0">
                <a:latin typeface="Times New Roman" pitchFamily="18" charset="0"/>
                <a:cs typeface="Times New Roman" pitchFamily="18" charset="0"/>
              </a:rPr>
              <a:t>ili izvođenja radova;</a:t>
            </a:r>
          </a:p>
          <a:p>
            <a:pPr marL="109728" indent="0" algn="just">
              <a:buNone/>
            </a:pPr>
            <a:r>
              <a:rPr lang="sr-Latn-BA" altLang="sr-Latn-RS" sz="2000" dirty="0" smtClean="0"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sr-Latn-BA" altLang="sr-Latn-RS" sz="2000" dirty="0">
                <a:latin typeface="Times New Roman" pitchFamily="18" charset="0"/>
                <a:cs typeface="Times New Roman" pitchFamily="18" charset="0"/>
              </a:rPr>
              <a:t>) podatke o podugovaraču, i to: naziv podugovarača, sjedište, </a:t>
            </a:r>
            <a:r>
              <a:rPr lang="sr-Latn-BA" altLang="sr-Latn-RS" sz="2000" dirty="0" smtClean="0">
                <a:latin typeface="Times New Roman" pitchFamily="18" charset="0"/>
                <a:cs typeface="Times New Roman" pitchFamily="18" charset="0"/>
              </a:rPr>
              <a:t>	JIB/IDB</a:t>
            </a:r>
            <a:r>
              <a:rPr lang="sr-Latn-BA" altLang="sr-Latn-RS" sz="2000" dirty="0">
                <a:latin typeface="Times New Roman" pitchFamily="18" charset="0"/>
                <a:cs typeface="Times New Roman" pitchFamily="18" charset="0"/>
              </a:rPr>
              <a:t>, broj transakcijskog računa i naziv banke kod koje se vodi.</a:t>
            </a:r>
          </a:p>
          <a:p>
            <a:pPr marL="0" indent="0" algn="just">
              <a:buNone/>
            </a:pP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Dobavljač </a:t>
            </a:r>
            <a:r>
              <a:rPr lang="sr-Latn-BA" altLang="sr-Latn-RS" sz="2400" dirty="0">
                <a:latin typeface="Times New Roman" pitchFamily="18" charset="0"/>
                <a:cs typeface="Times New Roman" pitchFamily="18" charset="0"/>
              </a:rPr>
              <a:t>kojem je dodijeljen ugovor snosi punu odgovornost za realizaciju </a:t>
            </a:r>
            <a:r>
              <a:rPr lang="sr-Latn-BA" altLang="sr-Latn-RS" sz="2400" dirty="0" smtClean="0">
                <a:latin typeface="Times New Roman" pitchFamily="18" charset="0"/>
                <a:cs typeface="Times New Roman" pitchFamily="18" charset="0"/>
              </a:rPr>
              <a:t>ugovora.</a:t>
            </a:r>
          </a:p>
          <a:p>
            <a:pPr marL="109728" indent="0" algn="just">
              <a:buNone/>
            </a:pPr>
            <a:endParaRPr lang="sr-Latn-BA" altLang="sr-Latn-R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altLang="sr-Latn-RS" sz="3200" dirty="0" smtClean="0">
                <a:latin typeface="Times New Roman" pitchFamily="18" charset="0"/>
                <a:cs typeface="Times New Roman" pitchFamily="18" charset="0"/>
              </a:rPr>
              <a:t>Podugovaranje</a:t>
            </a:r>
            <a:endParaRPr lang="en-GB" altLang="sr-Latn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35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7172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altLang="sr-Latn-RS" sz="22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 najpovoljniji ponuđač:</a:t>
            </a:r>
          </a:p>
          <a:p>
            <a:pPr marL="109728" indent="0" algn="just">
              <a:spcBef>
                <a:spcPts val="0"/>
              </a:spcBef>
              <a:buNone/>
            </a:pP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a) propusti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dostaviti originale ili ovjerene kopije dokumentacije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iz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čl. 45.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47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. ZJN,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ne starije od tri mjeseca od dana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dostavljanja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ponude ili zahtjeva za učešće, u roku koji odredi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ugovorni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organ; </a:t>
            </a:r>
          </a:p>
          <a:p>
            <a:pPr marL="109728" indent="0" algn="just">
              <a:spcBef>
                <a:spcPts val="0"/>
              </a:spcBef>
              <a:buNone/>
            </a:pP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) propusti dostaviti dokumentaciju koja je bila uslov za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potpisivanje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ugovora, a koju je bio dužan pribaviti u skladu s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propisima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u Bosni i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Hercegovini; </a:t>
            </a:r>
            <a:endParaRPr lang="pl-PL" altLang="sr-Latn-RS" sz="22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) u pisanoj formi odbije dodjelu ugovora; </a:t>
            </a:r>
          </a:p>
          <a:p>
            <a:pPr marL="109728" indent="0" algn="just">
              <a:spcBef>
                <a:spcPts val="0"/>
              </a:spcBef>
              <a:buNone/>
            </a:pP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) propusti dostaviti garanciju za izvršenje ugovora u skladu sa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uslovima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iz tenderske dokumentacije i u roku koji mu je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odredio 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ugovorni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organ – ugovor se smatra apsolutno ništavim;</a:t>
            </a:r>
            <a:endParaRPr lang="pl-PL" altLang="sr-Latn-RS" sz="22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e</a:t>
            </a:r>
            <a:r>
              <a:rPr lang="pl-PL" altLang="sr-Latn-RS" sz="2200" dirty="0">
                <a:latin typeface="Times New Roman" pitchFamily="18" charset="0"/>
                <a:cs typeface="Times New Roman" pitchFamily="18" charset="0"/>
              </a:rPr>
              <a:t>) propusti potpisati ugovor o nabavci 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u roku koji mu je 	odredio ugovorni organ; </a:t>
            </a:r>
          </a:p>
          <a:p>
            <a:pPr marL="109728" indent="0" algn="just">
              <a:spcBef>
                <a:spcPts val="0"/>
              </a:spcBef>
              <a:buNone/>
            </a:pP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	f) odbije zaključiti ugovor pod uslovima navedenim u 	</a:t>
            </a:r>
            <a:r>
              <a:rPr lang="pl-PL" altLang="sr-Latn-RS" sz="2200" dirty="0" err="1" smtClean="0">
                <a:latin typeface="Times New Roman" pitchFamily="18" charset="0"/>
                <a:cs typeface="Times New Roman" pitchFamily="18" charset="0"/>
              </a:rPr>
              <a:t>tenderskoj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l-PL" altLang="sr-Latn-RS" sz="2200" dirty="0" err="1" smtClean="0">
                <a:latin typeface="Times New Roman" pitchFamily="18" charset="0"/>
                <a:cs typeface="Times New Roman" pitchFamily="18" charset="0"/>
              </a:rPr>
              <a:t>dokumentaciji</a:t>
            </a:r>
            <a:r>
              <a:rPr lang="pl-PL" altLang="sr-Latn-RS" sz="2200" dirty="0" smtClean="0">
                <a:latin typeface="Times New Roman" pitchFamily="18" charset="0"/>
                <a:cs typeface="Times New Roman" pitchFamily="18" charset="0"/>
              </a:rPr>
              <a:t> i ponudi koju je dostavio.</a:t>
            </a:r>
          </a:p>
        </p:txBody>
      </p:sp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bs-Latn-BA" altLang="sr-Latn-RS" sz="3200" dirty="0" smtClean="0">
                <a:latin typeface="Times New Roman" pitchFamily="18" charset="0"/>
                <a:cs typeface="Times New Roman" pitchFamily="18" charset="0"/>
              </a:rPr>
              <a:t>Dodjela ugovora drugorangiranom</a:t>
            </a:r>
          </a:p>
        </p:txBody>
      </p:sp>
    </p:spTree>
    <p:extLst>
      <p:ext uri="{BB962C8B-B14F-4D97-AF65-F5344CB8AC3E}">
        <p14:creationId xmlns:p14="http://schemas.microsoft.com/office/powerpoint/2010/main" val="3039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1330</Words>
  <Application>Microsoft Office PowerPoint</Application>
  <PresentationFormat>On-screen Show (4:3)</PresentationFormat>
  <Paragraphs>280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Courier New</vt:lpstr>
      <vt:lpstr>MyriadPro-Light</vt:lpstr>
      <vt:lpstr>Times New Roman</vt:lpstr>
      <vt:lpstr>Trebuchet MS</vt:lpstr>
      <vt:lpstr>Verdana</vt:lpstr>
      <vt:lpstr>Wingdings</vt:lpstr>
      <vt:lpstr>Office Theme</vt:lpstr>
      <vt:lpstr>PowerPoint Presentation</vt:lpstr>
      <vt:lpstr>Upravljanje ugovorom</vt:lpstr>
      <vt:lpstr>PowerPoint Presentation</vt:lpstr>
      <vt:lpstr>PowerPoint Presentation</vt:lpstr>
      <vt:lpstr>Ugovori - ZJN</vt:lpstr>
      <vt:lpstr>Ugovori - ZJN</vt:lpstr>
      <vt:lpstr>Podugovaranje</vt:lpstr>
      <vt:lpstr>Podugovaranje</vt:lpstr>
      <vt:lpstr>Dodjela ugovora drugorangiranom</vt:lpstr>
      <vt:lpstr>Objava osnovnih elemenata ugovora</vt:lpstr>
      <vt:lpstr>Objava osnovnih elemenata ugovora</vt:lpstr>
      <vt:lpstr>Ciklus nabavke</vt:lpstr>
      <vt:lpstr>Upravljanje ugovorom</vt:lpstr>
      <vt:lpstr>Demingov PDCA ciklus</vt:lpstr>
      <vt:lpstr>Upravljanje ugovorom</vt:lpstr>
      <vt:lpstr>PowerPoint Presentation</vt:lpstr>
      <vt:lpstr>Najčešće greške i problemi</vt:lpstr>
      <vt:lpstr>Koruptivni mehanizam u fazi upravljanja ugovorom</vt:lpstr>
      <vt:lpstr>Koruptivni mehanizam u fazi upravljanja ugovorom</vt:lpstr>
      <vt:lpstr>Prekršajne odredbe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2014-01-28T18:17:47Z</dcterms:created>
  <dcterms:modified xsi:type="dcterms:W3CDTF">2019-11-06T12:35:01Z</dcterms:modified>
</cp:coreProperties>
</file>