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20" r:id="rId1"/>
  </p:sldMasterIdLst>
  <p:notesMasterIdLst>
    <p:notesMasterId r:id="rId31"/>
  </p:notesMasterIdLst>
  <p:handoutMasterIdLst>
    <p:handoutMasterId r:id="rId32"/>
  </p:handoutMasterIdLst>
  <p:sldIdLst>
    <p:sldId id="915" r:id="rId2"/>
    <p:sldId id="667" r:id="rId3"/>
    <p:sldId id="762" r:id="rId4"/>
    <p:sldId id="917" r:id="rId5"/>
    <p:sldId id="865" r:id="rId6"/>
    <p:sldId id="918" r:id="rId7"/>
    <p:sldId id="919" r:id="rId8"/>
    <p:sldId id="920" r:id="rId9"/>
    <p:sldId id="922" r:id="rId10"/>
    <p:sldId id="921" r:id="rId11"/>
    <p:sldId id="924" r:id="rId12"/>
    <p:sldId id="926" r:id="rId13"/>
    <p:sldId id="928" r:id="rId14"/>
    <p:sldId id="931" r:id="rId15"/>
    <p:sldId id="930" r:id="rId16"/>
    <p:sldId id="932" r:id="rId17"/>
    <p:sldId id="933" r:id="rId18"/>
    <p:sldId id="934" r:id="rId19"/>
    <p:sldId id="935" r:id="rId20"/>
    <p:sldId id="936" r:id="rId21"/>
    <p:sldId id="937" r:id="rId22"/>
    <p:sldId id="938" r:id="rId23"/>
    <p:sldId id="939" r:id="rId24"/>
    <p:sldId id="940" r:id="rId25"/>
    <p:sldId id="941" r:id="rId26"/>
    <p:sldId id="942" r:id="rId27"/>
    <p:sldId id="943" r:id="rId28"/>
    <p:sldId id="945" r:id="rId29"/>
    <p:sldId id="913" r:id="rId30"/>
  </p:sldIdLst>
  <p:sldSz cx="9144000" cy="6858000" type="screen4x3"/>
  <p:notesSz cx="6797675" cy="99266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249">
          <p15:clr>
            <a:srgbClr val="A4A3A4"/>
          </p15:clr>
        </p15:guide>
        <p15:guide id="2" pos="445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99FF"/>
    <a:srgbClr val="9FFF9F"/>
    <a:srgbClr val="0000FF"/>
    <a:srgbClr val="FFD5D5"/>
    <a:srgbClr val="FFCC00"/>
    <a:srgbClr val="FF99CC"/>
    <a:srgbClr val="FFFF66"/>
    <a:srgbClr val="66CCFF"/>
    <a:srgbClr val="CCFF33"/>
    <a:srgbClr val="FFCD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75" autoAdjust="0"/>
    <p:restoredTop sz="94660"/>
  </p:normalViewPr>
  <p:slideViewPr>
    <p:cSldViewPr>
      <p:cViewPr varScale="1">
        <p:scale>
          <a:sx n="42" d="100"/>
          <a:sy n="42" d="100"/>
        </p:scale>
        <p:origin x="-1363" y="-91"/>
      </p:cViewPr>
      <p:guideLst>
        <p:guide orient="horz" pos="3249"/>
        <p:guide pos="4457"/>
      </p:guideLst>
    </p:cSldViewPr>
  </p:slideViewPr>
  <p:notesTextViewPr>
    <p:cViewPr>
      <p:scale>
        <a:sx n="100" d="100"/>
        <a:sy n="100" d="100"/>
      </p:scale>
      <p:origin x="0" y="0"/>
    </p:cViewPr>
  </p:notesTextViewPr>
  <p:sorterViewPr>
    <p:cViewPr varScale="1">
      <p:scale>
        <a:sx n="1" d="1"/>
        <a:sy n="1" d="1"/>
      </p:scale>
      <p:origin x="0" y="-1254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Rectangle 2"/>
          <p:cNvSpPr>
            <a:spLocks noGrp="1" noChangeArrowheads="1"/>
          </p:cNvSpPr>
          <p:nvPr>
            <p:ph type="hdr" sz="quarter"/>
          </p:nvPr>
        </p:nvSpPr>
        <p:spPr bwMode="auto">
          <a:xfrm>
            <a:off x="1" y="1"/>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defTabSz="928845">
              <a:defRPr sz="1200">
                <a:latin typeface="Arial" charset="0"/>
              </a:defRPr>
            </a:lvl1pPr>
          </a:lstStyle>
          <a:p>
            <a:pPr>
              <a:defRPr/>
            </a:pPr>
            <a:endParaRPr lang="el-GR" altLang="en-US"/>
          </a:p>
        </p:txBody>
      </p:sp>
      <p:sp>
        <p:nvSpPr>
          <p:cNvPr id="351235" name="Rectangle 3"/>
          <p:cNvSpPr>
            <a:spLocks noGrp="1" noChangeArrowheads="1"/>
          </p:cNvSpPr>
          <p:nvPr>
            <p:ph type="dt" sz="quarter" idx="1"/>
          </p:nvPr>
        </p:nvSpPr>
        <p:spPr bwMode="auto">
          <a:xfrm>
            <a:off x="3850444" y="1"/>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algn="r" defTabSz="928845">
              <a:defRPr sz="1200">
                <a:latin typeface="Arial" charset="0"/>
              </a:defRPr>
            </a:lvl1pPr>
          </a:lstStyle>
          <a:p>
            <a:pPr>
              <a:defRPr/>
            </a:pPr>
            <a:endParaRPr lang="el-GR" altLang="en-US"/>
          </a:p>
        </p:txBody>
      </p:sp>
      <p:sp>
        <p:nvSpPr>
          <p:cNvPr id="351236" name="Rectangle 4"/>
          <p:cNvSpPr>
            <a:spLocks noGrp="1" noChangeArrowheads="1"/>
          </p:cNvSpPr>
          <p:nvPr>
            <p:ph type="ftr" sz="quarter" idx="2"/>
          </p:nvPr>
        </p:nvSpPr>
        <p:spPr bwMode="auto">
          <a:xfrm>
            <a:off x="1" y="9429198"/>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defTabSz="928845">
              <a:defRPr sz="1200">
                <a:latin typeface="Arial" charset="0"/>
              </a:defRPr>
            </a:lvl1pPr>
          </a:lstStyle>
          <a:p>
            <a:pPr>
              <a:defRPr/>
            </a:pPr>
            <a:endParaRPr lang="el-GR" altLang="en-US"/>
          </a:p>
        </p:txBody>
      </p:sp>
      <p:sp>
        <p:nvSpPr>
          <p:cNvPr id="351237" name="Rectangle 5"/>
          <p:cNvSpPr>
            <a:spLocks noGrp="1" noChangeArrowheads="1"/>
          </p:cNvSpPr>
          <p:nvPr>
            <p:ph type="sldNum" sz="quarter" idx="3"/>
          </p:nvPr>
        </p:nvSpPr>
        <p:spPr bwMode="auto">
          <a:xfrm>
            <a:off x="3850444" y="9429198"/>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algn="r" defTabSz="928845">
              <a:defRPr sz="1200">
                <a:latin typeface="Arial" charset="0"/>
              </a:defRPr>
            </a:lvl1pPr>
          </a:lstStyle>
          <a:p>
            <a:pPr>
              <a:defRPr/>
            </a:pPr>
            <a:fld id="{BE286DEE-A04C-4853-9F7E-576465F999EE}" type="slidenum">
              <a:rPr lang="el-GR" altLang="en-US"/>
              <a:pPr>
                <a:defRPr/>
              </a:pPr>
              <a:t>‹#›</a:t>
            </a:fld>
            <a:endParaRPr lang="el-GR" altLang="en-US"/>
          </a:p>
        </p:txBody>
      </p:sp>
    </p:spTree>
    <p:extLst>
      <p:ext uri="{BB962C8B-B14F-4D97-AF65-F5344CB8AC3E}">
        <p14:creationId xmlns:p14="http://schemas.microsoft.com/office/powerpoint/2010/main" xmlns="" val="185441131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1" y="1"/>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defTabSz="928845">
              <a:defRPr sz="1200">
                <a:latin typeface="Arial" charset="0"/>
              </a:defRPr>
            </a:lvl1pPr>
          </a:lstStyle>
          <a:p>
            <a:pPr>
              <a:defRPr/>
            </a:pPr>
            <a:endParaRPr lang="el-GR" altLang="en-US"/>
          </a:p>
        </p:txBody>
      </p:sp>
      <p:sp>
        <p:nvSpPr>
          <p:cNvPr id="119811" name="Rectangle 3"/>
          <p:cNvSpPr>
            <a:spLocks noGrp="1" noChangeArrowheads="1"/>
          </p:cNvSpPr>
          <p:nvPr>
            <p:ph type="dt" idx="1"/>
          </p:nvPr>
        </p:nvSpPr>
        <p:spPr bwMode="auto">
          <a:xfrm>
            <a:off x="3850444" y="1"/>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lvl1pPr algn="r" defTabSz="928845">
              <a:defRPr sz="1200">
                <a:latin typeface="Arial" charset="0"/>
              </a:defRPr>
            </a:lvl1pPr>
          </a:lstStyle>
          <a:p>
            <a:pPr>
              <a:defRPr/>
            </a:pPr>
            <a:endParaRPr lang="el-GR" altLang="en-US"/>
          </a:p>
        </p:txBody>
      </p:sp>
      <p:sp>
        <p:nvSpPr>
          <p:cNvPr id="175108" name="Rectangle 4"/>
          <p:cNvSpPr>
            <a:spLocks noGrp="1" noRot="1" noChangeAspect="1" noChangeArrowheads="1" noTextEdit="1"/>
          </p:cNvSpPr>
          <p:nvPr>
            <p:ph type="sldImg" idx="2"/>
          </p:nvPr>
        </p:nvSpPr>
        <p:spPr bwMode="auto">
          <a:xfrm>
            <a:off x="919163"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19813" name="Rectangle 5"/>
          <p:cNvSpPr>
            <a:spLocks noGrp="1" noChangeArrowheads="1"/>
          </p:cNvSpPr>
          <p:nvPr>
            <p:ph type="body" sz="quarter" idx="3"/>
          </p:nvPr>
        </p:nvSpPr>
        <p:spPr bwMode="auto">
          <a:xfrm>
            <a:off x="678197" y="4714600"/>
            <a:ext cx="5441287" cy="4467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t" anchorCtr="0" compatLnSpc="1">
            <a:prstTxWarp prst="textNoShape">
              <a:avLst/>
            </a:prstTxWarp>
          </a:bodyPr>
          <a:lstStyle/>
          <a:p>
            <a:pPr lvl="0"/>
            <a:r>
              <a:rPr lang="el-GR" altLang="en-US" noProof="0"/>
              <a:t>Click to edit Master text styles</a:t>
            </a:r>
          </a:p>
          <a:p>
            <a:pPr lvl="1"/>
            <a:r>
              <a:rPr lang="el-GR" altLang="en-US" noProof="0"/>
              <a:t>Second level</a:t>
            </a:r>
          </a:p>
          <a:p>
            <a:pPr lvl="2"/>
            <a:r>
              <a:rPr lang="el-GR" altLang="en-US" noProof="0"/>
              <a:t>Third level</a:t>
            </a:r>
          </a:p>
          <a:p>
            <a:pPr lvl="3"/>
            <a:r>
              <a:rPr lang="el-GR" altLang="en-US" noProof="0"/>
              <a:t>Fourth level</a:t>
            </a:r>
          </a:p>
          <a:p>
            <a:pPr lvl="4"/>
            <a:r>
              <a:rPr lang="el-GR" altLang="en-US" noProof="0"/>
              <a:t>Fifth level</a:t>
            </a:r>
          </a:p>
        </p:txBody>
      </p:sp>
      <p:sp>
        <p:nvSpPr>
          <p:cNvPr id="119814" name="Rectangle 6"/>
          <p:cNvSpPr>
            <a:spLocks noGrp="1" noChangeArrowheads="1"/>
          </p:cNvSpPr>
          <p:nvPr>
            <p:ph type="ftr" sz="quarter" idx="4"/>
          </p:nvPr>
        </p:nvSpPr>
        <p:spPr bwMode="auto">
          <a:xfrm>
            <a:off x="1" y="9429198"/>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defTabSz="928845">
              <a:defRPr sz="1200">
                <a:latin typeface="Arial" charset="0"/>
              </a:defRPr>
            </a:lvl1pPr>
          </a:lstStyle>
          <a:p>
            <a:pPr>
              <a:defRPr/>
            </a:pPr>
            <a:endParaRPr lang="el-GR" altLang="en-US"/>
          </a:p>
        </p:txBody>
      </p:sp>
      <p:sp>
        <p:nvSpPr>
          <p:cNvPr id="119815" name="Rectangle 7"/>
          <p:cNvSpPr>
            <a:spLocks noGrp="1" noChangeArrowheads="1"/>
          </p:cNvSpPr>
          <p:nvPr>
            <p:ph type="sldNum" sz="quarter" idx="5"/>
          </p:nvPr>
        </p:nvSpPr>
        <p:spPr bwMode="auto">
          <a:xfrm>
            <a:off x="3850444" y="9429198"/>
            <a:ext cx="2945659" cy="49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870" tIns="46436" rIns="92870" bIns="46436" numCol="1" anchor="b" anchorCtr="0" compatLnSpc="1">
            <a:prstTxWarp prst="textNoShape">
              <a:avLst/>
            </a:prstTxWarp>
          </a:bodyPr>
          <a:lstStyle>
            <a:lvl1pPr algn="r" defTabSz="928845">
              <a:defRPr sz="1200">
                <a:latin typeface="Arial" charset="0"/>
              </a:defRPr>
            </a:lvl1pPr>
          </a:lstStyle>
          <a:p>
            <a:pPr>
              <a:defRPr/>
            </a:pPr>
            <a:fld id="{285C6914-C149-49D5-9DAE-9350F56C8FFE}" type="slidenum">
              <a:rPr lang="el-GR" altLang="en-US"/>
              <a:pPr>
                <a:defRPr/>
              </a:pPr>
              <a:t>‹#›</a:t>
            </a:fld>
            <a:endParaRPr lang="el-GR" altLang="en-US"/>
          </a:p>
        </p:txBody>
      </p:sp>
    </p:spTree>
    <p:extLst>
      <p:ext uri="{BB962C8B-B14F-4D97-AF65-F5344CB8AC3E}">
        <p14:creationId xmlns:p14="http://schemas.microsoft.com/office/powerpoint/2010/main" xmlns="" val="235795149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0E543-223D-4CBA-9A3F-DE1C3F8E4F2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hr-BA"/>
          </a:p>
        </p:txBody>
      </p:sp>
      <p:sp>
        <p:nvSpPr>
          <p:cNvPr id="3" name="Subtitle 2">
            <a:extLst>
              <a:ext uri="{FF2B5EF4-FFF2-40B4-BE49-F238E27FC236}">
                <a16:creationId xmlns:a16="http://schemas.microsoft.com/office/drawing/2014/main" xmlns="" id="{9DFE3402-2FF9-4187-9954-1FEF2881F12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hr-BA"/>
          </a:p>
        </p:txBody>
      </p:sp>
      <p:sp>
        <p:nvSpPr>
          <p:cNvPr id="4" name="Date Placeholder 3">
            <a:extLst>
              <a:ext uri="{FF2B5EF4-FFF2-40B4-BE49-F238E27FC236}">
                <a16:creationId xmlns:a16="http://schemas.microsoft.com/office/drawing/2014/main" xmlns="" id="{E6919395-AADA-48B1-A6A6-690B9E83D4FC}"/>
              </a:ext>
            </a:extLst>
          </p:cNvPr>
          <p:cNvSpPr>
            <a:spLocks noGrp="1"/>
          </p:cNvSpPr>
          <p:nvPr>
            <p:ph type="dt" sz="half" idx="10"/>
          </p:nvPr>
        </p:nvSpPr>
        <p:spPr/>
        <p:txBody>
          <a:bodyPr/>
          <a:lstStyle/>
          <a:p>
            <a:fld id="{23C353E3-E0CF-48B9-8DE1-0CE2CB215DE3}" type="datetime1">
              <a:rPr lang="hr-BA" smtClean="0"/>
              <a:pPr/>
              <a:t>8.12.2019.</a:t>
            </a:fld>
            <a:endParaRPr lang="hr-BA"/>
          </a:p>
        </p:txBody>
      </p:sp>
      <p:sp>
        <p:nvSpPr>
          <p:cNvPr id="5" name="Footer Placeholder 4">
            <a:extLst>
              <a:ext uri="{FF2B5EF4-FFF2-40B4-BE49-F238E27FC236}">
                <a16:creationId xmlns:a16="http://schemas.microsoft.com/office/drawing/2014/main" xmlns="" id="{6388FCC3-2A3E-4C67-B4DE-50212B28A1D3}"/>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C8CBE3D6-719B-4B7E-A60A-6E06D8861C3E}"/>
              </a:ext>
            </a:extLst>
          </p:cNvPr>
          <p:cNvSpPr>
            <a:spLocks noGrp="1"/>
          </p:cNvSpPr>
          <p:nvPr>
            <p:ph type="sldNum" sz="quarter" idx="12"/>
          </p:nvPr>
        </p:nvSpPr>
        <p:spPr/>
        <p:txBody>
          <a:bodyPr/>
          <a:lstStyle/>
          <a:p>
            <a:fld id="{15F8D2D1-78AD-4A67-A8C9-90A71750F271}" type="slidenum">
              <a:rPr lang="hr-BA" smtClean="0"/>
              <a:pPr/>
              <a:t>‹#›</a:t>
            </a:fld>
            <a:endParaRPr lang="hr-BA"/>
          </a:p>
        </p:txBody>
      </p:sp>
      <p:grpSp>
        <p:nvGrpSpPr>
          <p:cNvPr id="7" name="Group 21">
            <a:extLst>
              <a:ext uri="{FF2B5EF4-FFF2-40B4-BE49-F238E27FC236}">
                <a16:creationId xmlns:a16="http://schemas.microsoft.com/office/drawing/2014/main" xmlns="" id="{E6517130-3D5F-453D-868C-4CF1BF1C4A52}"/>
              </a:ext>
            </a:extLst>
          </p:cNvPr>
          <p:cNvGrpSpPr>
            <a:grpSpLocks/>
          </p:cNvGrpSpPr>
          <p:nvPr userDrawn="1"/>
        </p:nvGrpSpPr>
        <p:grpSpPr bwMode="auto">
          <a:xfrm>
            <a:off x="0" y="0"/>
            <a:ext cx="9144000" cy="546100"/>
            <a:chOff x="0" y="0"/>
            <a:chExt cx="5760" cy="344"/>
          </a:xfrm>
        </p:grpSpPr>
        <p:sp>
          <p:nvSpPr>
            <p:cNvPr id="8" name="Rectangle 22">
              <a:extLst>
                <a:ext uri="{FF2B5EF4-FFF2-40B4-BE49-F238E27FC236}">
                  <a16:creationId xmlns:a16="http://schemas.microsoft.com/office/drawing/2014/main" xmlns="" id="{03071B2E-6599-4744-8AB7-BBE771A2D133}"/>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9" name="Rectangle 23">
              <a:extLst>
                <a:ext uri="{FF2B5EF4-FFF2-40B4-BE49-F238E27FC236}">
                  <a16:creationId xmlns:a16="http://schemas.microsoft.com/office/drawing/2014/main" xmlns="" id="{B85AF5E7-B094-4E5A-9A2F-499D1A76CE3D}"/>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0" name="Rectangle 24">
              <a:extLst>
                <a:ext uri="{FF2B5EF4-FFF2-40B4-BE49-F238E27FC236}">
                  <a16:creationId xmlns:a16="http://schemas.microsoft.com/office/drawing/2014/main" xmlns="" id="{BDA8DBFE-2DEC-40C2-8AFD-6A465C819E3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1" name="Rectangle 25">
              <a:extLst>
                <a:ext uri="{FF2B5EF4-FFF2-40B4-BE49-F238E27FC236}">
                  <a16:creationId xmlns:a16="http://schemas.microsoft.com/office/drawing/2014/main" xmlns="" id="{09AEE305-C656-4484-83DD-0F87A156F7E2}"/>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2" name="Rectangle 26">
              <a:extLst>
                <a:ext uri="{FF2B5EF4-FFF2-40B4-BE49-F238E27FC236}">
                  <a16:creationId xmlns:a16="http://schemas.microsoft.com/office/drawing/2014/main" xmlns="" id="{29BA0AF8-6FC7-4882-87C3-D39353A3A334}"/>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3" name="Rectangle 27">
              <a:extLst>
                <a:ext uri="{FF2B5EF4-FFF2-40B4-BE49-F238E27FC236}">
                  <a16:creationId xmlns:a16="http://schemas.microsoft.com/office/drawing/2014/main" xmlns="" id="{7B1C58B7-C7A3-4654-AAD9-A069AF58AD1F}"/>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4" name="Rectangle 28">
              <a:extLst>
                <a:ext uri="{FF2B5EF4-FFF2-40B4-BE49-F238E27FC236}">
                  <a16:creationId xmlns:a16="http://schemas.microsoft.com/office/drawing/2014/main" xmlns="" id="{CD2E69D9-BB9D-4E08-AA78-D4D69A71ECEC}"/>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5" name="Rectangle 29">
              <a:extLst>
                <a:ext uri="{FF2B5EF4-FFF2-40B4-BE49-F238E27FC236}">
                  <a16:creationId xmlns:a16="http://schemas.microsoft.com/office/drawing/2014/main" xmlns="" id="{8808DE41-103E-4DEC-8B2F-EE79D80557BB}"/>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6" name="Rectangle 30">
              <a:extLst>
                <a:ext uri="{FF2B5EF4-FFF2-40B4-BE49-F238E27FC236}">
                  <a16:creationId xmlns:a16="http://schemas.microsoft.com/office/drawing/2014/main" xmlns="" id="{CA4D59BC-B054-4113-AA31-6756A17F7D6A}"/>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spTree>
    <p:extLst>
      <p:ext uri="{BB962C8B-B14F-4D97-AF65-F5344CB8AC3E}">
        <p14:creationId xmlns:p14="http://schemas.microsoft.com/office/powerpoint/2010/main" xmlns="" val="340076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ECCFAB-809F-47DE-90A6-E286541206F1}"/>
              </a:ext>
            </a:extLst>
          </p:cNvPr>
          <p:cNvSpPr>
            <a:spLocks noGrp="1"/>
          </p:cNvSpPr>
          <p:nvPr>
            <p:ph type="title"/>
          </p:nvPr>
        </p:nvSpPr>
        <p:spPr/>
        <p:txBody>
          <a:bodyPr/>
          <a:lstStyle/>
          <a:p>
            <a:r>
              <a:rPr lang="en-US"/>
              <a:t>Click to edit Master title style</a:t>
            </a:r>
            <a:endParaRPr lang="hr-BA"/>
          </a:p>
        </p:txBody>
      </p:sp>
      <p:sp>
        <p:nvSpPr>
          <p:cNvPr id="3" name="Vertical Text Placeholder 2">
            <a:extLst>
              <a:ext uri="{FF2B5EF4-FFF2-40B4-BE49-F238E27FC236}">
                <a16:creationId xmlns:a16="http://schemas.microsoft.com/office/drawing/2014/main" xmlns="" id="{49DE0527-EAFB-4222-AEE9-DA589FAF28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a16="http://schemas.microsoft.com/office/drawing/2014/main" xmlns="" id="{27067B13-C6C8-4EDD-8A05-9A51E1DFF888}"/>
              </a:ext>
            </a:extLst>
          </p:cNvPr>
          <p:cNvSpPr>
            <a:spLocks noGrp="1"/>
          </p:cNvSpPr>
          <p:nvPr>
            <p:ph type="dt" sz="half" idx="10"/>
          </p:nvPr>
        </p:nvSpPr>
        <p:spPr/>
        <p:txBody>
          <a:bodyPr/>
          <a:lstStyle/>
          <a:p>
            <a:fld id="{39D4B2F7-EAA4-4472-B33F-6A513EB89DF4}" type="datetime1">
              <a:rPr lang="hr-BA" smtClean="0"/>
              <a:pPr/>
              <a:t>8.12.2019.</a:t>
            </a:fld>
            <a:endParaRPr lang="hr-BA"/>
          </a:p>
        </p:txBody>
      </p:sp>
      <p:sp>
        <p:nvSpPr>
          <p:cNvPr id="5" name="Footer Placeholder 4">
            <a:extLst>
              <a:ext uri="{FF2B5EF4-FFF2-40B4-BE49-F238E27FC236}">
                <a16:creationId xmlns:a16="http://schemas.microsoft.com/office/drawing/2014/main" xmlns="" id="{F215D23E-9968-47F7-ADEA-0A0F1C197E1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21DD1B21-D31F-4877-9BC1-5DBD1C3D1015}"/>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1419511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883DEB3-2A38-4F00-A8B5-00178D6B6DD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hr-BA"/>
          </a:p>
        </p:txBody>
      </p:sp>
      <p:sp>
        <p:nvSpPr>
          <p:cNvPr id="3" name="Vertical Text Placeholder 2">
            <a:extLst>
              <a:ext uri="{FF2B5EF4-FFF2-40B4-BE49-F238E27FC236}">
                <a16:creationId xmlns:a16="http://schemas.microsoft.com/office/drawing/2014/main" xmlns="" id="{AE247B77-7A1F-4EB0-8973-9258D1EDE9D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a16="http://schemas.microsoft.com/office/drawing/2014/main" xmlns="" id="{C127A24A-4CED-4DE9-A4FB-CE65D47F900C}"/>
              </a:ext>
            </a:extLst>
          </p:cNvPr>
          <p:cNvSpPr>
            <a:spLocks noGrp="1"/>
          </p:cNvSpPr>
          <p:nvPr>
            <p:ph type="dt" sz="half" idx="10"/>
          </p:nvPr>
        </p:nvSpPr>
        <p:spPr/>
        <p:txBody>
          <a:bodyPr/>
          <a:lstStyle/>
          <a:p>
            <a:fld id="{3960478E-C066-4917-8EED-284C183D46EC}" type="datetime1">
              <a:rPr lang="hr-BA" smtClean="0"/>
              <a:pPr/>
              <a:t>8.12.2019.</a:t>
            </a:fld>
            <a:endParaRPr lang="hr-BA"/>
          </a:p>
        </p:txBody>
      </p:sp>
      <p:sp>
        <p:nvSpPr>
          <p:cNvPr id="5" name="Footer Placeholder 4">
            <a:extLst>
              <a:ext uri="{FF2B5EF4-FFF2-40B4-BE49-F238E27FC236}">
                <a16:creationId xmlns:a16="http://schemas.microsoft.com/office/drawing/2014/main" xmlns="" id="{C7C1907F-27B9-4980-8BE3-26BB63267837}"/>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82792497-5042-44EF-9570-FEDC7B2A9780}"/>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268111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CA61E4-28D0-469B-9FEB-23E8934E3E1D}"/>
              </a:ext>
            </a:extLst>
          </p:cNvPr>
          <p:cNvSpPr>
            <a:spLocks noGrp="1"/>
          </p:cNvSpPr>
          <p:nvPr>
            <p:ph type="title"/>
          </p:nvPr>
        </p:nvSpPr>
        <p:spPr/>
        <p:txBody>
          <a:bodyPr/>
          <a:lstStyle/>
          <a:p>
            <a:r>
              <a:rPr lang="en-US"/>
              <a:t>Click to edit Master title style</a:t>
            </a:r>
            <a:endParaRPr lang="hr-BA"/>
          </a:p>
        </p:txBody>
      </p:sp>
      <p:sp>
        <p:nvSpPr>
          <p:cNvPr id="3" name="Content Placeholder 2">
            <a:extLst>
              <a:ext uri="{FF2B5EF4-FFF2-40B4-BE49-F238E27FC236}">
                <a16:creationId xmlns:a16="http://schemas.microsoft.com/office/drawing/2014/main" xmlns="" id="{0F7009F8-67A4-4ACE-ABC5-020062BE91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a16="http://schemas.microsoft.com/office/drawing/2014/main" xmlns="" id="{0B5D9E47-D9F4-4BFF-B438-803495F534B3}"/>
              </a:ext>
            </a:extLst>
          </p:cNvPr>
          <p:cNvSpPr>
            <a:spLocks noGrp="1"/>
          </p:cNvSpPr>
          <p:nvPr>
            <p:ph type="dt" sz="half" idx="10"/>
          </p:nvPr>
        </p:nvSpPr>
        <p:spPr/>
        <p:txBody>
          <a:bodyPr/>
          <a:lstStyle/>
          <a:p>
            <a:fld id="{35BA39E1-E24A-45C2-9E65-BD7CA32DB212}" type="datetime1">
              <a:rPr lang="hr-BA" smtClean="0"/>
              <a:pPr/>
              <a:t>8.12.2019.</a:t>
            </a:fld>
            <a:endParaRPr lang="hr-BA"/>
          </a:p>
        </p:txBody>
      </p:sp>
      <p:sp>
        <p:nvSpPr>
          <p:cNvPr id="5" name="Footer Placeholder 4">
            <a:extLst>
              <a:ext uri="{FF2B5EF4-FFF2-40B4-BE49-F238E27FC236}">
                <a16:creationId xmlns:a16="http://schemas.microsoft.com/office/drawing/2014/main" xmlns="" id="{F90EB76F-A824-4240-A270-C131327BE76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903D1FFF-0AEB-40CE-BD0A-9CAA4035E772}"/>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132863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AB8310-4C9F-4E78-A838-536148A203D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hr-BA"/>
          </a:p>
        </p:txBody>
      </p:sp>
      <p:sp>
        <p:nvSpPr>
          <p:cNvPr id="3" name="Text Placeholder 2">
            <a:extLst>
              <a:ext uri="{FF2B5EF4-FFF2-40B4-BE49-F238E27FC236}">
                <a16:creationId xmlns:a16="http://schemas.microsoft.com/office/drawing/2014/main" xmlns="" id="{F5844EFF-B38A-4DA8-AD83-54C430A1229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33A0975-0121-46AD-85DD-09B821DD52DD}"/>
              </a:ext>
            </a:extLst>
          </p:cNvPr>
          <p:cNvSpPr>
            <a:spLocks noGrp="1"/>
          </p:cNvSpPr>
          <p:nvPr>
            <p:ph type="dt" sz="half" idx="10"/>
          </p:nvPr>
        </p:nvSpPr>
        <p:spPr/>
        <p:txBody>
          <a:bodyPr/>
          <a:lstStyle/>
          <a:p>
            <a:fld id="{B6757F25-4C8C-401C-B735-D9F60BDFB226}" type="datetime1">
              <a:rPr lang="hr-BA" smtClean="0"/>
              <a:pPr/>
              <a:t>8.12.2019.</a:t>
            </a:fld>
            <a:endParaRPr lang="hr-BA"/>
          </a:p>
        </p:txBody>
      </p:sp>
      <p:sp>
        <p:nvSpPr>
          <p:cNvPr id="5" name="Footer Placeholder 4">
            <a:extLst>
              <a:ext uri="{FF2B5EF4-FFF2-40B4-BE49-F238E27FC236}">
                <a16:creationId xmlns:a16="http://schemas.microsoft.com/office/drawing/2014/main" xmlns="" id="{B9BF565D-F54F-4FBA-B30E-3546159F8337}"/>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5138BD80-2243-453C-BE69-678EC2CF47CE}"/>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21248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1F3D84-A8ED-40E0-89F9-CBDABE628384}"/>
              </a:ext>
            </a:extLst>
          </p:cNvPr>
          <p:cNvSpPr>
            <a:spLocks noGrp="1"/>
          </p:cNvSpPr>
          <p:nvPr>
            <p:ph type="title"/>
          </p:nvPr>
        </p:nvSpPr>
        <p:spPr/>
        <p:txBody>
          <a:bodyPr/>
          <a:lstStyle/>
          <a:p>
            <a:r>
              <a:rPr lang="en-US"/>
              <a:t>Click to edit Master title style</a:t>
            </a:r>
            <a:endParaRPr lang="hr-BA"/>
          </a:p>
        </p:txBody>
      </p:sp>
      <p:sp>
        <p:nvSpPr>
          <p:cNvPr id="3" name="Content Placeholder 2">
            <a:extLst>
              <a:ext uri="{FF2B5EF4-FFF2-40B4-BE49-F238E27FC236}">
                <a16:creationId xmlns:a16="http://schemas.microsoft.com/office/drawing/2014/main" xmlns="" id="{76760415-3369-42D1-960B-D58D7807D3C7}"/>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Content Placeholder 3">
            <a:extLst>
              <a:ext uri="{FF2B5EF4-FFF2-40B4-BE49-F238E27FC236}">
                <a16:creationId xmlns:a16="http://schemas.microsoft.com/office/drawing/2014/main" xmlns="" id="{044AB02F-6FC7-4385-AB11-C06D67678C0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Date Placeholder 4">
            <a:extLst>
              <a:ext uri="{FF2B5EF4-FFF2-40B4-BE49-F238E27FC236}">
                <a16:creationId xmlns:a16="http://schemas.microsoft.com/office/drawing/2014/main" xmlns="" id="{55A7A6C9-4E23-4941-8BDE-6BE98BA708ED}"/>
              </a:ext>
            </a:extLst>
          </p:cNvPr>
          <p:cNvSpPr>
            <a:spLocks noGrp="1"/>
          </p:cNvSpPr>
          <p:nvPr>
            <p:ph type="dt" sz="half" idx="10"/>
          </p:nvPr>
        </p:nvSpPr>
        <p:spPr/>
        <p:txBody>
          <a:bodyPr/>
          <a:lstStyle/>
          <a:p>
            <a:fld id="{6F2ACB51-B0FB-4EE1-836D-DC832FEE0FC9}" type="datetime1">
              <a:rPr lang="hr-BA" smtClean="0"/>
              <a:pPr/>
              <a:t>8.12.2019.</a:t>
            </a:fld>
            <a:endParaRPr lang="hr-BA"/>
          </a:p>
        </p:txBody>
      </p:sp>
      <p:sp>
        <p:nvSpPr>
          <p:cNvPr id="6" name="Footer Placeholder 5">
            <a:extLst>
              <a:ext uri="{FF2B5EF4-FFF2-40B4-BE49-F238E27FC236}">
                <a16:creationId xmlns:a16="http://schemas.microsoft.com/office/drawing/2014/main" xmlns="" id="{B5CC59FA-B25C-4794-BE00-920A68673E7F}"/>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a16="http://schemas.microsoft.com/office/drawing/2014/main" xmlns="" id="{30F1359D-D5B0-46FC-89F1-2DB808D4BF62}"/>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44268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B5938E-D655-4C9F-9BF1-052AFD006E4D}"/>
              </a:ext>
            </a:extLst>
          </p:cNvPr>
          <p:cNvSpPr>
            <a:spLocks noGrp="1"/>
          </p:cNvSpPr>
          <p:nvPr>
            <p:ph type="title"/>
          </p:nvPr>
        </p:nvSpPr>
        <p:spPr>
          <a:xfrm>
            <a:off x="629841" y="365126"/>
            <a:ext cx="7886700" cy="1325563"/>
          </a:xfrm>
        </p:spPr>
        <p:txBody>
          <a:bodyPr/>
          <a:lstStyle/>
          <a:p>
            <a:r>
              <a:rPr lang="en-US"/>
              <a:t>Click to edit Master title style</a:t>
            </a:r>
            <a:endParaRPr lang="hr-BA"/>
          </a:p>
        </p:txBody>
      </p:sp>
      <p:sp>
        <p:nvSpPr>
          <p:cNvPr id="3" name="Text Placeholder 2">
            <a:extLst>
              <a:ext uri="{FF2B5EF4-FFF2-40B4-BE49-F238E27FC236}">
                <a16:creationId xmlns:a16="http://schemas.microsoft.com/office/drawing/2014/main" xmlns="" id="{8A753AB7-7F8D-4970-8D47-A8D664DDA5D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38DDCA9-7C04-4756-82FE-E441F7B90D0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5" name="Text Placeholder 4">
            <a:extLst>
              <a:ext uri="{FF2B5EF4-FFF2-40B4-BE49-F238E27FC236}">
                <a16:creationId xmlns:a16="http://schemas.microsoft.com/office/drawing/2014/main" xmlns="" id="{8BEC3777-E8A2-4A21-A5DE-0EB038C9699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55189A6-6491-4EDD-996D-E49ED58F4A1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7" name="Date Placeholder 6">
            <a:extLst>
              <a:ext uri="{FF2B5EF4-FFF2-40B4-BE49-F238E27FC236}">
                <a16:creationId xmlns:a16="http://schemas.microsoft.com/office/drawing/2014/main" xmlns="" id="{4278BBA3-6433-457C-B9C6-AA89EA53EFCC}"/>
              </a:ext>
            </a:extLst>
          </p:cNvPr>
          <p:cNvSpPr>
            <a:spLocks noGrp="1"/>
          </p:cNvSpPr>
          <p:nvPr>
            <p:ph type="dt" sz="half" idx="10"/>
          </p:nvPr>
        </p:nvSpPr>
        <p:spPr/>
        <p:txBody>
          <a:bodyPr/>
          <a:lstStyle/>
          <a:p>
            <a:fld id="{5CDE25D1-F48A-4388-AF12-ADBAFF47A594}" type="datetime1">
              <a:rPr lang="hr-BA" smtClean="0"/>
              <a:pPr/>
              <a:t>8.12.2019.</a:t>
            </a:fld>
            <a:endParaRPr lang="hr-BA"/>
          </a:p>
        </p:txBody>
      </p:sp>
      <p:sp>
        <p:nvSpPr>
          <p:cNvPr id="8" name="Footer Placeholder 7">
            <a:extLst>
              <a:ext uri="{FF2B5EF4-FFF2-40B4-BE49-F238E27FC236}">
                <a16:creationId xmlns:a16="http://schemas.microsoft.com/office/drawing/2014/main" xmlns="" id="{B1A68F9A-AA83-4485-8999-707F29964A4A}"/>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9" name="Slide Number Placeholder 8">
            <a:extLst>
              <a:ext uri="{FF2B5EF4-FFF2-40B4-BE49-F238E27FC236}">
                <a16:creationId xmlns:a16="http://schemas.microsoft.com/office/drawing/2014/main" xmlns="" id="{AF6B47E6-FCC7-4101-9E0A-9696E884147B}"/>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193136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569BC2-6F38-48BB-BE78-5E5AB9DC0DD7}"/>
              </a:ext>
            </a:extLst>
          </p:cNvPr>
          <p:cNvSpPr>
            <a:spLocks noGrp="1"/>
          </p:cNvSpPr>
          <p:nvPr>
            <p:ph type="title"/>
          </p:nvPr>
        </p:nvSpPr>
        <p:spPr/>
        <p:txBody>
          <a:bodyPr/>
          <a:lstStyle/>
          <a:p>
            <a:r>
              <a:rPr lang="en-US"/>
              <a:t>Click to edit Master title style</a:t>
            </a:r>
            <a:endParaRPr lang="hr-BA"/>
          </a:p>
        </p:txBody>
      </p:sp>
      <p:sp>
        <p:nvSpPr>
          <p:cNvPr id="3" name="Date Placeholder 2">
            <a:extLst>
              <a:ext uri="{FF2B5EF4-FFF2-40B4-BE49-F238E27FC236}">
                <a16:creationId xmlns:a16="http://schemas.microsoft.com/office/drawing/2014/main" xmlns="" id="{AB4FFBA7-D8E0-4547-9971-770D3B3CBF72}"/>
              </a:ext>
            </a:extLst>
          </p:cNvPr>
          <p:cNvSpPr>
            <a:spLocks noGrp="1"/>
          </p:cNvSpPr>
          <p:nvPr>
            <p:ph type="dt" sz="half" idx="10"/>
          </p:nvPr>
        </p:nvSpPr>
        <p:spPr/>
        <p:txBody>
          <a:bodyPr/>
          <a:lstStyle/>
          <a:p>
            <a:fld id="{8208382E-9870-463B-A5D7-314C7F6BD41B}" type="datetime1">
              <a:rPr lang="hr-BA" smtClean="0"/>
              <a:pPr/>
              <a:t>8.12.2019.</a:t>
            </a:fld>
            <a:endParaRPr lang="hr-BA"/>
          </a:p>
        </p:txBody>
      </p:sp>
      <p:sp>
        <p:nvSpPr>
          <p:cNvPr id="4" name="Footer Placeholder 3">
            <a:extLst>
              <a:ext uri="{FF2B5EF4-FFF2-40B4-BE49-F238E27FC236}">
                <a16:creationId xmlns:a16="http://schemas.microsoft.com/office/drawing/2014/main" xmlns="" id="{1EB9AD06-B66E-4798-9C87-DB4C70B11F12}"/>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5" name="Slide Number Placeholder 4">
            <a:extLst>
              <a:ext uri="{FF2B5EF4-FFF2-40B4-BE49-F238E27FC236}">
                <a16:creationId xmlns:a16="http://schemas.microsoft.com/office/drawing/2014/main" xmlns="" id="{B753DDC3-1F9C-42A4-8F44-2B59043FA1AE}"/>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164598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6D43F1D-A7F8-4BBE-BE37-1D44B07BFC10}"/>
              </a:ext>
            </a:extLst>
          </p:cNvPr>
          <p:cNvSpPr>
            <a:spLocks noGrp="1"/>
          </p:cNvSpPr>
          <p:nvPr>
            <p:ph type="dt" sz="half" idx="10"/>
          </p:nvPr>
        </p:nvSpPr>
        <p:spPr/>
        <p:txBody>
          <a:bodyPr/>
          <a:lstStyle/>
          <a:p>
            <a:fld id="{3369D429-BCEF-411B-956A-9778B70066A7}" type="datetime1">
              <a:rPr lang="hr-BA" smtClean="0"/>
              <a:pPr/>
              <a:t>8.12.2019.</a:t>
            </a:fld>
            <a:endParaRPr lang="hr-BA"/>
          </a:p>
        </p:txBody>
      </p:sp>
      <p:sp>
        <p:nvSpPr>
          <p:cNvPr id="3" name="Footer Placeholder 2">
            <a:extLst>
              <a:ext uri="{FF2B5EF4-FFF2-40B4-BE49-F238E27FC236}">
                <a16:creationId xmlns:a16="http://schemas.microsoft.com/office/drawing/2014/main" xmlns="" id="{87641B66-623A-4002-9B08-904920CFB296}"/>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4" name="Slide Number Placeholder 3">
            <a:extLst>
              <a:ext uri="{FF2B5EF4-FFF2-40B4-BE49-F238E27FC236}">
                <a16:creationId xmlns:a16="http://schemas.microsoft.com/office/drawing/2014/main" xmlns="" id="{8CBDBB43-2E2A-4E5A-A6A6-8910A4B727E3}"/>
              </a:ext>
            </a:extLst>
          </p:cNvPr>
          <p:cNvSpPr>
            <a:spLocks noGrp="1"/>
          </p:cNvSpPr>
          <p:nvPr>
            <p:ph type="sldNum" sz="quarter" idx="12"/>
          </p:nvPr>
        </p:nvSpPr>
        <p:spPr/>
        <p:txBody>
          <a:bodyPr/>
          <a:lstStyle/>
          <a:p>
            <a:fld id="{15F8D2D1-78AD-4A67-A8C9-90A71750F271}" type="slidenum">
              <a:rPr lang="hr-BA" smtClean="0"/>
              <a:pPr/>
              <a:t>‹#›</a:t>
            </a:fld>
            <a:endParaRPr lang="hr-BA"/>
          </a:p>
        </p:txBody>
      </p:sp>
      <p:sp>
        <p:nvSpPr>
          <p:cNvPr id="5" name="TextBox 4">
            <a:extLst>
              <a:ext uri="{FF2B5EF4-FFF2-40B4-BE49-F238E27FC236}">
                <a16:creationId xmlns:a16="http://schemas.microsoft.com/office/drawing/2014/main" xmlns="" id="{CD22356C-922F-482E-96D4-BF903694E8CA}"/>
              </a:ext>
            </a:extLst>
          </p:cNvPr>
          <p:cNvSpPr txBox="1"/>
          <p:nvPr userDrawn="1"/>
        </p:nvSpPr>
        <p:spPr>
          <a:xfrm>
            <a:off x="8503041" y="6432418"/>
            <a:ext cx="582211" cy="369332"/>
          </a:xfrm>
          <a:prstGeom prst="rect">
            <a:avLst/>
          </a:prstGeom>
          <a:noFill/>
        </p:spPr>
        <p:txBody>
          <a:bodyPr wrap="none" rtlCol="0">
            <a:spAutoFit/>
          </a:bodyPr>
          <a:lstStyle/>
          <a:p>
            <a:fld id="{74BD3778-56CC-4EF1-B762-0A0033F5FC09}" type="slidenum">
              <a:rPr lang="el-GR" smtClean="0"/>
              <a:pPr/>
              <a:t>‹#›</a:t>
            </a:fld>
            <a:endParaRPr lang="el-GR" dirty="0"/>
          </a:p>
        </p:txBody>
      </p:sp>
    </p:spTree>
    <p:extLst>
      <p:ext uri="{BB962C8B-B14F-4D97-AF65-F5344CB8AC3E}">
        <p14:creationId xmlns:p14="http://schemas.microsoft.com/office/powerpoint/2010/main" xmlns="" val="1986593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F4EF7A-8513-45D4-B2BE-87A18B94BF7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BA"/>
          </a:p>
        </p:txBody>
      </p:sp>
      <p:sp>
        <p:nvSpPr>
          <p:cNvPr id="3" name="Content Placeholder 2">
            <a:extLst>
              <a:ext uri="{FF2B5EF4-FFF2-40B4-BE49-F238E27FC236}">
                <a16:creationId xmlns:a16="http://schemas.microsoft.com/office/drawing/2014/main" xmlns="" id="{96547F35-7660-453B-9792-050B0AD6202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Text Placeholder 3">
            <a:extLst>
              <a:ext uri="{FF2B5EF4-FFF2-40B4-BE49-F238E27FC236}">
                <a16:creationId xmlns:a16="http://schemas.microsoft.com/office/drawing/2014/main" xmlns="" id="{405550AB-D31E-4589-AEC2-FF662B579C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DEA4325F-A84F-4E49-A87D-724B15108C23}"/>
              </a:ext>
            </a:extLst>
          </p:cNvPr>
          <p:cNvSpPr>
            <a:spLocks noGrp="1"/>
          </p:cNvSpPr>
          <p:nvPr>
            <p:ph type="dt" sz="half" idx="10"/>
          </p:nvPr>
        </p:nvSpPr>
        <p:spPr/>
        <p:txBody>
          <a:bodyPr/>
          <a:lstStyle/>
          <a:p>
            <a:fld id="{03974A73-EC94-4ECC-BD32-6D435F43A09E}" type="datetime1">
              <a:rPr lang="hr-BA" smtClean="0"/>
              <a:pPr/>
              <a:t>8.12.2019.</a:t>
            </a:fld>
            <a:endParaRPr lang="hr-BA"/>
          </a:p>
        </p:txBody>
      </p:sp>
      <p:sp>
        <p:nvSpPr>
          <p:cNvPr id="6" name="Footer Placeholder 5">
            <a:extLst>
              <a:ext uri="{FF2B5EF4-FFF2-40B4-BE49-F238E27FC236}">
                <a16:creationId xmlns:a16="http://schemas.microsoft.com/office/drawing/2014/main" xmlns="" id="{FBC21517-FBA4-4B6C-8F39-8AB970FF1DEE}"/>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a16="http://schemas.microsoft.com/office/drawing/2014/main" xmlns="" id="{742652D4-8A52-4EFB-BC48-B587CB16269F}"/>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363848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5D686-2A24-46BC-8936-8F321D7CFBF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hr-BA"/>
          </a:p>
        </p:txBody>
      </p:sp>
      <p:sp>
        <p:nvSpPr>
          <p:cNvPr id="3" name="Picture Placeholder 2">
            <a:extLst>
              <a:ext uri="{FF2B5EF4-FFF2-40B4-BE49-F238E27FC236}">
                <a16:creationId xmlns:a16="http://schemas.microsoft.com/office/drawing/2014/main" xmlns="" id="{9B77F2A5-E24E-4797-B8B6-580DF411261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hr-BA"/>
          </a:p>
        </p:txBody>
      </p:sp>
      <p:sp>
        <p:nvSpPr>
          <p:cNvPr id="4" name="Text Placeholder 3">
            <a:extLst>
              <a:ext uri="{FF2B5EF4-FFF2-40B4-BE49-F238E27FC236}">
                <a16:creationId xmlns:a16="http://schemas.microsoft.com/office/drawing/2014/main" xmlns="" id="{EF3A7BEB-FDCC-4DED-90D6-FC5F6F8CCFB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104FF53F-51BB-4F68-A1B6-8733A2F7904F}"/>
              </a:ext>
            </a:extLst>
          </p:cNvPr>
          <p:cNvSpPr>
            <a:spLocks noGrp="1"/>
          </p:cNvSpPr>
          <p:nvPr>
            <p:ph type="dt" sz="half" idx="10"/>
          </p:nvPr>
        </p:nvSpPr>
        <p:spPr/>
        <p:txBody>
          <a:bodyPr/>
          <a:lstStyle/>
          <a:p>
            <a:fld id="{6FA8519C-B221-4851-B54A-8050F22A4655}" type="datetime1">
              <a:rPr lang="hr-BA" smtClean="0"/>
              <a:pPr/>
              <a:t>8.12.2019.</a:t>
            </a:fld>
            <a:endParaRPr lang="hr-BA"/>
          </a:p>
        </p:txBody>
      </p:sp>
      <p:sp>
        <p:nvSpPr>
          <p:cNvPr id="6" name="Footer Placeholder 5">
            <a:extLst>
              <a:ext uri="{FF2B5EF4-FFF2-40B4-BE49-F238E27FC236}">
                <a16:creationId xmlns:a16="http://schemas.microsoft.com/office/drawing/2014/main" xmlns="" id="{20176163-2897-43A3-9A3E-0EA932DDB0D9}"/>
              </a:ext>
            </a:extLst>
          </p:cNvPr>
          <p:cNvSpPr>
            <a:spLocks noGrp="1"/>
          </p:cNvSpPr>
          <p:nvPr>
            <p:ph type="ftr" sz="quarter" idx="11"/>
          </p:nvPr>
        </p:nvSpPr>
        <p:spPr/>
        <p:txBody>
          <a:bodyPr/>
          <a:lstStyle/>
          <a:p>
            <a:r>
              <a:rPr lang="en-US"/>
              <a:t>Copyright © 2012 | Public Procurement Agency of Bosnia and Herzegovina</a:t>
            </a:r>
            <a:endParaRPr lang="hr-BA"/>
          </a:p>
        </p:txBody>
      </p:sp>
      <p:sp>
        <p:nvSpPr>
          <p:cNvPr id="7" name="Slide Number Placeholder 6">
            <a:extLst>
              <a:ext uri="{FF2B5EF4-FFF2-40B4-BE49-F238E27FC236}">
                <a16:creationId xmlns:a16="http://schemas.microsoft.com/office/drawing/2014/main" xmlns="" id="{7BA48BC3-33CC-48D8-BF05-B34BA9A78E2D}"/>
              </a:ext>
            </a:extLst>
          </p:cNvPr>
          <p:cNvSpPr>
            <a:spLocks noGrp="1"/>
          </p:cNvSpPr>
          <p:nvPr>
            <p:ph type="sldNum" sz="quarter" idx="12"/>
          </p:nvPr>
        </p:nvSpPr>
        <p:spPr/>
        <p:txBody>
          <a:bodyPr/>
          <a:lstStyle/>
          <a:p>
            <a:fld id="{15F8D2D1-78AD-4A67-A8C9-90A71750F271}" type="slidenum">
              <a:rPr lang="hr-BA" smtClean="0"/>
              <a:pPr/>
              <a:t>‹#›</a:t>
            </a:fld>
            <a:endParaRPr lang="hr-BA"/>
          </a:p>
        </p:txBody>
      </p:sp>
    </p:spTree>
    <p:extLst>
      <p:ext uri="{BB962C8B-B14F-4D97-AF65-F5344CB8AC3E}">
        <p14:creationId xmlns:p14="http://schemas.microsoft.com/office/powerpoint/2010/main" xmlns="" val="3959631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86FB4B4-B7DE-4645-B7B7-AC320CC7F70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hr-BA"/>
          </a:p>
        </p:txBody>
      </p:sp>
      <p:sp>
        <p:nvSpPr>
          <p:cNvPr id="3" name="Text Placeholder 2">
            <a:extLst>
              <a:ext uri="{FF2B5EF4-FFF2-40B4-BE49-F238E27FC236}">
                <a16:creationId xmlns:a16="http://schemas.microsoft.com/office/drawing/2014/main" xmlns="" id="{17639636-421A-452A-8B29-67DFC885950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BA"/>
          </a:p>
        </p:txBody>
      </p:sp>
      <p:sp>
        <p:nvSpPr>
          <p:cNvPr id="4" name="Date Placeholder 3">
            <a:extLst>
              <a:ext uri="{FF2B5EF4-FFF2-40B4-BE49-F238E27FC236}">
                <a16:creationId xmlns:a16="http://schemas.microsoft.com/office/drawing/2014/main" xmlns="" id="{A0DF1ADF-33E5-49A8-8C47-B9DB8825FCC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9913E7C-E123-4AD2-B368-3246F0718D8B}" type="datetime1">
              <a:rPr lang="hr-BA" smtClean="0"/>
              <a:pPr/>
              <a:t>8.12.2019.</a:t>
            </a:fld>
            <a:endParaRPr lang="hr-BA"/>
          </a:p>
        </p:txBody>
      </p:sp>
      <p:sp>
        <p:nvSpPr>
          <p:cNvPr id="5" name="Footer Placeholder 4">
            <a:extLst>
              <a:ext uri="{FF2B5EF4-FFF2-40B4-BE49-F238E27FC236}">
                <a16:creationId xmlns:a16="http://schemas.microsoft.com/office/drawing/2014/main" xmlns="" id="{C0B70D20-C64E-484D-BE73-712859A3939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Copyright © 2012 | Public Procurement Agency of Bosnia and Herzegovina</a:t>
            </a:r>
            <a:endParaRPr lang="hr-BA"/>
          </a:p>
        </p:txBody>
      </p:sp>
      <p:sp>
        <p:nvSpPr>
          <p:cNvPr id="6" name="Slide Number Placeholder 5">
            <a:extLst>
              <a:ext uri="{FF2B5EF4-FFF2-40B4-BE49-F238E27FC236}">
                <a16:creationId xmlns:a16="http://schemas.microsoft.com/office/drawing/2014/main" xmlns="" id="{ABC4977B-2D52-4727-A071-71A6ADA8EF6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F8D2D1-78AD-4A67-A8C9-90A71750F271}" type="slidenum">
              <a:rPr lang="hr-BA" smtClean="0"/>
              <a:pPr/>
              <a:t>‹#›</a:t>
            </a:fld>
            <a:endParaRPr lang="hr-BA"/>
          </a:p>
        </p:txBody>
      </p:sp>
      <p:grpSp>
        <p:nvGrpSpPr>
          <p:cNvPr id="7" name="Group 17">
            <a:extLst>
              <a:ext uri="{FF2B5EF4-FFF2-40B4-BE49-F238E27FC236}">
                <a16:creationId xmlns:a16="http://schemas.microsoft.com/office/drawing/2014/main" xmlns="" id="{78A74CD8-8F08-4543-B861-F3A25E19D12C}"/>
              </a:ext>
            </a:extLst>
          </p:cNvPr>
          <p:cNvGrpSpPr>
            <a:grpSpLocks/>
          </p:cNvGrpSpPr>
          <p:nvPr userDrawn="1"/>
        </p:nvGrpSpPr>
        <p:grpSpPr bwMode="auto">
          <a:xfrm>
            <a:off x="0" y="0"/>
            <a:ext cx="9144000" cy="546100"/>
            <a:chOff x="0" y="0"/>
            <a:chExt cx="5760" cy="344"/>
          </a:xfrm>
        </p:grpSpPr>
        <p:sp>
          <p:nvSpPr>
            <p:cNvPr id="8" name="Rectangle 18">
              <a:extLst>
                <a:ext uri="{FF2B5EF4-FFF2-40B4-BE49-F238E27FC236}">
                  <a16:creationId xmlns:a16="http://schemas.microsoft.com/office/drawing/2014/main" xmlns="" id="{DACF2DBC-6166-4AF0-B914-F56C8EB47C4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defRPr/>
              </a:pPr>
              <a:endParaRPr lang="en-US" altLang="en-US" sz="2400">
                <a:latin typeface="Times New Roman" pitchFamily="18" charset="0"/>
                <a:cs typeface="Arial" charset="0"/>
              </a:endParaRPr>
            </a:p>
          </p:txBody>
        </p:sp>
        <p:sp>
          <p:nvSpPr>
            <p:cNvPr id="9" name="Rectangle 19">
              <a:extLst>
                <a:ext uri="{FF2B5EF4-FFF2-40B4-BE49-F238E27FC236}">
                  <a16:creationId xmlns:a16="http://schemas.microsoft.com/office/drawing/2014/main" xmlns="" id="{B4BA7F1E-380C-4EA0-AF3E-E875E158E854}"/>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0" name="Rectangle 20">
              <a:extLst>
                <a:ext uri="{FF2B5EF4-FFF2-40B4-BE49-F238E27FC236}">
                  <a16:creationId xmlns:a16="http://schemas.microsoft.com/office/drawing/2014/main" xmlns="" id="{7694DBED-8826-49C9-89BC-0F5729BB8B6C}"/>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1" name="Rectangle 21">
              <a:extLst>
                <a:ext uri="{FF2B5EF4-FFF2-40B4-BE49-F238E27FC236}">
                  <a16:creationId xmlns:a16="http://schemas.microsoft.com/office/drawing/2014/main" xmlns="" id="{82857F0E-33A7-464D-B653-ED275F5BE129}"/>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2" name="Rectangle 22">
              <a:extLst>
                <a:ext uri="{FF2B5EF4-FFF2-40B4-BE49-F238E27FC236}">
                  <a16:creationId xmlns:a16="http://schemas.microsoft.com/office/drawing/2014/main" xmlns="" id="{9C0D8D47-CB4A-42CA-8A67-12CAB2AA73DA}"/>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3" name="Rectangle 23">
              <a:extLst>
                <a:ext uri="{FF2B5EF4-FFF2-40B4-BE49-F238E27FC236}">
                  <a16:creationId xmlns:a16="http://schemas.microsoft.com/office/drawing/2014/main" xmlns="" id="{700F0DCF-7CAD-41C9-B58D-C4ADC49D051E}"/>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hlink"/>
                </a:solidFill>
                <a:latin typeface="Arial" charset="0"/>
                <a:cs typeface="Arial" charset="0"/>
              </a:endParaRPr>
            </a:p>
          </p:txBody>
        </p:sp>
        <p:sp>
          <p:nvSpPr>
            <p:cNvPr id="14" name="Rectangle 24">
              <a:extLst>
                <a:ext uri="{FF2B5EF4-FFF2-40B4-BE49-F238E27FC236}">
                  <a16:creationId xmlns:a16="http://schemas.microsoft.com/office/drawing/2014/main" xmlns="" id="{6A8587F1-0D36-4EEC-8E94-B4CB66B774BB}"/>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sz="2400">
                <a:latin typeface="Times New Roman" pitchFamily="18" charset="0"/>
                <a:cs typeface="Arial" charset="0"/>
              </a:endParaRPr>
            </a:p>
          </p:txBody>
        </p:sp>
        <p:sp>
          <p:nvSpPr>
            <p:cNvPr id="15" name="Rectangle 25">
              <a:extLst>
                <a:ext uri="{FF2B5EF4-FFF2-40B4-BE49-F238E27FC236}">
                  <a16:creationId xmlns:a16="http://schemas.microsoft.com/office/drawing/2014/main" xmlns="" id="{0BE46456-D512-4A0A-9F43-EC354C4B3717}"/>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sp>
          <p:nvSpPr>
            <p:cNvPr id="16" name="Rectangle 26">
              <a:extLst>
                <a:ext uri="{FF2B5EF4-FFF2-40B4-BE49-F238E27FC236}">
                  <a16:creationId xmlns:a16="http://schemas.microsoft.com/office/drawing/2014/main" xmlns="" id="{905186B6-2D33-4D42-B5A3-AF7BA74E2005}"/>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US" altLang="en-US">
                <a:solidFill>
                  <a:schemeClr val="accent2"/>
                </a:solidFill>
                <a:latin typeface="Arial" charset="0"/>
                <a:cs typeface="Arial" charset="0"/>
              </a:endParaRPr>
            </a:p>
          </p:txBody>
        </p:sp>
      </p:grpSp>
    </p:spTree>
    <p:extLst>
      <p:ext uri="{BB962C8B-B14F-4D97-AF65-F5344CB8AC3E}">
        <p14:creationId xmlns:p14="http://schemas.microsoft.com/office/powerpoint/2010/main" xmlns="" val="202421616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r-Latn-R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336B9E-1B74-4206-AE20-20F57952F1E1}"/>
              </a:ext>
            </a:extLst>
          </p:cNvPr>
          <p:cNvSpPr>
            <a:spLocks noGrp="1"/>
          </p:cNvSpPr>
          <p:nvPr>
            <p:ph type="title"/>
          </p:nvPr>
        </p:nvSpPr>
        <p:spPr>
          <a:xfrm>
            <a:off x="635682" y="1449410"/>
            <a:ext cx="7886700" cy="3384376"/>
          </a:xfrm>
        </p:spPr>
        <p:txBody>
          <a:bodyPr>
            <a:normAutofit/>
          </a:bodyPr>
          <a:lstStyle/>
          <a:p>
            <a:pPr algn="ctr"/>
            <a:r>
              <a:rPr lang="bs-Latn-BA" b="1" dirty="0"/>
              <a:t>OPŠTI PRINCIPI JAVNIH NABAVKI, DEFINICIJE, OBAVEZNOST I IZUZEĆA OD PRIMJENE JAVNIH NABAVKI </a:t>
            </a:r>
          </a:p>
        </p:txBody>
      </p:sp>
      <p:sp>
        <p:nvSpPr>
          <p:cNvPr id="3" name="Content Placeholder 2">
            <a:extLst>
              <a:ext uri="{FF2B5EF4-FFF2-40B4-BE49-F238E27FC236}">
                <a16:creationId xmlns:a16="http://schemas.microsoft.com/office/drawing/2014/main" xmlns="" id="{B1115EFF-A04E-4246-B260-DD6CA131C1BA}"/>
              </a:ext>
            </a:extLst>
          </p:cNvPr>
          <p:cNvSpPr>
            <a:spLocks noGrp="1"/>
          </p:cNvSpPr>
          <p:nvPr>
            <p:ph idx="1"/>
          </p:nvPr>
        </p:nvSpPr>
        <p:spPr>
          <a:xfrm>
            <a:off x="628650" y="5013175"/>
            <a:ext cx="7886700" cy="1163787"/>
          </a:xfrm>
        </p:spPr>
        <p:txBody>
          <a:bodyPr>
            <a:normAutofit/>
          </a:bodyPr>
          <a:lstStyle/>
          <a:p>
            <a:pPr marL="0" indent="0">
              <a:buNone/>
            </a:pPr>
            <a:r>
              <a:rPr lang="bs-Latn-BA" sz="1600" dirty="0"/>
              <a:t>Berina Dedović</a:t>
            </a:r>
          </a:p>
          <a:p>
            <a:pPr marL="0" indent="0">
              <a:buNone/>
            </a:pPr>
            <a:r>
              <a:rPr lang="bs-Latn-BA" sz="1600" dirty="0"/>
              <a:t>certificirani trener za javne nabavke</a:t>
            </a:r>
          </a:p>
        </p:txBody>
      </p:sp>
    </p:spTree>
    <p:extLst>
      <p:ext uri="{BB962C8B-B14F-4D97-AF65-F5344CB8AC3E}">
        <p14:creationId xmlns:p14="http://schemas.microsoft.com/office/powerpoint/2010/main" xmlns="" val="3150191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0B836797-FD60-4B66-A65A-8CED04EB90D8}"/>
              </a:ext>
            </a:extLst>
          </p:cNvPr>
          <p:cNvSpPr>
            <a:spLocks noChangeArrowheads="1"/>
          </p:cNvSpPr>
          <p:nvPr/>
        </p:nvSpPr>
        <p:spPr bwMode="auto">
          <a:xfrm>
            <a:off x="432000" y="43200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C7375008-11EC-40BB-B8F7-B66EFB5FD05C}"/>
              </a:ext>
            </a:extLst>
          </p:cNvPr>
          <p:cNvSpPr>
            <a:spLocks noChangeArrowheads="1"/>
          </p:cNvSpPr>
          <p:nvPr/>
        </p:nvSpPr>
        <p:spPr bwMode="auto">
          <a:xfrm>
            <a:off x="323912" y="837924"/>
            <a:ext cx="8496175" cy="5355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dirty="0"/>
              <a:t> </a:t>
            </a:r>
            <a:r>
              <a:rPr lang="bs-Latn-BA" b="1" i="1" dirty="0"/>
              <a:t>U</a:t>
            </a:r>
            <a:r>
              <a:rPr lang="en-US" b="1" i="1" dirty="0" err="1"/>
              <a:t>govor</a:t>
            </a:r>
            <a:r>
              <a:rPr lang="en-US" b="1" i="1" dirty="0"/>
              <a:t> o </a:t>
            </a:r>
            <a:r>
              <a:rPr lang="en-US" b="1" i="1" dirty="0" err="1"/>
              <a:t>javnoj</a:t>
            </a:r>
            <a:r>
              <a:rPr lang="en-US" b="1" i="1" dirty="0"/>
              <a:t> </a:t>
            </a:r>
            <a:r>
              <a:rPr lang="en-US" b="1" i="1" dirty="0" err="1"/>
              <a:t>nabavci</a:t>
            </a:r>
            <a:r>
              <a:rPr lang="en-US" b="1" i="1" dirty="0"/>
              <a:t> </a:t>
            </a:r>
            <a:r>
              <a:rPr lang="en-US" b="1" i="1" dirty="0" err="1"/>
              <a:t>radova</a:t>
            </a:r>
            <a:r>
              <a:rPr lang="en-US" i="1" dirty="0"/>
              <a:t> je </a:t>
            </a:r>
            <a:r>
              <a:rPr lang="en-US" i="1" dirty="0" err="1"/>
              <a:t>ugovor</a:t>
            </a:r>
            <a:r>
              <a:rPr lang="en-US" i="1" dirty="0"/>
              <a:t> </a:t>
            </a:r>
            <a:r>
              <a:rPr lang="en-US" i="1" dirty="0" err="1"/>
              <a:t>čiji</a:t>
            </a:r>
            <a:r>
              <a:rPr lang="en-US" i="1" dirty="0"/>
              <a:t> je </a:t>
            </a:r>
            <a:r>
              <a:rPr lang="en-US" i="1" dirty="0" err="1"/>
              <a:t>predmet</a:t>
            </a:r>
            <a:r>
              <a:rPr lang="en-US" i="1" dirty="0"/>
              <a:t> </a:t>
            </a:r>
            <a:r>
              <a:rPr lang="en-US" i="1" dirty="0" err="1"/>
              <a:t>projektovanje</a:t>
            </a:r>
            <a:r>
              <a:rPr lang="en-US" i="1" dirty="0"/>
              <a:t> </a:t>
            </a:r>
            <a:r>
              <a:rPr lang="en-US" i="1" dirty="0" err="1"/>
              <a:t>i</a:t>
            </a:r>
            <a:r>
              <a:rPr lang="en-US" i="1" dirty="0"/>
              <a:t> </a:t>
            </a:r>
            <a:r>
              <a:rPr lang="en-US" i="1" dirty="0" err="1"/>
              <a:t>izvođenje</a:t>
            </a:r>
            <a:r>
              <a:rPr lang="en-US" i="1" dirty="0"/>
              <a:t> </a:t>
            </a:r>
            <a:r>
              <a:rPr lang="en-US" i="1" dirty="0" err="1"/>
              <a:t>radova</a:t>
            </a:r>
            <a:r>
              <a:rPr lang="en-US" i="1" dirty="0"/>
              <a:t> </a:t>
            </a:r>
            <a:r>
              <a:rPr lang="en-US" i="1" dirty="0" err="1"/>
              <a:t>ili</a:t>
            </a:r>
            <a:r>
              <a:rPr lang="en-US" i="1" dirty="0"/>
              <a:t> </a:t>
            </a:r>
            <a:r>
              <a:rPr lang="en-US" i="1" dirty="0" err="1"/>
              <a:t>izvođenje</a:t>
            </a:r>
            <a:r>
              <a:rPr lang="en-US" i="1" dirty="0"/>
              <a:t> </a:t>
            </a:r>
            <a:r>
              <a:rPr lang="en-US" i="1" dirty="0" err="1"/>
              <a:t>radova</a:t>
            </a:r>
            <a:r>
              <a:rPr lang="en-US" i="1" dirty="0"/>
              <a:t> </a:t>
            </a:r>
            <a:r>
              <a:rPr lang="en-US" i="1" dirty="0" err="1"/>
              <a:t>koji</a:t>
            </a:r>
            <a:r>
              <a:rPr lang="en-US" i="1" dirty="0"/>
              <a:t> se </a:t>
            </a:r>
            <a:r>
              <a:rPr lang="en-US" i="1" dirty="0" err="1"/>
              <a:t>odnose</a:t>
            </a:r>
            <a:r>
              <a:rPr lang="en-US" i="1" dirty="0"/>
              <a:t> </a:t>
            </a:r>
            <a:r>
              <a:rPr lang="en-US" i="1" dirty="0" err="1"/>
              <a:t>na</a:t>
            </a:r>
            <a:r>
              <a:rPr lang="en-US" i="1" dirty="0"/>
              <a:t> </a:t>
            </a:r>
            <a:r>
              <a:rPr lang="en-US" i="1" dirty="0" err="1"/>
              <a:t>jednu</a:t>
            </a:r>
            <a:r>
              <a:rPr lang="en-US" i="1" dirty="0"/>
              <a:t> </a:t>
            </a:r>
            <a:r>
              <a:rPr lang="en-US" i="1" dirty="0" err="1"/>
              <a:t>ili</a:t>
            </a:r>
            <a:r>
              <a:rPr lang="en-US" i="1" dirty="0"/>
              <a:t> </a:t>
            </a:r>
            <a:r>
              <a:rPr lang="en-US" i="1" dirty="0" err="1"/>
              <a:t>više</a:t>
            </a:r>
            <a:r>
              <a:rPr lang="en-US" i="1" dirty="0"/>
              <a:t> </a:t>
            </a:r>
            <a:r>
              <a:rPr lang="en-US" i="1" dirty="0" err="1"/>
              <a:t>djelatnosti</a:t>
            </a:r>
            <a:r>
              <a:rPr lang="en-US" i="1" dirty="0"/>
              <a:t> </a:t>
            </a:r>
            <a:r>
              <a:rPr lang="en-US" i="1" dirty="0" err="1"/>
              <a:t>utvrđenih</a:t>
            </a:r>
            <a:r>
              <a:rPr lang="en-US" i="1" dirty="0"/>
              <a:t> u </a:t>
            </a:r>
            <a:r>
              <a:rPr lang="en-US" i="1" dirty="0" err="1"/>
              <a:t>Aneksu</a:t>
            </a:r>
            <a:r>
              <a:rPr lang="en-US" i="1" dirty="0"/>
              <a:t> I., </a:t>
            </a:r>
            <a:r>
              <a:rPr lang="en-US" i="1" dirty="0" err="1"/>
              <a:t>koji</a:t>
            </a:r>
            <a:r>
              <a:rPr lang="en-US" i="1" dirty="0"/>
              <a:t> je </a:t>
            </a:r>
            <a:r>
              <a:rPr lang="en-US" i="1" dirty="0" err="1"/>
              <a:t>sastavni</a:t>
            </a:r>
            <a:r>
              <a:rPr lang="en-US" i="1" dirty="0"/>
              <a:t> </a:t>
            </a:r>
            <a:r>
              <a:rPr lang="en-US" i="1" dirty="0" err="1"/>
              <a:t>dio</a:t>
            </a:r>
            <a:r>
              <a:rPr lang="en-US" i="1" dirty="0"/>
              <a:t> </a:t>
            </a:r>
            <a:r>
              <a:rPr lang="en-US" i="1" dirty="0" err="1"/>
              <a:t>ovog</a:t>
            </a:r>
            <a:r>
              <a:rPr lang="en-US" i="1" dirty="0"/>
              <a:t> </a:t>
            </a:r>
            <a:r>
              <a:rPr lang="en-US" i="1" dirty="0" err="1"/>
              <a:t>zakona</a:t>
            </a:r>
            <a:r>
              <a:rPr lang="en-US" i="1" dirty="0"/>
              <a:t>, </a:t>
            </a:r>
            <a:r>
              <a:rPr lang="en-US" i="1" dirty="0" err="1"/>
              <a:t>ili</a:t>
            </a:r>
            <a:r>
              <a:rPr lang="en-US" i="1" dirty="0"/>
              <a:t> </a:t>
            </a:r>
            <a:r>
              <a:rPr lang="en-US" i="1" dirty="0" err="1"/>
              <a:t>radova</a:t>
            </a:r>
            <a:r>
              <a:rPr lang="en-US" i="1" dirty="0"/>
              <a:t> </a:t>
            </a:r>
            <a:r>
              <a:rPr lang="en-US" i="1" dirty="0" err="1"/>
              <a:t>ili</a:t>
            </a:r>
            <a:r>
              <a:rPr lang="en-US" i="1" dirty="0"/>
              <a:t> </a:t>
            </a:r>
            <a:r>
              <a:rPr lang="en-US" i="1" dirty="0" err="1"/>
              <a:t>izvođenje</a:t>
            </a:r>
            <a:r>
              <a:rPr lang="en-US" i="1" dirty="0"/>
              <a:t> </a:t>
            </a:r>
            <a:r>
              <a:rPr lang="en-US" i="1" dirty="0" err="1"/>
              <a:t>radova</a:t>
            </a:r>
            <a:r>
              <a:rPr lang="en-US" i="1" dirty="0"/>
              <a:t>, </a:t>
            </a:r>
            <a:r>
              <a:rPr lang="en-US" i="1" dirty="0" err="1"/>
              <a:t>bilo</a:t>
            </a:r>
            <a:r>
              <a:rPr lang="en-US" i="1" dirty="0"/>
              <a:t> </a:t>
            </a:r>
            <a:r>
              <a:rPr lang="en-US" i="1" dirty="0" err="1"/>
              <a:t>kojim</a:t>
            </a:r>
            <a:r>
              <a:rPr lang="en-US" i="1" dirty="0"/>
              <a:t> </a:t>
            </a:r>
            <a:r>
              <a:rPr lang="en-US" i="1" dirty="0" err="1"/>
              <a:t>sredstvima</a:t>
            </a:r>
            <a:r>
              <a:rPr lang="en-US" i="1" dirty="0"/>
              <a:t>, </a:t>
            </a:r>
            <a:r>
              <a:rPr lang="en-US" i="1" dirty="0" err="1"/>
              <a:t>koji</a:t>
            </a:r>
            <a:r>
              <a:rPr lang="en-US" i="1" dirty="0"/>
              <a:t> </a:t>
            </a:r>
            <a:r>
              <a:rPr lang="en-US" i="1" dirty="0" err="1"/>
              <a:t>odgovaraju</a:t>
            </a:r>
            <a:r>
              <a:rPr lang="en-US" i="1" dirty="0"/>
              <a:t> </a:t>
            </a:r>
            <a:r>
              <a:rPr lang="en-US" i="1" dirty="0" err="1"/>
              <a:t>zahtjevima</a:t>
            </a:r>
            <a:r>
              <a:rPr lang="en-US" i="1" dirty="0"/>
              <a:t> </a:t>
            </a:r>
            <a:r>
              <a:rPr lang="en-US" i="1" dirty="0" err="1"/>
              <a:t>koje</a:t>
            </a:r>
            <a:r>
              <a:rPr lang="en-US" i="1" dirty="0"/>
              <a:t> je </a:t>
            </a:r>
            <a:r>
              <a:rPr lang="en-US" i="1" dirty="0" err="1"/>
              <a:t>naveo</a:t>
            </a:r>
            <a:r>
              <a:rPr lang="en-US" i="1" dirty="0"/>
              <a:t> </a:t>
            </a:r>
            <a:r>
              <a:rPr lang="en-US" i="1" dirty="0" err="1"/>
              <a:t>ugovorni</a:t>
            </a:r>
            <a:r>
              <a:rPr lang="en-US" i="1" dirty="0"/>
              <a:t> organ </a:t>
            </a:r>
            <a:r>
              <a:rPr lang="en-US" i="1" dirty="0" err="1"/>
              <a:t>ili</a:t>
            </a:r>
            <a:r>
              <a:rPr lang="en-US" i="1" dirty="0"/>
              <a:t> </a:t>
            </a:r>
            <a:r>
              <a:rPr lang="en-US" i="1" dirty="0" err="1"/>
              <a:t>sektorski</a:t>
            </a:r>
            <a:r>
              <a:rPr lang="en-US" i="1" dirty="0"/>
              <a:t> </a:t>
            </a:r>
            <a:r>
              <a:rPr lang="en-US" i="1" dirty="0" err="1"/>
              <a:t>ugovorni</a:t>
            </a:r>
            <a:r>
              <a:rPr lang="en-US" i="1" dirty="0"/>
              <a:t> organ. </a:t>
            </a:r>
            <a:r>
              <a:rPr lang="en-US" i="1" dirty="0" err="1"/>
              <a:t>Pojam</a:t>
            </a:r>
            <a:r>
              <a:rPr lang="en-US" i="1" dirty="0"/>
              <a:t> "</a:t>
            </a:r>
            <a:r>
              <a:rPr lang="en-US" i="1" dirty="0" err="1"/>
              <a:t>radovi</a:t>
            </a:r>
            <a:r>
              <a:rPr lang="en-US" i="1" dirty="0"/>
              <a:t>" </a:t>
            </a:r>
            <a:r>
              <a:rPr lang="en-US" i="1" dirty="0" err="1"/>
              <a:t>podrazumijeva</a:t>
            </a:r>
            <a:r>
              <a:rPr lang="en-US" i="1" dirty="0"/>
              <a:t> </a:t>
            </a:r>
            <a:r>
              <a:rPr lang="en-US" i="1" dirty="0" err="1"/>
              <a:t>rezultat</a:t>
            </a:r>
            <a:r>
              <a:rPr lang="en-US" i="1" dirty="0"/>
              <a:t> </a:t>
            </a:r>
            <a:r>
              <a:rPr lang="en-US" i="1" dirty="0" err="1"/>
              <a:t>gradnje</a:t>
            </a:r>
            <a:r>
              <a:rPr lang="en-US" i="1" dirty="0"/>
              <a:t> </a:t>
            </a:r>
            <a:r>
              <a:rPr lang="en-US" i="1" dirty="0" err="1"/>
              <a:t>ili</a:t>
            </a:r>
            <a:r>
              <a:rPr lang="en-US" i="1" dirty="0"/>
              <a:t> </a:t>
            </a:r>
            <a:r>
              <a:rPr lang="en-US" i="1" dirty="0" err="1"/>
              <a:t>građevinskih</a:t>
            </a:r>
            <a:r>
              <a:rPr lang="en-US" i="1" dirty="0"/>
              <a:t> </a:t>
            </a:r>
            <a:r>
              <a:rPr lang="en-US" i="1" dirty="0" err="1"/>
              <a:t>radova</a:t>
            </a:r>
            <a:r>
              <a:rPr lang="en-US" i="1" dirty="0"/>
              <a:t> </a:t>
            </a:r>
            <a:r>
              <a:rPr lang="en-US" i="1" dirty="0" err="1"/>
              <a:t>uzet</a:t>
            </a:r>
            <a:r>
              <a:rPr lang="en-US" i="1" dirty="0"/>
              <a:t> u </a:t>
            </a:r>
            <a:r>
              <a:rPr lang="en-US" i="1" dirty="0" err="1"/>
              <a:t>cjelini</a:t>
            </a:r>
            <a:r>
              <a:rPr lang="en-US" i="1" dirty="0"/>
              <a:t>, a </a:t>
            </a:r>
            <a:r>
              <a:rPr lang="en-US" i="1" dirty="0" err="1"/>
              <a:t>koji</a:t>
            </a:r>
            <a:r>
              <a:rPr lang="en-US" i="1" dirty="0"/>
              <a:t> je </a:t>
            </a:r>
            <a:r>
              <a:rPr lang="en-US" i="1" dirty="0" err="1"/>
              <a:t>sam</a:t>
            </a:r>
            <a:r>
              <a:rPr lang="en-US" i="1" dirty="0"/>
              <a:t> po </a:t>
            </a:r>
            <a:r>
              <a:rPr lang="en-US" i="1" dirty="0" err="1"/>
              <a:t>sebi</a:t>
            </a:r>
            <a:r>
              <a:rPr lang="en-US" i="1" dirty="0"/>
              <a:t> </a:t>
            </a:r>
            <a:r>
              <a:rPr lang="en-US" i="1" dirty="0" err="1"/>
              <a:t>dovoljan</a:t>
            </a:r>
            <a:r>
              <a:rPr lang="en-US" i="1" dirty="0"/>
              <a:t> za </a:t>
            </a:r>
            <a:r>
              <a:rPr lang="en-US" i="1" dirty="0" err="1"/>
              <a:t>ispunjenje</a:t>
            </a:r>
            <a:r>
              <a:rPr lang="en-US" i="1" dirty="0"/>
              <a:t> </a:t>
            </a:r>
            <a:r>
              <a:rPr lang="en-US" i="1" dirty="0" err="1"/>
              <a:t>neke</a:t>
            </a:r>
            <a:r>
              <a:rPr lang="en-US" i="1" dirty="0"/>
              <a:t> </a:t>
            </a:r>
            <a:r>
              <a:rPr lang="en-US" i="1" dirty="0" err="1"/>
              <a:t>ekonomske</a:t>
            </a:r>
            <a:r>
              <a:rPr lang="en-US" i="1" dirty="0"/>
              <a:t> </a:t>
            </a:r>
            <a:r>
              <a:rPr lang="en-US" i="1" dirty="0" err="1"/>
              <a:t>ili</a:t>
            </a:r>
            <a:r>
              <a:rPr lang="en-US" i="1" dirty="0"/>
              <a:t> </a:t>
            </a:r>
            <a:r>
              <a:rPr lang="en-US" i="1" dirty="0" err="1"/>
              <a:t>tehničke</a:t>
            </a:r>
            <a:r>
              <a:rPr lang="en-US" i="1" dirty="0"/>
              <a:t> </a:t>
            </a:r>
            <a:r>
              <a:rPr lang="en-US" i="1" dirty="0" err="1"/>
              <a:t>funkcije</a:t>
            </a:r>
            <a:endParaRPr lang="bs-Latn-BA" i="1" dirty="0"/>
          </a:p>
          <a:p>
            <a:r>
              <a:rPr lang="bs-Latn-BA" dirty="0"/>
              <a:t>„Radovi“ se u ovom kontekstu odnose na klasične građevinske radove, ispod ili na površini zemlje ili vode. Kao primjer se mogu navesti radovi na izgradnji objekata, rušenju zgrada, gradnji puteva, izolacioni radovi, radovi na vodovodnim i plinskim instalacijama, grijanju, završni građevinski radovi i sl.</a:t>
            </a:r>
          </a:p>
          <a:p>
            <a:endParaRPr lang="bs-Latn-BA" dirty="0"/>
          </a:p>
          <a:p>
            <a:pPr marL="285750" indent="-285750">
              <a:buFont typeface="Arial" panose="020B0604020202020204" pitchFamily="34" charset="0"/>
              <a:buChar char="•"/>
            </a:pPr>
            <a:r>
              <a:rPr lang="bs-Latn-BA" dirty="0"/>
              <a:t>Mješovite nabavke </a:t>
            </a:r>
          </a:p>
          <a:p>
            <a:r>
              <a:rPr lang="bs-Latn-BA" dirty="0"/>
              <a:t>predmet jednog ugovora može biti istovremeno više predmeta nabavke, tj. kombinacija roba i usluga ili kombinacija usluga i radova. </a:t>
            </a:r>
          </a:p>
          <a:p>
            <a:r>
              <a:rPr lang="bs-Latn-BA" dirty="0"/>
              <a:t>Npr. ako su predmet ugovora istovremeno robe i usluge, a usluge prevladavaju, tada se radi o ugovoru o javnoj nabavci usluga.</a:t>
            </a:r>
          </a:p>
        </p:txBody>
      </p:sp>
    </p:spTree>
    <p:extLst>
      <p:ext uri="{BB962C8B-B14F-4D97-AF65-F5344CB8AC3E}">
        <p14:creationId xmlns:p14="http://schemas.microsoft.com/office/powerpoint/2010/main" xmlns="" val="931115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0B836797-FD60-4B66-A65A-8CED04EB90D8}"/>
              </a:ext>
            </a:extLst>
          </p:cNvPr>
          <p:cNvSpPr>
            <a:spLocks noChangeArrowheads="1"/>
          </p:cNvSpPr>
          <p:nvPr/>
        </p:nvSpPr>
        <p:spPr bwMode="auto">
          <a:xfrm>
            <a:off x="539552" y="14937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C7375008-11EC-40BB-B8F7-B66EFB5FD05C}"/>
              </a:ext>
            </a:extLst>
          </p:cNvPr>
          <p:cNvSpPr>
            <a:spLocks noChangeArrowheads="1"/>
          </p:cNvSpPr>
          <p:nvPr/>
        </p:nvSpPr>
        <p:spPr bwMode="auto">
          <a:xfrm>
            <a:off x="323913" y="538053"/>
            <a:ext cx="8496174" cy="6232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dirty="0"/>
              <a:t> </a:t>
            </a:r>
            <a:r>
              <a:rPr lang="en-US" i="1" dirty="0"/>
              <a:t>b) </a:t>
            </a:r>
            <a:r>
              <a:rPr lang="bs-Latn-BA" b="1" i="1" dirty="0"/>
              <a:t>U</a:t>
            </a:r>
            <a:r>
              <a:rPr lang="en-US" b="1" i="1" dirty="0" err="1"/>
              <a:t>govorni</a:t>
            </a:r>
            <a:r>
              <a:rPr lang="en-US" b="1" i="1" dirty="0"/>
              <a:t> organ </a:t>
            </a:r>
            <a:r>
              <a:rPr lang="en-US" i="1" dirty="0"/>
              <a:t>u </a:t>
            </a:r>
            <a:r>
              <a:rPr lang="en-US" i="1" dirty="0" err="1"/>
              <a:t>smislu</a:t>
            </a:r>
            <a:r>
              <a:rPr lang="en-US" i="1" dirty="0"/>
              <a:t> </a:t>
            </a:r>
            <a:r>
              <a:rPr lang="en-US" i="1" dirty="0" err="1"/>
              <a:t>ovog</a:t>
            </a:r>
            <a:r>
              <a:rPr lang="en-US" i="1" dirty="0"/>
              <a:t> </a:t>
            </a:r>
            <a:r>
              <a:rPr lang="en-US" i="1" dirty="0" err="1"/>
              <a:t>zakona</a:t>
            </a:r>
            <a:r>
              <a:rPr lang="en-US" i="1" dirty="0"/>
              <a:t> je: </a:t>
            </a:r>
            <a:endParaRPr lang="bs-Latn-BA" i="1" dirty="0"/>
          </a:p>
          <a:p>
            <a:r>
              <a:rPr lang="en-US" i="1" dirty="0"/>
              <a:t>1) </a:t>
            </a:r>
            <a:r>
              <a:rPr lang="en-US" i="1" dirty="0" err="1"/>
              <a:t>ugovorni</a:t>
            </a:r>
            <a:r>
              <a:rPr lang="en-US" i="1" dirty="0"/>
              <a:t> organ </a:t>
            </a:r>
            <a:r>
              <a:rPr lang="en-US" i="1" dirty="0" err="1"/>
              <a:t>iz</a:t>
            </a:r>
            <a:r>
              <a:rPr lang="en-US" i="1" dirty="0"/>
              <a:t> </a:t>
            </a:r>
            <a:r>
              <a:rPr lang="en-US" i="1" dirty="0" err="1"/>
              <a:t>člana</a:t>
            </a:r>
            <a:r>
              <a:rPr lang="en-US" i="1" dirty="0"/>
              <a:t> 4. </a:t>
            </a:r>
            <a:r>
              <a:rPr lang="en-US" i="1" dirty="0" err="1"/>
              <a:t>ovog</a:t>
            </a:r>
            <a:r>
              <a:rPr lang="en-US" i="1" dirty="0"/>
              <a:t> </a:t>
            </a:r>
            <a:r>
              <a:rPr lang="en-US" i="1" dirty="0" err="1"/>
              <a:t>zakona</a:t>
            </a:r>
            <a:r>
              <a:rPr lang="en-US" i="1" dirty="0"/>
              <a:t> </a:t>
            </a:r>
            <a:r>
              <a:rPr lang="en-US" i="1" dirty="0" err="1"/>
              <a:t>koji</a:t>
            </a:r>
            <a:r>
              <a:rPr lang="en-US" i="1" dirty="0"/>
              <a:t> </a:t>
            </a:r>
            <a:r>
              <a:rPr lang="en-US" i="1" dirty="0" err="1"/>
              <a:t>provodi</a:t>
            </a:r>
            <a:r>
              <a:rPr lang="en-US" i="1" dirty="0"/>
              <a:t> </a:t>
            </a:r>
            <a:r>
              <a:rPr lang="en-US" i="1" dirty="0" err="1"/>
              <a:t>postupak</a:t>
            </a:r>
            <a:r>
              <a:rPr lang="en-US" i="1" dirty="0"/>
              <a:t> </a:t>
            </a:r>
            <a:r>
              <a:rPr lang="en-US" i="1" dirty="0" err="1"/>
              <a:t>javne</a:t>
            </a:r>
            <a:r>
              <a:rPr lang="en-US" i="1" dirty="0"/>
              <a:t> </a:t>
            </a:r>
            <a:r>
              <a:rPr lang="en-US" i="1" dirty="0" err="1"/>
              <a:t>nabavke</a:t>
            </a:r>
            <a:r>
              <a:rPr lang="en-US" i="1" dirty="0"/>
              <a:t> robe, </a:t>
            </a:r>
            <a:r>
              <a:rPr lang="en-US" i="1" dirty="0" err="1"/>
              <a:t>usluga</a:t>
            </a:r>
            <a:r>
              <a:rPr lang="en-US" i="1" dirty="0"/>
              <a:t> </a:t>
            </a:r>
            <a:r>
              <a:rPr lang="en-US" i="1" dirty="0" err="1"/>
              <a:t>i</a:t>
            </a:r>
            <a:r>
              <a:rPr lang="en-US" i="1" dirty="0"/>
              <a:t>/</a:t>
            </a:r>
            <a:r>
              <a:rPr lang="en-US" i="1" dirty="0" err="1"/>
              <a:t>ili</a:t>
            </a:r>
            <a:r>
              <a:rPr lang="en-US" i="1" dirty="0"/>
              <a:t> </a:t>
            </a:r>
            <a:r>
              <a:rPr lang="en-US" i="1" dirty="0" err="1"/>
              <a:t>radova</a:t>
            </a:r>
            <a:r>
              <a:rPr lang="en-US" i="1" dirty="0"/>
              <a:t>;</a:t>
            </a:r>
            <a:endParaRPr lang="bs-Latn-BA" i="1" dirty="0"/>
          </a:p>
          <a:p>
            <a:r>
              <a:rPr lang="en-US" i="1" dirty="0"/>
              <a:t> 2) </a:t>
            </a:r>
            <a:r>
              <a:rPr lang="en-US" i="1" dirty="0" err="1"/>
              <a:t>sektorski</a:t>
            </a:r>
            <a:r>
              <a:rPr lang="en-US" i="1" dirty="0"/>
              <a:t> </a:t>
            </a:r>
            <a:r>
              <a:rPr lang="en-US" i="1" dirty="0" err="1"/>
              <a:t>ugovorni</a:t>
            </a:r>
            <a:r>
              <a:rPr lang="en-US" i="1" dirty="0"/>
              <a:t> organ </a:t>
            </a:r>
            <a:r>
              <a:rPr lang="en-US" i="1" dirty="0" err="1"/>
              <a:t>iz</a:t>
            </a:r>
            <a:r>
              <a:rPr lang="en-US" i="1" dirty="0"/>
              <a:t> </a:t>
            </a:r>
            <a:r>
              <a:rPr lang="en-US" i="1" dirty="0" err="1"/>
              <a:t>člana</a:t>
            </a:r>
            <a:r>
              <a:rPr lang="en-US" i="1" dirty="0"/>
              <a:t> 5. </a:t>
            </a:r>
            <a:r>
              <a:rPr lang="en-US" i="1" dirty="0" err="1"/>
              <a:t>ovog</a:t>
            </a:r>
            <a:r>
              <a:rPr lang="en-US" i="1" dirty="0"/>
              <a:t> </a:t>
            </a:r>
            <a:r>
              <a:rPr lang="en-US" i="1" dirty="0" err="1"/>
              <a:t>zakona</a:t>
            </a:r>
            <a:r>
              <a:rPr lang="en-US" i="1" dirty="0"/>
              <a:t> </a:t>
            </a:r>
            <a:r>
              <a:rPr lang="en-US" i="1" dirty="0" err="1"/>
              <a:t>koji</a:t>
            </a:r>
            <a:r>
              <a:rPr lang="en-US" i="1" dirty="0"/>
              <a:t> </a:t>
            </a:r>
            <a:r>
              <a:rPr lang="en-US" i="1" dirty="0" err="1"/>
              <a:t>obavlja</a:t>
            </a:r>
            <a:r>
              <a:rPr lang="en-US" i="1" dirty="0"/>
              <a:t> </a:t>
            </a:r>
            <a:r>
              <a:rPr lang="en-US" i="1" dirty="0" err="1"/>
              <a:t>djelatnost</a:t>
            </a:r>
            <a:r>
              <a:rPr lang="en-US" i="1" dirty="0"/>
              <a:t> u </a:t>
            </a:r>
            <a:r>
              <a:rPr lang="en-US" i="1" dirty="0" err="1"/>
              <a:t>oblasti</a:t>
            </a:r>
            <a:r>
              <a:rPr lang="en-US" i="1" dirty="0"/>
              <a:t> </a:t>
            </a:r>
            <a:r>
              <a:rPr lang="en-US" i="1" dirty="0" err="1"/>
              <a:t>vodosnabdijevanja</a:t>
            </a:r>
            <a:r>
              <a:rPr lang="en-US" i="1" dirty="0"/>
              <a:t> </a:t>
            </a:r>
            <a:r>
              <a:rPr lang="en-US" i="1" dirty="0" err="1"/>
              <a:t>ili</a:t>
            </a:r>
            <a:r>
              <a:rPr lang="en-US" i="1" dirty="0"/>
              <a:t> </a:t>
            </a:r>
            <a:r>
              <a:rPr lang="en-US" i="1" dirty="0" err="1"/>
              <a:t>energetike</a:t>
            </a:r>
            <a:r>
              <a:rPr lang="en-US" i="1" dirty="0"/>
              <a:t> </a:t>
            </a:r>
            <a:r>
              <a:rPr lang="en-US" i="1" dirty="0" err="1"/>
              <a:t>ili</a:t>
            </a:r>
            <a:r>
              <a:rPr lang="en-US" i="1" dirty="0"/>
              <a:t> </a:t>
            </a:r>
            <a:r>
              <a:rPr lang="en-US" i="1" dirty="0" err="1"/>
              <a:t>prometa</a:t>
            </a:r>
            <a:r>
              <a:rPr lang="en-US" i="1" dirty="0"/>
              <a:t> </a:t>
            </a:r>
            <a:r>
              <a:rPr lang="en-US" i="1" dirty="0" err="1"/>
              <a:t>ili</a:t>
            </a:r>
            <a:r>
              <a:rPr lang="en-US" i="1" dirty="0"/>
              <a:t> </a:t>
            </a:r>
            <a:r>
              <a:rPr lang="en-US" i="1" dirty="0" err="1"/>
              <a:t>poštanskih</a:t>
            </a:r>
            <a:r>
              <a:rPr lang="en-US" i="1" dirty="0"/>
              <a:t> </a:t>
            </a:r>
            <a:r>
              <a:rPr lang="en-US" i="1" dirty="0" err="1"/>
              <a:t>usluga</a:t>
            </a:r>
            <a:r>
              <a:rPr lang="en-US" i="1" dirty="0"/>
              <a:t> </a:t>
            </a:r>
            <a:r>
              <a:rPr lang="en-US" i="1" dirty="0" err="1"/>
              <a:t>i</a:t>
            </a:r>
            <a:r>
              <a:rPr lang="en-US" i="1" dirty="0"/>
              <a:t> </a:t>
            </a:r>
            <a:r>
              <a:rPr lang="en-US" i="1" dirty="0" err="1"/>
              <a:t>koji</a:t>
            </a:r>
            <a:r>
              <a:rPr lang="en-US" i="1" dirty="0"/>
              <a:t> </a:t>
            </a:r>
            <a:r>
              <a:rPr lang="en-US" i="1" dirty="0" err="1"/>
              <a:t>provodi</a:t>
            </a:r>
            <a:r>
              <a:rPr lang="en-US" i="1" dirty="0"/>
              <a:t> </a:t>
            </a:r>
            <a:r>
              <a:rPr lang="en-US" i="1" dirty="0" err="1"/>
              <a:t>postupak</a:t>
            </a:r>
            <a:r>
              <a:rPr lang="en-US" i="1" dirty="0"/>
              <a:t> </a:t>
            </a:r>
            <a:r>
              <a:rPr lang="en-US" i="1" dirty="0" err="1"/>
              <a:t>javne</a:t>
            </a:r>
            <a:r>
              <a:rPr lang="en-US" i="1" dirty="0"/>
              <a:t> </a:t>
            </a:r>
            <a:r>
              <a:rPr lang="en-US" i="1" dirty="0" err="1"/>
              <a:t>nabavke</a:t>
            </a:r>
            <a:r>
              <a:rPr lang="en-US" i="1" dirty="0"/>
              <a:t> robe, </a:t>
            </a:r>
            <a:r>
              <a:rPr lang="en-US" i="1" dirty="0" err="1"/>
              <a:t>usluga</a:t>
            </a:r>
            <a:r>
              <a:rPr lang="en-US" i="1" dirty="0"/>
              <a:t> </a:t>
            </a:r>
            <a:r>
              <a:rPr lang="en-US" i="1" dirty="0" err="1"/>
              <a:t>i</a:t>
            </a:r>
            <a:r>
              <a:rPr lang="en-US" i="1" dirty="0"/>
              <a:t>/</a:t>
            </a:r>
            <a:r>
              <a:rPr lang="en-US" i="1" dirty="0" err="1"/>
              <a:t>ili</a:t>
            </a:r>
            <a:r>
              <a:rPr lang="en-US" i="1" dirty="0"/>
              <a:t> </a:t>
            </a:r>
            <a:r>
              <a:rPr lang="en-US" i="1" dirty="0" err="1"/>
              <a:t>radova</a:t>
            </a:r>
            <a:r>
              <a:rPr lang="en-US" i="1" dirty="0"/>
              <a:t>;</a:t>
            </a:r>
            <a:endParaRPr lang="bs-Latn-BA" i="1" dirty="0"/>
          </a:p>
          <a:p>
            <a:endParaRPr lang="bs-Latn-BA" i="1" dirty="0"/>
          </a:p>
          <a:p>
            <a:r>
              <a:rPr lang="bs-Latn-BA" sz="1700" i="1" dirty="0"/>
              <a:t>1) </a:t>
            </a:r>
            <a:r>
              <a:rPr lang="en-US" sz="1700" dirty="0" err="1"/>
              <a:t>Ugovorni</a:t>
            </a:r>
            <a:r>
              <a:rPr lang="en-US" sz="1700" dirty="0"/>
              <a:t> organ je:</a:t>
            </a:r>
            <a:endParaRPr lang="bs-Latn-BA" sz="1700" dirty="0"/>
          </a:p>
          <a:p>
            <a:pPr lvl="0"/>
            <a:r>
              <a:rPr lang="en-US" sz="1700" dirty="0" err="1"/>
              <a:t>Svaka</a:t>
            </a:r>
            <a:r>
              <a:rPr lang="en-US" sz="1700" dirty="0"/>
              <a:t> </a:t>
            </a:r>
            <a:r>
              <a:rPr lang="en-US" sz="1700" dirty="0" err="1"/>
              <a:t>institucija</a:t>
            </a:r>
            <a:r>
              <a:rPr lang="en-US" sz="1700" dirty="0"/>
              <a:t> </a:t>
            </a:r>
            <a:r>
              <a:rPr lang="en-US" sz="1700" dirty="0" err="1"/>
              <a:t>vlasti</a:t>
            </a:r>
            <a:r>
              <a:rPr lang="en-US" sz="1700" dirty="0"/>
              <a:t> u </a:t>
            </a:r>
            <a:r>
              <a:rPr lang="en-US" sz="1700" dirty="0" err="1"/>
              <a:t>Bosni</a:t>
            </a:r>
            <a:r>
              <a:rPr lang="en-US" sz="1700" dirty="0"/>
              <a:t> </a:t>
            </a:r>
            <a:r>
              <a:rPr lang="en-US" sz="1700" dirty="0" err="1"/>
              <a:t>i</a:t>
            </a:r>
            <a:r>
              <a:rPr lang="en-US" sz="1700" dirty="0"/>
              <a:t> </a:t>
            </a:r>
            <a:r>
              <a:rPr lang="en-US" sz="1700" dirty="0" err="1"/>
              <a:t>Hercegovini</a:t>
            </a:r>
            <a:r>
              <a:rPr lang="en-US" sz="1700" dirty="0"/>
              <a:t>, </a:t>
            </a:r>
            <a:r>
              <a:rPr lang="en-US" sz="1700" dirty="0" err="1"/>
              <a:t>entitetima</a:t>
            </a:r>
            <a:r>
              <a:rPr lang="en-US" sz="1700" dirty="0"/>
              <a:t>, </a:t>
            </a:r>
            <a:r>
              <a:rPr lang="en-US" sz="1700" dirty="0" err="1"/>
              <a:t>Brčko</a:t>
            </a:r>
            <a:r>
              <a:rPr lang="en-US" sz="1700" dirty="0"/>
              <a:t> </a:t>
            </a:r>
            <a:r>
              <a:rPr lang="en-US" sz="1700" dirty="0" err="1"/>
              <a:t>Distriktu</a:t>
            </a:r>
            <a:r>
              <a:rPr lang="en-US" sz="1700" dirty="0"/>
              <a:t> </a:t>
            </a:r>
            <a:r>
              <a:rPr lang="en-US" sz="1700" dirty="0" err="1"/>
              <a:t>Bosne</a:t>
            </a:r>
            <a:r>
              <a:rPr lang="en-US" sz="1700" dirty="0"/>
              <a:t> </a:t>
            </a:r>
            <a:r>
              <a:rPr lang="en-US" sz="1700" dirty="0" err="1"/>
              <a:t>i</a:t>
            </a:r>
            <a:r>
              <a:rPr lang="en-US" sz="1700" dirty="0"/>
              <a:t> </a:t>
            </a:r>
            <a:r>
              <a:rPr lang="en-US" sz="1700" dirty="0" err="1"/>
              <a:t>Hercegovine</a:t>
            </a:r>
            <a:r>
              <a:rPr lang="en-US" sz="1700" dirty="0"/>
              <a:t>, </a:t>
            </a:r>
            <a:r>
              <a:rPr lang="en-US" sz="1700" dirty="0" err="1"/>
              <a:t>na</a:t>
            </a:r>
            <a:r>
              <a:rPr lang="en-US" sz="1700" dirty="0"/>
              <a:t> </a:t>
            </a:r>
            <a:r>
              <a:rPr lang="en-US" sz="1700" dirty="0" err="1"/>
              <a:t>nivou</a:t>
            </a:r>
            <a:r>
              <a:rPr lang="en-US" sz="1700" dirty="0"/>
              <a:t> </a:t>
            </a:r>
            <a:r>
              <a:rPr lang="en-US" sz="1700" dirty="0" err="1"/>
              <a:t>kantona</a:t>
            </a:r>
            <a:r>
              <a:rPr lang="en-US" sz="1700" dirty="0"/>
              <a:t>, </a:t>
            </a:r>
            <a:r>
              <a:rPr lang="en-US" sz="1700" dirty="0" err="1"/>
              <a:t>grada</a:t>
            </a:r>
            <a:r>
              <a:rPr lang="en-US" sz="1700" dirty="0"/>
              <a:t> </a:t>
            </a:r>
            <a:r>
              <a:rPr lang="en-US" sz="1700" dirty="0" err="1"/>
              <a:t>ili</a:t>
            </a:r>
            <a:r>
              <a:rPr lang="en-US" sz="1700" dirty="0"/>
              <a:t> op</a:t>
            </a:r>
            <a:r>
              <a:rPr lang="sr-Latn-BA" sz="1700" dirty="0"/>
              <a:t>št</a:t>
            </a:r>
            <a:r>
              <a:rPr lang="en-US" sz="1700" dirty="0" err="1"/>
              <a:t>ine</a:t>
            </a:r>
            <a:r>
              <a:rPr lang="sr-Latn-BA" sz="1700" dirty="0"/>
              <a:t>; </a:t>
            </a:r>
            <a:endParaRPr lang="bs-Latn-BA" sz="1700" dirty="0"/>
          </a:p>
          <a:p>
            <a:r>
              <a:rPr lang="en-US" sz="1700" dirty="0"/>
              <a:t>b) </a:t>
            </a:r>
            <a:r>
              <a:rPr lang="en-US" sz="1700" dirty="0" err="1"/>
              <a:t>Pravno</a:t>
            </a:r>
            <a:r>
              <a:rPr lang="en-US" sz="1700" dirty="0"/>
              <a:t> lice </a:t>
            </a:r>
            <a:r>
              <a:rPr lang="en-US" sz="1700" dirty="0" err="1"/>
              <a:t>koje</a:t>
            </a:r>
            <a:r>
              <a:rPr lang="en-US" sz="1700" dirty="0"/>
              <a:t> je </a:t>
            </a:r>
            <a:r>
              <a:rPr lang="en-US" sz="1700" dirty="0" err="1"/>
              <a:t>osnovano</a:t>
            </a:r>
            <a:r>
              <a:rPr lang="en-US" sz="1700" dirty="0"/>
              <a:t> za </a:t>
            </a:r>
            <a:r>
              <a:rPr lang="en-US" sz="1700" dirty="0" err="1"/>
              <a:t>određenu</a:t>
            </a:r>
            <a:r>
              <a:rPr lang="en-US" sz="1700" dirty="0"/>
              <a:t> </a:t>
            </a:r>
            <a:r>
              <a:rPr lang="en-US" sz="1700" dirty="0" err="1"/>
              <a:t>svrhu</a:t>
            </a:r>
            <a:r>
              <a:rPr lang="en-US" sz="1700" dirty="0"/>
              <a:t> s </a:t>
            </a:r>
            <a:r>
              <a:rPr lang="en-US" sz="1700" dirty="0" err="1"/>
              <a:t>ciljem</a:t>
            </a:r>
            <a:r>
              <a:rPr lang="sr-Latn-BA" sz="1700" dirty="0"/>
              <a:t> za</a:t>
            </a:r>
            <a:r>
              <a:rPr lang="en-US" sz="1700" dirty="0" err="1"/>
              <a:t>dovoljavanja</a:t>
            </a:r>
            <a:r>
              <a:rPr lang="en-US" sz="1700" dirty="0"/>
              <a:t> </a:t>
            </a:r>
            <a:r>
              <a:rPr lang="en-US" sz="1700" dirty="0" err="1"/>
              <a:t>potreba</a:t>
            </a:r>
            <a:r>
              <a:rPr lang="en-US" sz="1700" dirty="0"/>
              <a:t> od op</a:t>
            </a:r>
            <a:r>
              <a:rPr lang="sr-Latn-BA" sz="1700" dirty="0"/>
              <a:t>šte</a:t>
            </a:r>
            <a:r>
              <a:rPr lang="en-US" sz="1700" dirty="0"/>
              <a:t>g </a:t>
            </a:r>
            <a:r>
              <a:rPr lang="en-US" sz="1700" dirty="0" err="1"/>
              <a:t>interesa</a:t>
            </a:r>
            <a:r>
              <a:rPr lang="en-US" sz="1700" dirty="0"/>
              <a:t>, a </a:t>
            </a:r>
            <a:r>
              <a:rPr lang="en-US" sz="1700" dirty="0" err="1"/>
              <a:t>koje</a:t>
            </a:r>
            <a:r>
              <a:rPr lang="en-US" sz="1700" dirty="0"/>
              <a:t> </a:t>
            </a:r>
            <a:r>
              <a:rPr lang="en-US" sz="1700" dirty="0" err="1"/>
              <a:t>nema</a:t>
            </a:r>
            <a:r>
              <a:rPr lang="en-US" sz="1700" dirty="0"/>
              <a:t> </a:t>
            </a:r>
            <a:r>
              <a:rPr lang="en-US" sz="1700" dirty="0" err="1"/>
              <a:t>industrijski</a:t>
            </a:r>
            <a:r>
              <a:rPr lang="en-US" sz="1700" dirty="0"/>
              <a:t> </a:t>
            </a:r>
            <a:r>
              <a:rPr lang="en-US" sz="1700" dirty="0" err="1"/>
              <a:t>ili</a:t>
            </a:r>
            <a:r>
              <a:rPr lang="en-US" sz="1700" dirty="0"/>
              <a:t> </a:t>
            </a:r>
            <a:r>
              <a:rPr lang="en-US" sz="1700" dirty="0" err="1"/>
              <a:t>komercijalni</a:t>
            </a:r>
            <a:r>
              <a:rPr lang="en-US" sz="1700" dirty="0"/>
              <a:t> </a:t>
            </a:r>
            <a:r>
              <a:rPr lang="en-US" sz="1700" dirty="0" err="1"/>
              <a:t>karakter</a:t>
            </a:r>
            <a:r>
              <a:rPr lang="en-US" sz="1700" dirty="0"/>
              <a:t> </a:t>
            </a:r>
            <a:r>
              <a:rPr lang="en-US" sz="1700" dirty="0" err="1"/>
              <a:t>i</a:t>
            </a:r>
            <a:r>
              <a:rPr lang="en-US" sz="1700" dirty="0"/>
              <a:t> </a:t>
            </a:r>
            <a:r>
              <a:rPr lang="en-US" sz="1700" dirty="0" err="1"/>
              <a:t>ispunjava</a:t>
            </a:r>
            <a:r>
              <a:rPr lang="en-US" sz="1700" dirty="0"/>
              <a:t> </a:t>
            </a:r>
            <a:r>
              <a:rPr lang="en-US" sz="1700" dirty="0" err="1"/>
              <a:t>najmanje</a:t>
            </a:r>
            <a:r>
              <a:rPr lang="en-US" sz="1700" dirty="0"/>
              <a:t> </a:t>
            </a:r>
            <a:r>
              <a:rPr lang="en-US" sz="1700" dirty="0" err="1"/>
              <a:t>jedan</a:t>
            </a:r>
            <a:r>
              <a:rPr lang="en-US" sz="1700" dirty="0"/>
              <a:t> od </a:t>
            </a:r>
            <a:r>
              <a:rPr lang="en-US" sz="1700" dirty="0" err="1"/>
              <a:t>sljedećih</a:t>
            </a:r>
            <a:r>
              <a:rPr lang="en-US" sz="1700" dirty="0"/>
              <a:t> </a:t>
            </a:r>
            <a:r>
              <a:rPr lang="en-US" sz="1700" dirty="0" err="1"/>
              <a:t>uslova</a:t>
            </a:r>
            <a:r>
              <a:rPr lang="en-US" sz="1700" dirty="0"/>
              <a:t>:</a:t>
            </a:r>
            <a:endParaRPr lang="bs-Latn-BA" sz="1700" dirty="0"/>
          </a:p>
          <a:p>
            <a:r>
              <a:rPr lang="en-US" sz="1700" dirty="0"/>
              <a:t>1) </a:t>
            </a:r>
            <a:r>
              <a:rPr lang="en-US" sz="1700" dirty="0" err="1"/>
              <a:t>finansirano</a:t>
            </a:r>
            <a:r>
              <a:rPr lang="en-US" sz="1700" dirty="0"/>
              <a:t> je, </a:t>
            </a:r>
            <a:r>
              <a:rPr lang="en-US" sz="1700" dirty="0" err="1"/>
              <a:t>najvećim</a:t>
            </a:r>
            <a:r>
              <a:rPr lang="en-US" sz="1700" dirty="0"/>
              <a:t> </a:t>
            </a:r>
            <a:r>
              <a:rPr lang="en-US" sz="1700" dirty="0" err="1"/>
              <a:t>dijelom</a:t>
            </a:r>
            <a:r>
              <a:rPr lang="en-US" sz="1700" dirty="0"/>
              <a:t>, </a:t>
            </a:r>
            <a:r>
              <a:rPr lang="en-US" sz="1700" dirty="0" err="1"/>
              <a:t>iz</a:t>
            </a:r>
            <a:r>
              <a:rPr lang="en-US" sz="1700" dirty="0"/>
              <a:t> </a:t>
            </a:r>
            <a:r>
              <a:rPr lang="en-US" sz="1700" dirty="0" err="1"/>
              <a:t>javnih</a:t>
            </a:r>
            <a:r>
              <a:rPr lang="en-US" sz="1700" dirty="0"/>
              <a:t> </a:t>
            </a:r>
            <a:r>
              <a:rPr lang="en-US" sz="1700" dirty="0" err="1"/>
              <a:t>sredstava</a:t>
            </a:r>
            <a:r>
              <a:rPr lang="en-US" sz="1700" dirty="0"/>
              <a:t>, </a:t>
            </a:r>
            <a:r>
              <a:rPr lang="en-US" sz="1700" dirty="0" err="1"/>
              <a:t>ili</a:t>
            </a:r>
            <a:endParaRPr lang="bs-Latn-BA" sz="1700" dirty="0"/>
          </a:p>
          <a:p>
            <a:r>
              <a:rPr lang="en-US" sz="1700" dirty="0"/>
              <a:t>2) </a:t>
            </a:r>
            <a:r>
              <a:rPr lang="en-US" sz="1700" dirty="0" err="1"/>
              <a:t>nadzor</a:t>
            </a:r>
            <a:r>
              <a:rPr lang="en-US" sz="1700" dirty="0"/>
              <a:t> </a:t>
            </a:r>
            <a:r>
              <a:rPr lang="en-US" sz="1700" dirty="0" err="1"/>
              <a:t>nad</a:t>
            </a:r>
            <a:r>
              <a:rPr lang="en-US" sz="1700" dirty="0"/>
              <a:t> </a:t>
            </a:r>
            <a:r>
              <a:rPr lang="en-US" sz="1700" dirty="0" err="1"/>
              <a:t>upravljanjem</a:t>
            </a:r>
            <a:r>
              <a:rPr lang="en-US" sz="1700" dirty="0"/>
              <a:t> </a:t>
            </a:r>
            <a:r>
              <a:rPr lang="en-US" sz="1700" dirty="0" err="1"/>
              <a:t>vrši</a:t>
            </a:r>
            <a:r>
              <a:rPr lang="en-US" sz="1700" dirty="0"/>
              <a:t> </a:t>
            </a:r>
            <a:r>
              <a:rPr lang="en-US" sz="1700" dirty="0" err="1"/>
              <a:t>ugovorni</a:t>
            </a:r>
            <a:r>
              <a:rPr lang="en-US" sz="1700" dirty="0"/>
              <a:t> organ </a:t>
            </a:r>
            <a:r>
              <a:rPr lang="en-US" sz="1700" dirty="0" err="1"/>
              <a:t>defini</a:t>
            </a:r>
            <a:r>
              <a:rPr lang="sr-Latn-BA" sz="1700" dirty="0"/>
              <a:t>san</a:t>
            </a:r>
            <a:r>
              <a:rPr lang="en-US" sz="1700" dirty="0"/>
              <a:t> u </a:t>
            </a:r>
            <a:r>
              <a:rPr lang="en-US" sz="1700" dirty="0" err="1"/>
              <a:t>tač</a:t>
            </a:r>
            <a:r>
              <a:rPr lang="en-US" sz="1700" dirty="0"/>
              <a:t>. a) </a:t>
            </a:r>
            <a:r>
              <a:rPr lang="en-US" sz="1700" dirty="0" err="1"/>
              <a:t>i</a:t>
            </a:r>
            <a:r>
              <a:rPr lang="en-US" sz="1700" dirty="0"/>
              <a:t> b)</a:t>
            </a:r>
            <a:r>
              <a:rPr lang="sr-Cyrl-BA" sz="1700" dirty="0"/>
              <a:t>, </a:t>
            </a:r>
            <a:r>
              <a:rPr lang="en-US" sz="1700" dirty="0" err="1"/>
              <a:t>ili</a:t>
            </a:r>
            <a:endParaRPr lang="bs-Latn-BA" sz="1700" dirty="0"/>
          </a:p>
          <a:p>
            <a:r>
              <a:rPr lang="en-US" sz="1700" dirty="0"/>
              <a:t>3) </a:t>
            </a:r>
            <a:r>
              <a:rPr lang="en-US" sz="1700" dirty="0" err="1"/>
              <a:t>više</a:t>
            </a:r>
            <a:r>
              <a:rPr lang="en-US" sz="1700" dirty="0"/>
              <a:t> od </a:t>
            </a:r>
            <a:r>
              <a:rPr lang="en-US" sz="1700" dirty="0" err="1"/>
              <a:t>polovine</a:t>
            </a:r>
            <a:r>
              <a:rPr lang="en-US" sz="1700" dirty="0"/>
              <a:t> </a:t>
            </a:r>
            <a:r>
              <a:rPr lang="en-US" sz="1700" dirty="0" err="1"/>
              <a:t>članova</a:t>
            </a:r>
            <a:r>
              <a:rPr lang="en-US" sz="1700" dirty="0"/>
              <a:t> </a:t>
            </a:r>
            <a:r>
              <a:rPr lang="en-US" sz="1700" dirty="0" err="1"/>
              <a:t>skupštine</a:t>
            </a:r>
            <a:r>
              <a:rPr lang="en-US" sz="1700" dirty="0"/>
              <a:t>, </a:t>
            </a:r>
            <a:r>
              <a:rPr lang="en-US" sz="1700" dirty="0" err="1"/>
              <a:t>upravnog</a:t>
            </a:r>
            <a:r>
              <a:rPr lang="en-US" sz="1700" dirty="0"/>
              <a:t> </a:t>
            </a:r>
            <a:r>
              <a:rPr lang="en-US" sz="1700" dirty="0" err="1"/>
              <a:t>ili</a:t>
            </a:r>
            <a:r>
              <a:rPr lang="en-US" sz="1700" dirty="0"/>
              <a:t> </a:t>
            </a:r>
            <a:r>
              <a:rPr lang="en-US" sz="1700" dirty="0" err="1"/>
              <a:t>nadzornog</a:t>
            </a:r>
            <a:r>
              <a:rPr lang="en-US" sz="1700" dirty="0"/>
              <a:t> </a:t>
            </a:r>
            <a:r>
              <a:rPr lang="en-US" sz="1700" dirty="0" err="1"/>
              <a:t>odbora</a:t>
            </a:r>
            <a:r>
              <a:rPr lang="en-US" sz="1700" dirty="0"/>
              <a:t> </a:t>
            </a:r>
            <a:r>
              <a:rPr lang="en-US" sz="1700" dirty="0" err="1"/>
              <a:t>su</a:t>
            </a:r>
            <a:r>
              <a:rPr lang="en-US" sz="1700" dirty="0"/>
              <a:t> </a:t>
            </a:r>
            <a:r>
              <a:rPr lang="en-US" sz="1700" dirty="0" err="1"/>
              <a:t>imenovani</a:t>
            </a:r>
            <a:r>
              <a:rPr lang="en-US" sz="1700" dirty="0"/>
              <a:t> </a:t>
            </a:r>
            <a:r>
              <a:rPr lang="en-US" sz="1700" dirty="0" err="1"/>
              <a:t>ili</a:t>
            </a:r>
            <a:r>
              <a:rPr lang="en-US" sz="1700" dirty="0"/>
              <a:t> </a:t>
            </a:r>
            <a:r>
              <a:rPr lang="en-US" sz="1700" dirty="0" err="1"/>
              <a:t>izabrani</a:t>
            </a:r>
            <a:r>
              <a:rPr lang="en-US" sz="1700" dirty="0"/>
              <a:t> </a:t>
            </a:r>
            <a:r>
              <a:rPr lang="en-US" sz="1700" dirty="0" err="1"/>
              <a:t>predstavnici</a:t>
            </a:r>
            <a:r>
              <a:rPr lang="en-US" sz="1700" dirty="0"/>
              <a:t> </a:t>
            </a:r>
            <a:r>
              <a:rPr lang="en-US" sz="1700" dirty="0" err="1"/>
              <a:t>ugovornih</a:t>
            </a:r>
            <a:r>
              <a:rPr lang="en-US" sz="1700" dirty="0"/>
              <a:t> organa </a:t>
            </a:r>
            <a:r>
              <a:rPr lang="en-US" sz="1700" dirty="0" err="1"/>
              <a:t>iz</a:t>
            </a:r>
            <a:r>
              <a:rPr lang="en-US" sz="1700" dirty="0"/>
              <a:t> </a:t>
            </a:r>
            <a:r>
              <a:rPr lang="en-US" sz="1700" dirty="0" err="1"/>
              <a:t>tač</a:t>
            </a:r>
            <a:r>
              <a:rPr lang="en-US" sz="1700" dirty="0"/>
              <a:t>. a) </a:t>
            </a:r>
            <a:r>
              <a:rPr lang="en-US" sz="1700" dirty="0" err="1"/>
              <a:t>i</a:t>
            </a:r>
            <a:r>
              <a:rPr lang="en-US" sz="1700" dirty="0"/>
              <a:t> b)</a:t>
            </a:r>
            <a:r>
              <a:rPr lang="sr-Latn-BA" sz="1700" dirty="0"/>
              <a:t>;</a:t>
            </a:r>
            <a:endParaRPr lang="bs-Latn-BA" sz="1700" dirty="0"/>
          </a:p>
          <a:p>
            <a:r>
              <a:rPr lang="en-US" sz="1700" dirty="0"/>
              <a:t>c) </a:t>
            </a:r>
            <a:r>
              <a:rPr lang="en-US" sz="1700" dirty="0" err="1"/>
              <a:t>Asocijacija</a:t>
            </a:r>
            <a:r>
              <a:rPr lang="en-US" sz="1700" dirty="0"/>
              <a:t> </a:t>
            </a:r>
            <a:r>
              <a:rPr lang="en-US" sz="1700" dirty="0" err="1"/>
              <a:t>koju</a:t>
            </a:r>
            <a:r>
              <a:rPr lang="en-US" sz="1700" dirty="0"/>
              <a:t> </a:t>
            </a:r>
            <a:r>
              <a:rPr lang="en-US" sz="1700" dirty="0" err="1"/>
              <a:t>su</a:t>
            </a:r>
            <a:r>
              <a:rPr lang="en-US" sz="1700" dirty="0"/>
              <a:t> </a:t>
            </a:r>
            <a:r>
              <a:rPr lang="en-US" sz="1700" dirty="0" err="1"/>
              <a:t>formirali</a:t>
            </a:r>
            <a:r>
              <a:rPr lang="en-US" sz="1700" dirty="0"/>
              <a:t> </a:t>
            </a:r>
            <a:r>
              <a:rPr lang="en-US" sz="1700" dirty="0" err="1"/>
              <a:t>jedna</a:t>
            </a:r>
            <a:r>
              <a:rPr lang="en-US" sz="1700" dirty="0"/>
              <a:t> </a:t>
            </a:r>
            <a:r>
              <a:rPr lang="en-US" sz="1700" dirty="0" err="1"/>
              <a:t>ili</a:t>
            </a:r>
            <a:r>
              <a:rPr lang="en-US" sz="1700" dirty="0"/>
              <a:t> </a:t>
            </a:r>
            <a:r>
              <a:rPr lang="en-US" sz="1700" dirty="0" err="1"/>
              <a:t>više</a:t>
            </a:r>
            <a:r>
              <a:rPr lang="en-US" sz="1700" dirty="0"/>
              <a:t> </a:t>
            </a:r>
            <a:r>
              <a:rPr lang="en-US" sz="1700" dirty="0" err="1"/>
              <a:t>institucija</a:t>
            </a:r>
            <a:endParaRPr lang="bs-Latn-BA" sz="1700" dirty="0"/>
          </a:p>
          <a:p>
            <a:r>
              <a:rPr lang="en-US" sz="1700" dirty="0" err="1"/>
              <a:t>vlasti</a:t>
            </a:r>
            <a:r>
              <a:rPr lang="en-US" sz="1700" dirty="0"/>
              <a:t> </a:t>
            </a:r>
            <a:r>
              <a:rPr lang="en-US" sz="1700" dirty="0" err="1"/>
              <a:t>ili</a:t>
            </a:r>
            <a:r>
              <a:rPr lang="en-US" sz="1700" dirty="0"/>
              <a:t> </a:t>
            </a:r>
            <a:r>
              <a:rPr lang="en-US" sz="1700" dirty="0" err="1"/>
              <a:t>pravna</a:t>
            </a:r>
            <a:r>
              <a:rPr lang="en-US" sz="1700" dirty="0"/>
              <a:t> </a:t>
            </a:r>
            <a:r>
              <a:rPr lang="en-US" sz="1700" dirty="0" err="1"/>
              <a:t>lica</a:t>
            </a:r>
            <a:r>
              <a:rPr lang="en-US" sz="1700" dirty="0"/>
              <a:t> </a:t>
            </a:r>
            <a:r>
              <a:rPr lang="en-US" sz="1700" dirty="0" err="1"/>
              <a:t>definirani</a:t>
            </a:r>
            <a:r>
              <a:rPr lang="en-US" sz="1700" dirty="0"/>
              <a:t> u </a:t>
            </a:r>
            <a:r>
              <a:rPr lang="en-US" sz="1700" dirty="0" err="1"/>
              <a:t>tač</a:t>
            </a:r>
            <a:r>
              <a:rPr lang="en-US" sz="1700" dirty="0"/>
              <a:t>. a) </a:t>
            </a:r>
            <a:r>
              <a:rPr lang="en-US" sz="1700" dirty="0" err="1"/>
              <a:t>i</a:t>
            </a:r>
            <a:r>
              <a:rPr lang="en-US" sz="1700" dirty="0"/>
              <a:t> b) </a:t>
            </a:r>
            <a:r>
              <a:rPr lang="en-US" sz="1700" dirty="0" err="1"/>
              <a:t>ovog</a:t>
            </a:r>
            <a:r>
              <a:rPr lang="en-US" sz="1700" dirty="0"/>
              <a:t> </a:t>
            </a:r>
            <a:r>
              <a:rPr lang="en-US" sz="1700" dirty="0" err="1"/>
              <a:t>stava</a:t>
            </a:r>
            <a:r>
              <a:rPr lang="en-US" sz="1700" dirty="0"/>
              <a:t>.</a:t>
            </a:r>
            <a:endParaRPr lang="bs-Latn-BA" sz="1700" dirty="0"/>
          </a:p>
          <a:p>
            <a:r>
              <a:rPr lang="en-US" sz="1700" dirty="0" err="1"/>
              <a:t>Pravilnik</a:t>
            </a:r>
            <a:r>
              <a:rPr lang="en-US" sz="1700" dirty="0"/>
              <a:t> </a:t>
            </a:r>
            <a:r>
              <a:rPr lang="en-US" sz="1700" dirty="0" err="1"/>
              <a:t>sa</a:t>
            </a:r>
            <a:r>
              <a:rPr lang="en-US" sz="1700" dirty="0"/>
              <a:t> </a:t>
            </a:r>
            <a:r>
              <a:rPr lang="en-US" sz="1700" dirty="0" err="1"/>
              <a:t>popisom</a:t>
            </a:r>
            <a:r>
              <a:rPr lang="en-US" sz="1700" dirty="0"/>
              <a:t> </a:t>
            </a:r>
            <a:r>
              <a:rPr lang="en-US" sz="1700" dirty="0" err="1"/>
              <a:t>ugovornih</a:t>
            </a:r>
            <a:r>
              <a:rPr lang="en-US" sz="1700" dirty="0"/>
              <a:t> organa po </a:t>
            </a:r>
            <a:r>
              <a:rPr lang="en-US" sz="1700" dirty="0" err="1"/>
              <a:t>kategorijama</a:t>
            </a:r>
            <a:r>
              <a:rPr lang="en-US" sz="1700" dirty="0"/>
              <a:t> </a:t>
            </a:r>
            <a:r>
              <a:rPr lang="en-US" sz="1700" dirty="0" err="1"/>
              <a:t>koji</a:t>
            </a:r>
            <a:r>
              <a:rPr lang="en-US" sz="1700" dirty="0"/>
              <a:t> </a:t>
            </a:r>
            <a:r>
              <a:rPr lang="en-US" sz="1700" dirty="0" err="1"/>
              <a:t>su</a:t>
            </a:r>
            <a:r>
              <a:rPr lang="en-US" sz="1700" dirty="0"/>
              <a:t> </a:t>
            </a:r>
            <a:r>
              <a:rPr lang="en-US" sz="1700" dirty="0" err="1"/>
              <a:t>obavezni</a:t>
            </a:r>
            <a:r>
              <a:rPr lang="en-US" sz="1700" dirty="0"/>
              <a:t> </a:t>
            </a:r>
            <a:r>
              <a:rPr lang="en-US" sz="1700" dirty="0" err="1"/>
              <a:t>primjenjivati</a:t>
            </a:r>
            <a:r>
              <a:rPr lang="en-US" sz="1700" dirty="0"/>
              <a:t> </a:t>
            </a:r>
            <a:r>
              <a:rPr lang="en-US" sz="1700" dirty="0" err="1"/>
              <a:t>Zakon</a:t>
            </a:r>
            <a:r>
              <a:rPr lang="en-US" sz="1700" dirty="0"/>
              <a:t> o </a:t>
            </a:r>
            <a:r>
              <a:rPr lang="en-US" sz="1700" dirty="0" err="1"/>
              <a:t>javnim</a:t>
            </a:r>
            <a:r>
              <a:rPr lang="en-US" sz="1700" dirty="0"/>
              <a:t> </a:t>
            </a:r>
            <a:r>
              <a:rPr lang="en-US" sz="1700" dirty="0" err="1"/>
              <a:t>nabavkama</a:t>
            </a:r>
            <a:r>
              <a:rPr lang="en-US" sz="1700" dirty="0"/>
              <a:t> ("</a:t>
            </a:r>
            <a:r>
              <a:rPr lang="en-US" sz="1700" dirty="0" err="1"/>
              <a:t>Službeni</a:t>
            </a:r>
            <a:r>
              <a:rPr lang="en-US" sz="1700" dirty="0"/>
              <a:t> </a:t>
            </a:r>
            <a:r>
              <a:rPr lang="en-US" sz="1700" dirty="0" err="1"/>
              <a:t>glasnik</a:t>
            </a:r>
            <a:r>
              <a:rPr lang="en-US" sz="1700" dirty="0"/>
              <a:t> </a:t>
            </a:r>
            <a:r>
              <a:rPr lang="en-US" sz="1700" dirty="0" err="1"/>
              <a:t>BiH</a:t>
            </a:r>
            <a:r>
              <a:rPr lang="en-US" sz="1700" dirty="0"/>
              <a:t>" </a:t>
            </a:r>
            <a:r>
              <a:rPr lang="en-US" sz="1700" dirty="0" err="1"/>
              <a:t>broj</a:t>
            </a:r>
            <a:r>
              <a:rPr lang="en-US" sz="1700" dirty="0"/>
              <a:t> 21/15</a:t>
            </a:r>
            <a:r>
              <a:rPr lang="sr-Latn-BA" sz="1700" dirty="0"/>
              <a:t>)</a:t>
            </a:r>
            <a:endParaRPr lang="bs-Latn-BA" i="1" dirty="0"/>
          </a:p>
        </p:txBody>
      </p:sp>
    </p:spTree>
    <p:extLst>
      <p:ext uri="{BB962C8B-B14F-4D97-AF65-F5344CB8AC3E}">
        <p14:creationId xmlns:p14="http://schemas.microsoft.com/office/powerpoint/2010/main" xmlns="" val="1229774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0B836797-FD60-4B66-A65A-8CED04EB90D8}"/>
              </a:ext>
            </a:extLst>
          </p:cNvPr>
          <p:cNvSpPr>
            <a:spLocks noChangeArrowheads="1"/>
          </p:cNvSpPr>
          <p:nvPr/>
        </p:nvSpPr>
        <p:spPr bwMode="auto">
          <a:xfrm>
            <a:off x="432000" y="43200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C7375008-11EC-40BB-B8F7-B66EFB5FD05C}"/>
              </a:ext>
            </a:extLst>
          </p:cNvPr>
          <p:cNvSpPr>
            <a:spLocks noChangeArrowheads="1"/>
          </p:cNvSpPr>
          <p:nvPr/>
        </p:nvSpPr>
        <p:spPr bwMode="auto">
          <a:xfrm>
            <a:off x="323912" y="837924"/>
            <a:ext cx="8496175" cy="5355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dirty="0"/>
              <a:t> </a:t>
            </a:r>
            <a:r>
              <a:rPr lang="sr-Latn-BA" b="1" dirty="0"/>
              <a:t>Sektorski ugovorni </a:t>
            </a:r>
            <a:r>
              <a:rPr lang="sr-Latn-BA" dirty="0"/>
              <a:t>organi su</a:t>
            </a:r>
            <a:r>
              <a:rPr lang="en-US" dirty="0"/>
              <a:t>: </a:t>
            </a:r>
            <a:endParaRPr lang="bs-Latn-BA" dirty="0"/>
          </a:p>
          <a:p>
            <a:pPr marL="285750" lvl="0" indent="-285750">
              <a:buFont typeface="Wingdings" panose="05000000000000000000" pitchFamily="2" charset="2"/>
              <a:buChar char="q"/>
            </a:pPr>
            <a:r>
              <a:rPr lang="en-US" dirty="0" err="1"/>
              <a:t>ugovorni</a:t>
            </a:r>
            <a:r>
              <a:rPr lang="en-US" dirty="0"/>
              <a:t> organ</a:t>
            </a:r>
            <a:r>
              <a:rPr lang="sr-Latn-BA" dirty="0"/>
              <a:t> (definisan članom 4. ZJN) </a:t>
            </a:r>
            <a:r>
              <a:rPr lang="en-US" dirty="0" err="1"/>
              <a:t>kada</a:t>
            </a:r>
            <a:r>
              <a:rPr lang="en-US" dirty="0"/>
              <a:t> </a:t>
            </a:r>
            <a:r>
              <a:rPr lang="en-US" dirty="0" err="1"/>
              <a:t>nabavlja</a:t>
            </a:r>
            <a:r>
              <a:rPr lang="en-US" dirty="0"/>
              <a:t> </a:t>
            </a:r>
            <a:r>
              <a:rPr lang="en-US" dirty="0" err="1"/>
              <a:t>robu</a:t>
            </a:r>
            <a:r>
              <a:rPr lang="en-US" dirty="0"/>
              <a:t>, </a:t>
            </a:r>
            <a:r>
              <a:rPr lang="en-US" dirty="0" err="1"/>
              <a:t>usluge</a:t>
            </a:r>
            <a:r>
              <a:rPr lang="en-US" dirty="0"/>
              <a:t> </a:t>
            </a:r>
            <a:r>
              <a:rPr lang="en-US" dirty="0" err="1"/>
              <a:t>ili</a:t>
            </a:r>
            <a:r>
              <a:rPr lang="en-US" dirty="0"/>
              <a:t> </a:t>
            </a:r>
            <a:r>
              <a:rPr lang="en-US" dirty="0" err="1"/>
              <a:t>radove</a:t>
            </a:r>
            <a:r>
              <a:rPr lang="en-US" dirty="0"/>
              <a:t> za </a:t>
            </a:r>
            <a:r>
              <a:rPr lang="en-US" dirty="0" err="1"/>
              <a:t>potrebe</a:t>
            </a:r>
            <a:r>
              <a:rPr lang="en-US" dirty="0"/>
              <a:t> </a:t>
            </a:r>
            <a:r>
              <a:rPr lang="en-US" dirty="0" err="1"/>
              <a:t>obavljanja</a:t>
            </a:r>
            <a:r>
              <a:rPr lang="sr-Latn-BA" dirty="0"/>
              <a:t> sljedećih </a:t>
            </a:r>
            <a:r>
              <a:rPr lang="en-US" dirty="0" err="1"/>
              <a:t>djelatnost</a:t>
            </a:r>
            <a:r>
              <a:rPr lang="sr-Latn-BA" dirty="0"/>
              <a:t>i:</a:t>
            </a:r>
            <a:endParaRPr lang="bs-Latn-BA" dirty="0"/>
          </a:p>
          <a:p>
            <a:pPr marL="1200150" lvl="2" indent="-285750">
              <a:buFont typeface="Arial" panose="020B0604020202020204" pitchFamily="34" charset="0"/>
              <a:buChar char="•"/>
            </a:pPr>
            <a:r>
              <a:rPr lang="sr-Latn-BA" dirty="0"/>
              <a:t>Vodosnabdijevanje </a:t>
            </a:r>
            <a:r>
              <a:rPr lang="en-US" dirty="0"/>
              <a:t>(</a:t>
            </a:r>
            <a:r>
              <a:rPr lang="sr-Latn-BA" dirty="0"/>
              <a:t>Član 78.</a:t>
            </a:r>
            <a:r>
              <a:rPr lang="de-DE" dirty="0"/>
              <a:t>),</a:t>
            </a:r>
            <a:endParaRPr lang="bs-Latn-BA" dirty="0"/>
          </a:p>
          <a:p>
            <a:pPr marL="1200150" lvl="2" indent="-285750">
              <a:buFont typeface="Arial" panose="020B0604020202020204" pitchFamily="34" charset="0"/>
              <a:buChar char="•"/>
            </a:pPr>
            <a:r>
              <a:rPr lang="bs-Latn-BA" dirty="0"/>
              <a:t>Plin, toplotna i električna energi</a:t>
            </a:r>
            <a:r>
              <a:rPr lang="sr-Latn-BA" dirty="0"/>
              <a:t>ja </a:t>
            </a:r>
            <a:r>
              <a:rPr lang="en-US" dirty="0"/>
              <a:t>(</a:t>
            </a:r>
            <a:r>
              <a:rPr lang="sr-Latn-BA" dirty="0"/>
              <a:t>Član</a:t>
            </a:r>
            <a:r>
              <a:rPr lang="de-DE" dirty="0"/>
              <a:t> 79),</a:t>
            </a:r>
            <a:endParaRPr lang="bs-Latn-BA" dirty="0"/>
          </a:p>
          <a:p>
            <a:pPr marL="1200150" lvl="2" indent="-285750">
              <a:buFont typeface="Arial" panose="020B0604020202020204" pitchFamily="34" charset="0"/>
              <a:buChar char="•"/>
            </a:pPr>
            <a:r>
              <a:rPr lang="en-US" dirty="0" err="1"/>
              <a:t>Istraživanje</a:t>
            </a:r>
            <a:r>
              <a:rPr lang="en-US" dirty="0"/>
              <a:t> </a:t>
            </a:r>
            <a:r>
              <a:rPr lang="en-US" dirty="0" err="1"/>
              <a:t>i</a:t>
            </a:r>
            <a:r>
              <a:rPr lang="en-US" dirty="0"/>
              <a:t> </a:t>
            </a:r>
            <a:r>
              <a:rPr lang="en-US" dirty="0" err="1"/>
              <a:t>vađenje</a:t>
            </a:r>
            <a:r>
              <a:rPr lang="en-US" dirty="0"/>
              <a:t> </a:t>
            </a:r>
            <a:r>
              <a:rPr lang="en-US" dirty="0" err="1"/>
              <a:t>nafte</a:t>
            </a:r>
            <a:r>
              <a:rPr lang="en-US" dirty="0"/>
              <a:t>, </a:t>
            </a:r>
            <a:r>
              <a:rPr lang="en-US" dirty="0" err="1"/>
              <a:t>plina</a:t>
            </a:r>
            <a:r>
              <a:rPr lang="en-US" dirty="0"/>
              <a:t>, </a:t>
            </a:r>
            <a:r>
              <a:rPr lang="en-US" dirty="0" err="1"/>
              <a:t>uglja</a:t>
            </a:r>
            <a:r>
              <a:rPr lang="en-US" dirty="0"/>
              <a:t> </a:t>
            </a:r>
            <a:r>
              <a:rPr lang="en-US" dirty="0" err="1"/>
              <a:t>i</a:t>
            </a:r>
            <a:r>
              <a:rPr lang="en-US" dirty="0"/>
              <a:t> </a:t>
            </a:r>
            <a:r>
              <a:rPr lang="en-US" dirty="0" err="1"/>
              <a:t>ostalih</a:t>
            </a:r>
            <a:r>
              <a:rPr lang="en-US" dirty="0"/>
              <a:t> </a:t>
            </a:r>
            <a:r>
              <a:rPr lang="en-US" dirty="0" err="1"/>
              <a:t>čvrstih</a:t>
            </a:r>
            <a:r>
              <a:rPr lang="en-US" dirty="0"/>
              <a:t> </a:t>
            </a:r>
            <a:r>
              <a:rPr lang="en-US" dirty="0" err="1"/>
              <a:t>goriva</a:t>
            </a:r>
            <a:r>
              <a:rPr lang="en-US" dirty="0"/>
              <a:t> (</a:t>
            </a:r>
            <a:r>
              <a:rPr lang="sr-Latn-BA" dirty="0"/>
              <a:t>Član</a:t>
            </a:r>
            <a:r>
              <a:rPr lang="de-DE" dirty="0"/>
              <a:t> 80),</a:t>
            </a:r>
            <a:endParaRPr lang="bs-Latn-BA" dirty="0"/>
          </a:p>
          <a:p>
            <a:pPr marL="1200150" lvl="2" indent="-285750">
              <a:buFont typeface="Arial" panose="020B0604020202020204" pitchFamily="34" charset="0"/>
              <a:buChar char="•"/>
            </a:pPr>
            <a:r>
              <a:rPr lang="de-DE" dirty="0"/>
              <a:t>Transportne usluge </a:t>
            </a:r>
            <a:r>
              <a:rPr lang="en-US" dirty="0"/>
              <a:t>(</a:t>
            </a:r>
            <a:r>
              <a:rPr lang="sr-Latn-BA" dirty="0"/>
              <a:t>Član</a:t>
            </a:r>
            <a:r>
              <a:rPr lang="de-DE" dirty="0"/>
              <a:t> 81),</a:t>
            </a:r>
            <a:endParaRPr lang="bs-Latn-BA" dirty="0"/>
          </a:p>
          <a:p>
            <a:pPr marL="1200150" lvl="2" indent="-285750">
              <a:buFont typeface="Arial" panose="020B0604020202020204" pitchFamily="34" charset="0"/>
              <a:buChar char="•"/>
            </a:pPr>
            <a:r>
              <a:rPr lang="sr-Latn-BA" dirty="0"/>
              <a:t>Z</a:t>
            </a:r>
            <a:r>
              <a:rPr lang="en-US" dirty="0" err="1"/>
              <a:t>račne</a:t>
            </a:r>
            <a:r>
              <a:rPr lang="en-US" dirty="0"/>
              <a:t>, </a:t>
            </a:r>
            <a:r>
              <a:rPr lang="en-US" dirty="0" err="1"/>
              <a:t>pomorske</a:t>
            </a:r>
            <a:r>
              <a:rPr lang="en-US" dirty="0"/>
              <a:t> </a:t>
            </a:r>
            <a:r>
              <a:rPr lang="en-US" dirty="0" err="1"/>
              <a:t>i</a:t>
            </a:r>
            <a:r>
              <a:rPr lang="en-US" dirty="0"/>
              <a:t> </a:t>
            </a:r>
            <a:r>
              <a:rPr lang="en-US" dirty="0" err="1"/>
              <a:t>riječne</a:t>
            </a:r>
            <a:r>
              <a:rPr lang="en-US" dirty="0"/>
              <a:t> </a:t>
            </a:r>
            <a:r>
              <a:rPr lang="en-US" dirty="0" err="1"/>
              <a:t>luke</a:t>
            </a:r>
            <a:r>
              <a:rPr lang="en-US" dirty="0"/>
              <a:t> </a:t>
            </a:r>
            <a:r>
              <a:rPr lang="de-DE" dirty="0"/>
              <a:t>(</a:t>
            </a:r>
            <a:r>
              <a:rPr lang="sr-Latn-BA" dirty="0"/>
              <a:t>Član </a:t>
            </a:r>
            <a:r>
              <a:rPr lang="de-DE" dirty="0"/>
              <a:t>82) </a:t>
            </a:r>
            <a:r>
              <a:rPr lang="sr-Latn-BA" dirty="0"/>
              <a:t>i</a:t>
            </a:r>
            <a:endParaRPr lang="bs-Latn-BA" dirty="0"/>
          </a:p>
          <a:p>
            <a:pPr marL="1200150" lvl="2" indent="-285750">
              <a:buFont typeface="Arial" panose="020B0604020202020204" pitchFamily="34" charset="0"/>
              <a:buChar char="•"/>
            </a:pPr>
            <a:r>
              <a:rPr lang="de-DE" dirty="0"/>
              <a:t>Poštanske uslug</a:t>
            </a:r>
            <a:r>
              <a:rPr lang="sr-Latn-BA" dirty="0"/>
              <a:t>e </a:t>
            </a:r>
            <a:r>
              <a:rPr lang="de-DE" dirty="0"/>
              <a:t>(</a:t>
            </a:r>
            <a:r>
              <a:rPr lang="sr-Latn-BA" dirty="0"/>
              <a:t>Član</a:t>
            </a:r>
            <a:r>
              <a:rPr lang="de-DE" dirty="0"/>
              <a:t> 83)</a:t>
            </a:r>
            <a:r>
              <a:rPr lang="sr-Latn-BA" dirty="0"/>
              <a:t>;</a:t>
            </a:r>
            <a:endParaRPr lang="bs-Latn-BA" dirty="0"/>
          </a:p>
          <a:p>
            <a:pPr marL="285750" lvl="0" indent="-285750">
              <a:buFont typeface="Wingdings" panose="05000000000000000000" pitchFamily="2" charset="2"/>
              <a:buChar char="q"/>
            </a:pPr>
            <a:r>
              <a:rPr lang="en-US" dirty="0" err="1"/>
              <a:t>privredno</a:t>
            </a:r>
            <a:r>
              <a:rPr lang="en-US" dirty="0"/>
              <a:t> </a:t>
            </a:r>
            <a:r>
              <a:rPr lang="en-US" dirty="0" err="1"/>
              <a:t>društvo</a:t>
            </a:r>
            <a:r>
              <a:rPr lang="en-US" dirty="0"/>
              <a:t> u </a:t>
            </a:r>
            <a:r>
              <a:rPr lang="en-US" dirty="0" err="1"/>
              <a:t>kojem</a:t>
            </a:r>
            <a:r>
              <a:rPr lang="en-US" dirty="0"/>
              <a:t> </a:t>
            </a:r>
            <a:r>
              <a:rPr lang="en-US" dirty="0" err="1"/>
              <a:t>ugovorni</a:t>
            </a:r>
            <a:r>
              <a:rPr lang="en-US" dirty="0"/>
              <a:t> organ </a:t>
            </a:r>
            <a:r>
              <a:rPr lang="en-US" dirty="0" err="1"/>
              <a:t>ili</a:t>
            </a:r>
            <a:r>
              <a:rPr lang="en-US" dirty="0"/>
              <a:t> </a:t>
            </a:r>
            <a:r>
              <a:rPr lang="en-US" dirty="0" err="1"/>
              <a:t>više</a:t>
            </a:r>
            <a:r>
              <a:rPr lang="en-US" dirty="0"/>
              <a:t> </a:t>
            </a:r>
            <a:r>
              <a:rPr lang="en-US" dirty="0" err="1"/>
              <a:t>ugovornih</a:t>
            </a:r>
            <a:r>
              <a:rPr lang="en-US" dirty="0"/>
              <a:t> organa </a:t>
            </a:r>
            <a:r>
              <a:rPr lang="en-US" dirty="0" err="1"/>
              <a:t>ima</a:t>
            </a:r>
            <a:r>
              <a:rPr lang="en-US" dirty="0"/>
              <a:t> </a:t>
            </a:r>
            <a:r>
              <a:rPr lang="en-US" dirty="0" err="1"/>
              <a:t>ili</a:t>
            </a:r>
            <a:r>
              <a:rPr lang="en-US" dirty="0"/>
              <a:t> </a:t>
            </a:r>
            <a:r>
              <a:rPr lang="en-US" dirty="0" err="1"/>
              <a:t>može</a:t>
            </a:r>
            <a:r>
              <a:rPr lang="en-US" dirty="0"/>
              <a:t> </a:t>
            </a:r>
            <a:r>
              <a:rPr lang="en-US" dirty="0" err="1"/>
              <a:t>imati</a:t>
            </a:r>
            <a:r>
              <a:rPr lang="en-US" dirty="0"/>
              <a:t> </a:t>
            </a:r>
            <a:r>
              <a:rPr lang="en-US" dirty="0" err="1"/>
              <a:t>neposredan</a:t>
            </a:r>
            <a:r>
              <a:rPr lang="en-US" dirty="0"/>
              <a:t> </a:t>
            </a:r>
            <a:r>
              <a:rPr lang="en-US" dirty="0" err="1"/>
              <a:t>ili</a:t>
            </a:r>
            <a:r>
              <a:rPr lang="en-US" dirty="0"/>
              <a:t> </a:t>
            </a:r>
            <a:r>
              <a:rPr lang="en-US" dirty="0" err="1"/>
              <a:t>posredan</a:t>
            </a:r>
            <a:r>
              <a:rPr lang="en-US" dirty="0"/>
              <a:t> </a:t>
            </a:r>
            <a:r>
              <a:rPr lang="en-US" dirty="0" err="1"/>
              <a:t>prevladavajući</a:t>
            </a:r>
            <a:r>
              <a:rPr lang="en-US" dirty="0"/>
              <a:t> </a:t>
            </a:r>
            <a:r>
              <a:rPr lang="en-US" dirty="0" err="1"/>
              <a:t>uticaj</a:t>
            </a:r>
            <a:r>
              <a:rPr lang="en-US" dirty="0"/>
              <a:t> </a:t>
            </a:r>
            <a:r>
              <a:rPr lang="en-US" dirty="0" err="1"/>
              <a:t>na</a:t>
            </a:r>
            <a:r>
              <a:rPr lang="en-US" dirty="0"/>
              <a:t> </a:t>
            </a:r>
            <a:r>
              <a:rPr lang="en-US" dirty="0" err="1"/>
              <a:t>osnovu</a:t>
            </a:r>
            <a:r>
              <a:rPr lang="en-US" dirty="0"/>
              <a:t> </a:t>
            </a:r>
            <a:r>
              <a:rPr lang="en-US" dirty="0" err="1"/>
              <a:t>vlasništva</a:t>
            </a:r>
            <a:r>
              <a:rPr lang="en-US" dirty="0"/>
              <a:t>, </a:t>
            </a:r>
            <a:r>
              <a:rPr lang="en-US" dirty="0" err="1"/>
              <a:t>finansijskog</a:t>
            </a:r>
            <a:r>
              <a:rPr lang="en-US" dirty="0"/>
              <a:t> </a:t>
            </a:r>
            <a:r>
              <a:rPr lang="en-US" dirty="0" err="1"/>
              <a:t>udjela</a:t>
            </a:r>
            <a:r>
              <a:rPr lang="en-US" dirty="0"/>
              <a:t> </a:t>
            </a:r>
            <a:r>
              <a:rPr lang="en-US" dirty="0" err="1"/>
              <a:t>ili</a:t>
            </a:r>
            <a:r>
              <a:rPr lang="en-US" dirty="0"/>
              <a:t> </a:t>
            </a:r>
            <a:r>
              <a:rPr lang="en-US" dirty="0" err="1"/>
              <a:t>na</a:t>
            </a:r>
            <a:r>
              <a:rPr lang="en-US" dirty="0"/>
              <a:t> </a:t>
            </a:r>
            <a:r>
              <a:rPr lang="en-US" dirty="0" err="1"/>
              <a:t>osnovu</a:t>
            </a:r>
            <a:r>
              <a:rPr lang="en-US" dirty="0"/>
              <a:t> </a:t>
            </a:r>
            <a:r>
              <a:rPr lang="en-US" dirty="0" err="1"/>
              <a:t>propisa</a:t>
            </a:r>
            <a:r>
              <a:rPr lang="en-US" dirty="0"/>
              <a:t> </a:t>
            </a:r>
            <a:r>
              <a:rPr lang="en-US" dirty="0" err="1"/>
              <a:t>koji</a:t>
            </a:r>
            <a:r>
              <a:rPr lang="en-US" dirty="0"/>
              <a:t> </a:t>
            </a:r>
            <a:r>
              <a:rPr lang="en-US" dirty="0" err="1"/>
              <a:t>vrijede</a:t>
            </a:r>
            <a:r>
              <a:rPr lang="en-US" dirty="0"/>
              <a:t> za </a:t>
            </a:r>
            <a:r>
              <a:rPr lang="en-US" dirty="0" err="1"/>
              <a:t>društvo</a:t>
            </a:r>
            <a:r>
              <a:rPr lang="en-US" dirty="0"/>
              <a:t> </a:t>
            </a:r>
            <a:r>
              <a:rPr lang="en-US" dirty="0" err="1"/>
              <a:t>i</a:t>
            </a:r>
            <a:r>
              <a:rPr lang="en-US" dirty="0"/>
              <a:t> </a:t>
            </a:r>
            <a:r>
              <a:rPr lang="en-US" dirty="0" err="1"/>
              <a:t>koje</a:t>
            </a:r>
            <a:r>
              <a:rPr lang="en-US" dirty="0"/>
              <a:t> </a:t>
            </a:r>
            <a:r>
              <a:rPr lang="en-US" dirty="0" err="1"/>
              <a:t>obavlja</a:t>
            </a:r>
            <a:r>
              <a:rPr lang="en-US" dirty="0"/>
              <a:t> </a:t>
            </a:r>
            <a:r>
              <a:rPr lang="en-US" dirty="0" err="1"/>
              <a:t>jednu</a:t>
            </a:r>
            <a:r>
              <a:rPr lang="en-US" dirty="0"/>
              <a:t> </a:t>
            </a:r>
            <a:r>
              <a:rPr lang="en-US" dirty="0" err="1"/>
              <a:t>ili</a:t>
            </a:r>
            <a:r>
              <a:rPr lang="en-US" dirty="0"/>
              <a:t> </a:t>
            </a:r>
            <a:r>
              <a:rPr lang="en-US" dirty="0" err="1"/>
              <a:t>više</a:t>
            </a:r>
            <a:r>
              <a:rPr lang="sr-Latn-BA" dirty="0"/>
              <a:t> gore navedenih </a:t>
            </a:r>
            <a:r>
              <a:rPr lang="en-US" dirty="0" err="1"/>
              <a:t>djelatnosti</a:t>
            </a:r>
            <a:r>
              <a:rPr lang="en-US" dirty="0"/>
              <a:t>, </a:t>
            </a:r>
            <a:r>
              <a:rPr lang="en-US" dirty="0" err="1"/>
              <a:t>kada</a:t>
            </a:r>
            <a:r>
              <a:rPr lang="en-US" dirty="0"/>
              <a:t> </a:t>
            </a:r>
            <a:r>
              <a:rPr lang="en-US" dirty="0" err="1"/>
              <a:t>nabavlja</a:t>
            </a:r>
            <a:r>
              <a:rPr lang="en-US" dirty="0"/>
              <a:t> </a:t>
            </a:r>
            <a:r>
              <a:rPr lang="en-US" dirty="0" err="1"/>
              <a:t>robu</a:t>
            </a:r>
            <a:r>
              <a:rPr lang="en-US" dirty="0"/>
              <a:t>, </a:t>
            </a:r>
            <a:r>
              <a:rPr lang="en-US" dirty="0" err="1"/>
              <a:t>usluge</a:t>
            </a:r>
            <a:r>
              <a:rPr lang="en-US" dirty="0"/>
              <a:t> </a:t>
            </a:r>
            <a:r>
              <a:rPr lang="en-US" dirty="0" err="1"/>
              <a:t>ili</a:t>
            </a:r>
            <a:r>
              <a:rPr lang="en-US" dirty="0"/>
              <a:t> </a:t>
            </a:r>
            <a:r>
              <a:rPr lang="en-US" dirty="0" err="1"/>
              <a:t>radove</a:t>
            </a:r>
            <a:r>
              <a:rPr lang="en-US" dirty="0"/>
              <a:t> za </a:t>
            </a:r>
            <a:r>
              <a:rPr lang="en-US" dirty="0" err="1"/>
              <a:t>potrebe</a:t>
            </a:r>
            <a:r>
              <a:rPr lang="en-US" dirty="0"/>
              <a:t> </a:t>
            </a:r>
            <a:r>
              <a:rPr lang="en-US" dirty="0" err="1"/>
              <a:t>obavljanja</a:t>
            </a:r>
            <a:r>
              <a:rPr lang="en-US" dirty="0"/>
              <a:t> </a:t>
            </a:r>
            <a:r>
              <a:rPr lang="en-US" dirty="0" err="1"/>
              <a:t>tih</a:t>
            </a:r>
            <a:r>
              <a:rPr lang="en-US" dirty="0"/>
              <a:t> </a:t>
            </a:r>
            <a:r>
              <a:rPr lang="en-US" dirty="0" err="1"/>
              <a:t>djelatnosti</a:t>
            </a:r>
            <a:r>
              <a:rPr lang="sr-Latn-BA" dirty="0"/>
              <a:t>; </a:t>
            </a:r>
            <a:endParaRPr lang="bs-Latn-BA" dirty="0"/>
          </a:p>
          <a:p>
            <a:pPr marL="285750" lvl="0" indent="-285750">
              <a:buFont typeface="Wingdings" panose="05000000000000000000" pitchFamily="2" charset="2"/>
              <a:buChar char="q"/>
            </a:pPr>
            <a:r>
              <a:rPr lang="en-US" dirty="0" err="1"/>
              <a:t>Privredno</a:t>
            </a:r>
            <a:r>
              <a:rPr lang="en-US" dirty="0"/>
              <a:t> </a:t>
            </a:r>
            <a:r>
              <a:rPr lang="en-US" dirty="0" err="1"/>
              <a:t>društvo</a:t>
            </a:r>
            <a:r>
              <a:rPr lang="en-US" dirty="0"/>
              <a:t> </a:t>
            </a:r>
            <a:r>
              <a:rPr lang="en-US" dirty="0" err="1"/>
              <a:t>koje</a:t>
            </a:r>
            <a:r>
              <a:rPr lang="en-US" dirty="0"/>
              <a:t> </a:t>
            </a:r>
            <a:r>
              <a:rPr lang="en-US" dirty="0" err="1"/>
              <a:t>na</a:t>
            </a:r>
            <a:r>
              <a:rPr lang="en-US" dirty="0"/>
              <a:t> </a:t>
            </a:r>
            <a:r>
              <a:rPr lang="en-US" dirty="0" err="1"/>
              <a:t>osnovu</a:t>
            </a:r>
            <a:r>
              <a:rPr lang="en-US" dirty="0"/>
              <a:t> </a:t>
            </a:r>
            <a:r>
              <a:rPr lang="en-US" dirty="0" err="1"/>
              <a:t>posebnog</a:t>
            </a:r>
            <a:r>
              <a:rPr lang="en-US" dirty="0"/>
              <a:t> </a:t>
            </a:r>
            <a:r>
              <a:rPr lang="en-US" dirty="0" err="1"/>
              <a:t>ili</a:t>
            </a:r>
            <a:r>
              <a:rPr lang="en-US" dirty="0"/>
              <a:t> </a:t>
            </a:r>
            <a:r>
              <a:rPr lang="en-US" dirty="0" err="1"/>
              <a:t>isključivog</a:t>
            </a:r>
            <a:r>
              <a:rPr lang="en-US" dirty="0"/>
              <a:t> </a:t>
            </a:r>
            <a:r>
              <a:rPr lang="en-US" dirty="0" err="1"/>
              <a:t>prava</a:t>
            </a:r>
            <a:r>
              <a:rPr lang="en-US" dirty="0"/>
              <a:t> </a:t>
            </a:r>
            <a:r>
              <a:rPr lang="en-US" dirty="0" err="1"/>
              <a:t>obavlja</a:t>
            </a:r>
            <a:r>
              <a:rPr lang="en-US" dirty="0"/>
              <a:t> </a:t>
            </a:r>
            <a:r>
              <a:rPr lang="en-US" dirty="0" err="1"/>
              <a:t>jednu</a:t>
            </a:r>
            <a:r>
              <a:rPr lang="en-US" dirty="0"/>
              <a:t> </a:t>
            </a:r>
            <a:r>
              <a:rPr lang="en-US" dirty="0" err="1"/>
              <a:t>ili</a:t>
            </a:r>
            <a:r>
              <a:rPr lang="en-US" dirty="0"/>
              <a:t> </a:t>
            </a:r>
            <a:r>
              <a:rPr lang="en-US" dirty="0" err="1"/>
              <a:t>više</a:t>
            </a:r>
            <a:r>
              <a:rPr lang="en-US" dirty="0"/>
              <a:t> gore </a:t>
            </a:r>
            <a:r>
              <a:rPr lang="en-US" dirty="0" err="1"/>
              <a:t>navedenih</a:t>
            </a:r>
            <a:r>
              <a:rPr lang="en-US" dirty="0"/>
              <a:t> </a:t>
            </a:r>
            <a:r>
              <a:rPr lang="en-US" dirty="0" err="1"/>
              <a:t>djelatnosti</a:t>
            </a:r>
            <a:r>
              <a:rPr lang="en-US" dirty="0"/>
              <a:t> </a:t>
            </a:r>
            <a:r>
              <a:rPr lang="en-US" dirty="0" err="1"/>
              <a:t>i</a:t>
            </a:r>
            <a:r>
              <a:rPr lang="en-US" dirty="0"/>
              <a:t> </a:t>
            </a:r>
            <a:r>
              <a:rPr lang="en-US" dirty="0" err="1"/>
              <a:t>kada</a:t>
            </a:r>
            <a:r>
              <a:rPr lang="en-US" dirty="0"/>
              <a:t> </a:t>
            </a:r>
            <a:r>
              <a:rPr lang="en-US" dirty="0" err="1"/>
              <a:t>nabavlja</a:t>
            </a:r>
            <a:r>
              <a:rPr lang="en-US" dirty="0"/>
              <a:t> </a:t>
            </a:r>
            <a:r>
              <a:rPr lang="en-US" dirty="0" err="1"/>
              <a:t>robu</a:t>
            </a:r>
            <a:r>
              <a:rPr lang="en-US" dirty="0"/>
              <a:t>, </a:t>
            </a:r>
            <a:r>
              <a:rPr lang="en-US" dirty="0" err="1"/>
              <a:t>usluge</a:t>
            </a:r>
            <a:r>
              <a:rPr lang="en-US" dirty="0"/>
              <a:t> </a:t>
            </a:r>
            <a:r>
              <a:rPr lang="en-US" dirty="0" err="1"/>
              <a:t>ili</a:t>
            </a:r>
            <a:r>
              <a:rPr lang="en-US" dirty="0"/>
              <a:t> </a:t>
            </a:r>
            <a:r>
              <a:rPr lang="en-US" dirty="0" err="1"/>
              <a:t>radove</a:t>
            </a:r>
            <a:r>
              <a:rPr lang="en-US" dirty="0"/>
              <a:t> za </a:t>
            </a:r>
            <a:r>
              <a:rPr lang="en-US" dirty="0" err="1"/>
              <a:t>potrebe</a:t>
            </a:r>
            <a:r>
              <a:rPr lang="en-US" dirty="0"/>
              <a:t> </a:t>
            </a:r>
            <a:r>
              <a:rPr lang="en-US" dirty="0" err="1"/>
              <a:t>obavljanja</a:t>
            </a:r>
            <a:r>
              <a:rPr lang="en-US" dirty="0"/>
              <a:t> </a:t>
            </a:r>
            <a:r>
              <a:rPr lang="en-US" dirty="0" err="1"/>
              <a:t>tih</a:t>
            </a:r>
            <a:r>
              <a:rPr lang="en-US" dirty="0"/>
              <a:t> </a:t>
            </a:r>
            <a:r>
              <a:rPr lang="en-US" dirty="0" err="1"/>
              <a:t>djelatnosti</a:t>
            </a:r>
            <a:r>
              <a:rPr lang="sr-Latn-BA" dirty="0"/>
              <a:t>.</a:t>
            </a:r>
            <a:endParaRPr lang="bs-Latn-BA" dirty="0"/>
          </a:p>
        </p:txBody>
      </p:sp>
    </p:spTree>
    <p:extLst>
      <p:ext uri="{BB962C8B-B14F-4D97-AF65-F5344CB8AC3E}">
        <p14:creationId xmlns:p14="http://schemas.microsoft.com/office/powerpoint/2010/main" xmlns="" val="513966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0B836797-FD60-4B66-A65A-8CED04EB90D8}"/>
              </a:ext>
            </a:extLst>
          </p:cNvPr>
          <p:cNvSpPr>
            <a:spLocks noChangeArrowheads="1"/>
          </p:cNvSpPr>
          <p:nvPr/>
        </p:nvSpPr>
        <p:spPr bwMode="auto">
          <a:xfrm>
            <a:off x="576242" y="46215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C7375008-11EC-40BB-B8F7-B66EFB5FD05C}"/>
              </a:ext>
            </a:extLst>
          </p:cNvPr>
          <p:cNvSpPr>
            <a:spLocks noChangeArrowheads="1"/>
          </p:cNvSpPr>
          <p:nvPr/>
        </p:nvSpPr>
        <p:spPr bwMode="auto">
          <a:xfrm>
            <a:off x="323912" y="837924"/>
            <a:ext cx="8496175" cy="48013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dirty="0"/>
              <a:t> </a:t>
            </a:r>
            <a:r>
              <a:rPr lang="bs-Latn-BA" dirty="0"/>
              <a:t> </a:t>
            </a:r>
            <a:r>
              <a:rPr lang="en-US" i="1" dirty="0"/>
              <a:t>c) </a:t>
            </a:r>
            <a:r>
              <a:rPr lang="bs-Latn-BA" b="1" i="1" dirty="0"/>
              <a:t>P</a:t>
            </a:r>
            <a:r>
              <a:rPr lang="en-US" b="1" i="1" dirty="0" err="1"/>
              <a:t>rivredni</a:t>
            </a:r>
            <a:r>
              <a:rPr lang="en-US" b="1" i="1" dirty="0"/>
              <a:t> </a:t>
            </a:r>
            <a:r>
              <a:rPr lang="en-US" b="1" i="1" dirty="0" err="1"/>
              <a:t>subjekat</a:t>
            </a:r>
            <a:r>
              <a:rPr lang="en-US" b="1" i="1" dirty="0"/>
              <a:t> </a:t>
            </a:r>
            <a:r>
              <a:rPr lang="en-US" i="1" dirty="0"/>
              <a:t>je </a:t>
            </a:r>
            <a:r>
              <a:rPr lang="en-US" i="1" dirty="0" err="1"/>
              <a:t>pravno</a:t>
            </a:r>
            <a:r>
              <a:rPr lang="en-US" i="1" dirty="0"/>
              <a:t> </a:t>
            </a:r>
            <a:r>
              <a:rPr lang="en-US" i="1" dirty="0" err="1"/>
              <a:t>ili</a:t>
            </a:r>
            <a:r>
              <a:rPr lang="en-US" i="1" dirty="0"/>
              <a:t> </a:t>
            </a:r>
            <a:r>
              <a:rPr lang="en-US" i="1" dirty="0" err="1"/>
              <a:t>fizičko</a:t>
            </a:r>
            <a:r>
              <a:rPr lang="en-US" i="1" dirty="0"/>
              <a:t> lice, </a:t>
            </a:r>
            <a:r>
              <a:rPr lang="en-US" i="1" dirty="0" err="1"/>
              <a:t>ili</a:t>
            </a:r>
            <a:r>
              <a:rPr lang="en-US" i="1" dirty="0"/>
              <a:t> </a:t>
            </a:r>
            <a:r>
              <a:rPr lang="en-US" i="1" dirty="0" err="1"/>
              <a:t>grupa</a:t>
            </a:r>
            <a:r>
              <a:rPr lang="en-US" i="1" dirty="0"/>
              <a:t> </a:t>
            </a:r>
            <a:r>
              <a:rPr lang="en-US" i="1" dirty="0" err="1"/>
              <a:t>takvih</a:t>
            </a:r>
            <a:r>
              <a:rPr lang="en-US" i="1" dirty="0"/>
              <a:t> </a:t>
            </a:r>
            <a:r>
              <a:rPr lang="en-US" i="1" dirty="0" err="1"/>
              <a:t>lica</a:t>
            </a:r>
            <a:r>
              <a:rPr lang="en-US" i="1" dirty="0"/>
              <a:t>, </a:t>
            </a:r>
            <a:r>
              <a:rPr lang="en-US" i="1" dirty="0" err="1"/>
              <a:t>koji</a:t>
            </a:r>
            <a:r>
              <a:rPr lang="en-US" i="1" dirty="0"/>
              <a:t> </a:t>
            </a:r>
            <a:r>
              <a:rPr lang="en-US" i="1" dirty="0" err="1"/>
              <a:t>na</a:t>
            </a:r>
            <a:r>
              <a:rPr lang="en-US" i="1" dirty="0"/>
              <a:t> </a:t>
            </a:r>
            <a:r>
              <a:rPr lang="en-US" i="1" dirty="0" err="1"/>
              <a:t>tržištu</a:t>
            </a:r>
            <a:r>
              <a:rPr lang="en-US" i="1" dirty="0"/>
              <a:t> nude robe, </a:t>
            </a:r>
            <a:r>
              <a:rPr lang="en-US" i="1" dirty="0" err="1"/>
              <a:t>usluge</a:t>
            </a:r>
            <a:r>
              <a:rPr lang="en-US" i="1" dirty="0"/>
              <a:t> </a:t>
            </a:r>
            <a:r>
              <a:rPr lang="en-US" i="1" dirty="0" err="1"/>
              <a:t>i</a:t>
            </a:r>
            <a:r>
              <a:rPr lang="en-US" i="1" dirty="0"/>
              <a:t>/</a:t>
            </a:r>
            <a:r>
              <a:rPr lang="en-US" i="1" dirty="0" err="1"/>
              <a:t>ili</a:t>
            </a:r>
            <a:r>
              <a:rPr lang="en-US" i="1" dirty="0"/>
              <a:t> </a:t>
            </a:r>
            <a:r>
              <a:rPr lang="en-US" i="1" dirty="0" err="1"/>
              <a:t>radove</a:t>
            </a:r>
            <a:r>
              <a:rPr lang="en-US" i="1" dirty="0"/>
              <a:t>, a </a:t>
            </a:r>
            <a:r>
              <a:rPr lang="en-US" i="1" dirty="0" err="1"/>
              <a:t>registrirani</a:t>
            </a:r>
            <a:r>
              <a:rPr lang="en-US" i="1" dirty="0"/>
              <a:t> </a:t>
            </a:r>
            <a:r>
              <a:rPr lang="en-US" i="1" dirty="0" err="1"/>
              <a:t>su</a:t>
            </a:r>
            <a:r>
              <a:rPr lang="en-US" i="1" dirty="0"/>
              <a:t> za </a:t>
            </a:r>
            <a:r>
              <a:rPr lang="en-US" i="1" dirty="0" err="1"/>
              <a:t>obavljanje</a:t>
            </a:r>
            <a:r>
              <a:rPr lang="en-US" i="1" dirty="0"/>
              <a:t> </a:t>
            </a:r>
            <a:r>
              <a:rPr lang="en-US" i="1" dirty="0" err="1"/>
              <a:t>predmetne</a:t>
            </a:r>
            <a:r>
              <a:rPr lang="en-US" i="1" dirty="0"/>
              <a:t> </a:t>
            </a:r>
            <a:r>
              <a:rPr lang="en-US" i="1" dirty="0" err="1"/>
              <a:t>djelatnosti</a:t>
            </a:r>
            <a:r>
              <a:rPr lang="en-US" i="1" dirty="0"/>
              <a:t>, </a:t>
            </a:r>
            <a:r>
              <a:rPr lang="en-US" i="1" dirty="0" err="1"/>
              <a:t>te</a:t>
            </a:r>
            <a:r>
              <a:rPr lang="en-US" i="1" dirty="0"/>
              <a:t> </a:t>
            </a:r>
            <a:r>
              <a:rPr lang="en-US" i="1" dirty="0" err="1"/>
              <a:t>mogu</a:t>
            </a:r>
            <a:r>
              <a:rPr lang="en-US" i="1" dirty="0"/>
              <a:t> </a:t>
            </a:r>
            <a:r>
              <a:rPr lang="en-US" i="1" dirty="0" err="1"/>
              <a:t>učestvovati</a:t>
            </a:r>
            <a:r>
              <a:rPr lang="en-US" i="1" dirty="0"/>
              <a:t> u </a:t>
            </a:r>
            <a:r>
              <a:rPr lang="en-US" i="1" dirty="0" err="1"/>
              <a:t>postupku</a:t>
            </a:r>
            <a:r>
              <a:rPr lang="en-US" i="1" dirty="0"/>
              <a:t> </a:t>
            </a:r>
            <a:r>
              <a:rPr lang="en-US" i="1" dirty="0" err="1"/>
              <a:t>javne</a:t>
            </a:r>
            <a:r>
              <a:rPr lang="en-US" i="1" dirty="0"/>
              <a:t> </a:t>
            </a:r>
            <a:r>
              <a:rPr lang="en-US" i="1" dirty="0" err="1"/>
              <a:t>nabavke</a:t>
            </a:r>
            <a:r>
              <a:rPr lang="en-US" i="1" dirty="0"/>
              <a:t>, </a:t>
            </a:r>
            <a:r>
              <a:rPr lang="en-US" i="1" dirty="0" err="1"/>
              <a:t>kao</a:t>
            </a:r>
            <a:r>
              <a:rPr lang="en-US" i="1" dirty="0"/>
              <a:t>:</a:t>
            </a:r>
            <a:endParaRPr lang="bs-Latn-BA" i="1" dirty="0"/>
          </a:p>
          <a:p>
            <a:endParaRPr lang="bs-Latn-BA" i="1" dirty="0"/>
          </a:p>
          <a:p>
            <a:r>
              <a:rPr lang="en-US" i="1" dirty="0"/>
              <a:t>1) </a:t>
            </a:r>
            <a:r>
              <a:rPr lang="en-US" b="1" i="1" dirty="0" err="1"/>
              <a:t>ponuđač</a:t>
            </a:r>
            <a:r>
              <a:rPr lang="en-US" i="1" dirty="0"/>
              <a:t> </a:t>
            </a:r>
            <a:r>
              <a:rPr lang="en-US" i="1" dirty="0" err="1"/>
              <a:t>koji</a:t>
            </a:r>
            <a:r>
              <a:rPr lang="en-US" i="1" dirty="0"/>
              <a:t> je </a:t>
            </a:r>
            <a:r>
              <a:rPr lang="en-US" i="1" dirty="0" err="1"/>
              <a:t>dostavio</a:t>
            </a:r>
            <a:r>
              <a:rPr lang="en-US" i="1" dirty="0"/>
              <a:t> </a:t>
            </a:r>
            <a:r>
              <a:rPr lang="en-US" i="1" dirty="0" err="1"/>
              <a:t>ponudu</a:t>
            </a:r>
            <a:r>
              <a:rPr lang="en-US" i="1" dirty="0"/>
              <a:t>;</a:t>
            </a:r>
            <a:endParaRPr lang="bs-Latn-BA" i="1" dirty="0"/>
          </a:p>
          <a:p>
            <a:r>
              <a:rPr lang="en-US" i="1" dirty="0"/>
              <a:t> </a:t>
            </a:r>
            <a:endParaRPr lang="bs-Latn-BA" i="1" dirty="0"/>
          </a:p>
          <a:p>
            <a:r>
              <a:rPr lang="en-US" i="1" dirty="0"/>
              <a:t>2) </a:t>
            </a:r>
            <a:r>
              <a:rPr lang="en-US" b="1" i="1" dirty="0" err="1"/>
              <a:t>kandidat</a:t>
            </a:r>
            <a:r>
              <a:rPr lang="en-US" i="1" dirty="0"/>
              <a:t> </a:t>
            </a:r>
            <a:r>
              <a:rPr lang="en-US" i="1" dirty="0" err="1"/>
              <a:t>koji</a:t>
            </a:r>
            <a:r>
              <a:rPr lang="en-US" i="1" dirty="0"/>
              <a:t> je </a:t>
            </a:r>
            <a:r>
              <a:rPr lang="en-US" i="1" dirty="0" err="1"/>
              <a:t>dostavio</a:t>
            </a:r>
            <a:r>
              <a:rPr lang="en-US" i="1" dirty="0"/>
              <a:t> </a:t>
            </a:r>
            <a:r>
              <a:rPr lang="en-US" i="1" dirty="0" err="1"/>
              <a:t>zahtjev</a:t>
            </a:r>
            <a:r>
              <a:rPr lang="en-US" i="1" dirty="0"/>
              <a:t> za </a:t>
            </a:r>
            <a:r>
              <a:rPr lang="en-US" i="1" dirty="0" err="1"/>
              <a:t>učešće</a:t>
            </a:r>
            <a:r>
              <a:rPr lang="en-US" i="1" dirty="0"/>
              <a:t> u </a:t>
            </a:r>
            <a:r>
              <a:rPr lang="en-US" i="1" dirty="0" err="1"/>
              <a:t>ograničenom</a:t>
            </a:r>
            <a:r>
              <a:rPr lang="en-US" i="1" dirty="0"/>
              <a:t>, </a:t>
            </a:r>
            <a:r>
              <a:rPr lang="en-US" i="1" dirty="0" err="1"/>
              <a:t>pregovaračkom</a:t>
            </a:r>
            <a:r>
              <a:rPr lang="en-US" i="1" dirty="0"/>
              <a:t> </a:t>
            </a:r>
            <a:r>
              <a:rPr lang="en-US" i="1" dirty="0" err="1"/>
              <a:t>postupku</a:t>
            </a:r>
            <a:r>
              <a:rPr lang="en-US" i="1" dirty="0"/>
              <a:t> </a:t>
            </a:r>
            <a:r>
              <a:rPr lang="en-US" i="1" dirty="0" err="1"/>
              <a:t>ili</a:t>
            </a:r>
            <a:r>
              <a:rPr lang="en-US" i="1" dirty="0"/>
              <a:t> </a:t>
            </a:r>
            <a:r>
              <a:rPr lang="en-US" i="1" dirty="0" err="1"/>
              <a:t>takmičarskom</a:t>
            </a:r>
            <a:r>
              <a:rPr lang="en-US" i="1" dirty="0"/>
              <a:t> </a:t>
            </a:r>
            <a:r>
              <a:rPr lang="en-US" i="1" dirty="0" err="1"/>
              <a:t>dijalogu</a:t>
            </a:r>
            <a:r>
              <a:rPr lang="en-US" i="1" dirty="0"/>
              <a:t>;</a:t>
            </a:r>
            <a:endParaRPr lang="bs-Latn-BA" i="1" dirty="0"/>
          </a:p>
          <a:p>
            <a:r>
              <a:rPr lang="en-US" i="1" dirty="0"/>
              <a:t> </a:t>
            </a:r>
            <a:endParaRPr lang="bs-Latn-BA" i="1" dirty="0"/>
          </a:p>
          <a:p>
            <a:r>
              <a:rPr lang="en-US" i="1" dirty="0"/>
              <a:t>3) </a:t>
            </a:r>
            <a:r>
              <a:rPr lang="en-US" b="1" i="1" dirty="0" err="1"/>
              <a:t>grupa</a:t>
            </a:r>
            <a:r>
              <a:rPr lang="en-US" b="1" i="1" dirty="0"/>
              <a:t> </a:t>
            </a:r>
            <a:r>
              <a:rPr lang="en-US" b="1" i="1" dirty="0" err="1"/>
              <a:t>kandidata</a:t>
            </a:r>
            <a:r>
              <a:rPr lang="en-US" b="1" i="1" dirty="0"/>
              <a:t>/</a:t>
            </a:r>
            <a:r>
              <a:rPr lang="en-US" b="1" i="1" dirty="0" err="1"/>
              <a:t>ponuđača</a:t>
            </a:r>
            <a:r>
              <a:rPr lang="en-US" b="1" i="1" dirty="0"/>
              <a:t> </a:t>
            </a:r>
            <a:r>
              <a:rPr lang="en-US" i="1" dirty="0"/>
              <a:t>(</a:t>
            </a:r>
            <a:r>
              <a:rPr lang="en-US" i="1" dirty="0" err="1"/>
              <a:t>dva</a:t>
            </a:r>
            <a:r>
              <a:rPr lang="en-US" i="1" dirty="0"/>
              <a:t> </a:t>
            </a:r>
            <a:r>
              <a:rPr lang="en-US" i="1" dirty="0" err="1"/>
              <a:t>ili</a:t>
            </a:r>
            <a:r>
              <a:rPr lang="en-US" i="1" dirty="0"/>
              <a:t> </a:t>
            </a:r>
            <a:r>
              <a:rPr lang="en-US" i="1" dirty="0" err="1"/>
              <a:t>više</a:t>
            </a:r>
            <a:r>
              <a:rPr lang="en-US" i="1" dirty="0"/>
              <a:t> </a:t>
            </a:r>
            <a:r>
              <a:rPr lang="en-US" i="1" dirty="0" err="1"/>
              <a:t>kandidata</a:t>
            </a:r>
            <a:r>
              <a:rPr lang="en-US" i="1" dirty="0"/>
              <a:t>/</a:t>
            </a:r>
            <a:r>
              <a:rPr lang="en-US" i="1" dirty="0" err="1"/>
              <a:t>ponuđača</a:t>
            </a:r>
            <a:r>
              <a:rPr lang="en-US" i="1" dirty="0"/>
              <a:t>) </a:t>
            </a:r>
            <a:r>
              <a:rPr lang="en-US" i="1" dirty="0" err="1"/>
              <a:t>koji</a:t>
            </a:r>
            <a:r>
              <a:rPr lang="en-US" i="1" dirty="0"/>
              <a:t> </a:t>
            </a:r>
            <a:r>
              <a:rPr lang="en-US" i="1" dirty="0" err="1"/>
              <a:t>su</a:t>
            </a:r>
            <a:r>
              <a:rPr lang="en-US" i="1" dirty="0"/>
              <a:t> </a:t>
            </a:r>
            <a:r>
              <a:rPr lang="en-US" i="1" dirty="0" err="1"/>
              <a:t>dostavili</a:t>
            </a:r>
            <a:r>
              <a:rPr lang="en-US" i="1" dirty="0"/>
              <a:t> </a:t>
            </a:r>
            <a:r>
              <a:rPr lang="en-US" i="1" dirty="0" err="1"/>
              <a:t>zajednički</a:t>
            </a:r>
            <a:r>
              <a:rPr lang="en-US" i="1" dirty="0"/>
              <a:t> </a:t>
            </a:r>
            <a:r>
              <a:rPr lang="en-US" i="1" dirty="0" err="1"/>
              <a:t>zahtjev</a:t>
            </a:r>
            <a:r>
              <a:rPr lang="en-US" i="1" dirty="0"/>
              <a:t> za </a:t>
            </a:r>
            <a:r>
              <a:rPr lang="en-US" i="1" dirty="0" err="1"/>
              <a:t>učešće</a:t>
            </a:r>
            <a:r>
              <a:rPr lang="en-US" i="1" dirty="0"/>
              <a:t> </a:t>
            </a:r>
            <a:r>
              <a:rPr lang="en-US" i="1" dirty="0" err="1"/>
              <a:t>ili</a:t>
            </a:r>
            <a:r>
              <a:rPr lang="en-US" i="1" dirty="0"/>
              <a:t> </a:t>
            </a:r>
            <a:r>
              <a:rPr lang="en-US" i="1" dirty="0" err="1"/>
              <a:t>zajedničku</a:t>
            </a:r>
            <a:r>
              <a:rPr lang="en-US" i="1" dirty="0"/>
              <a:t> </a:t>
            </a:r>
            <a:r>
              <a:rPr lang="en-US" i="1" dirty="0" err="1"/>
              <a:t>ponudu</a:t>
            </a:r>
            <a:r>
              <a:rPr lang="en-US" i="1" dirty="0"/>
              <a:t>;</a:t>
            </a:r>
            <a:endParaRPr lang="bs-Latn-BA" i="1" dirty="0"/>
          </a:p>
          <a:p>
            <a:r>
              <a:rPr lang="en-US" i="1" dirty="0"/>
              <a:t> </a:t>
            </a:r>
            <a:endParaRPr lang="bs-Latn-BA" i="1" dirty="0"/>
          </a:p>
          <a:p>
            <a:r>
              <a:rPr lang="en-US" i="1" dirty="0"/>
              <a:t>4) </a:t>
            </a:r>
            <a:r>
              <a:rPr lang="en-US" b="1" i="1" dirty="0" err="1"/>
              <a:t>dobavljač</a:t>
            </a:r>
            <a:r>
              <a:rPr lang="en-US" i="1" dirty="0"/>
              <a:t> </a:t>
            </a:r>
            <a:r>
              <a:rPr lang="en-US" i="1" dirty="0" err="1"/>
              <a:t>kojem</a:t>
            </a:r>
            <a:r>
              <a:rPr lang="en-US" i="1" dirty="0"/>
              <a:t> je </a:t>
            </a:r>
            <a:r>
              <a:rPr lang="en-US" i="1" dirty="0" err="1"/>
              <a:t>nakon</a:t>
            </a:r>
            <a:r>
              <a:rPr lang="en-US" i="1" dirty="0"/>
              <a:t> </a:t>
            </a:r>
            <a:r>
              <a:rPr lang="en-US" i="1" dirty="0" err="1"/>
              <a:t>postupka</a:t>
            </a:r>
            <a:r>
              <a:rPr lang="en-US" i="1" dirty="0"/>
              <a:t> </a:t>
            </a:r>
            <a:r>
              <a:rPr lang="en-US" i="1" dirty="0" err="1"/>
              <a:t>javne</a:t>
            </a:r>
            <a:r>
              <a:rPr lang="en-US" i="1" dirty="0"/>
              <a:t> </a:t>
            </a:r>
            <a:r>
              <a:rPr lang="en-US" i="1" dirty="0" err="1"/>
              <a:t>nabavke</a:t>
            </a:r>
            <a:r>
              <a:rPr lang="en-US" i="1" dirty="0"/>
              <a:t> </a:t>
            </a:r>
            <a:r>
              <a:rPr lang="en-US" i="1" dirty="0" err="1"/>
              <a:t>dodijeljen</a:t>
            </a:r>
            <a:r>
              <a:rPr lang="en-US" i="1" dirty="0"/>
              <a:t> </a:t>
            </a:r>
            <a:r>
              <a:rPr lang="en-US" i="1" dirty="0" err="1"/>
              <a:t>ugovor</a:t>
            </a:r>
            <a:r>
              <a:rPr lang="en-US" i="1" dirty="0"/>
              <a:t> o </a:t>
            </a:r>
            <a:r>
              <a:rPr lang="en-US" i="1" dirty="0" err="1"/>
              <a:t>javnoj</a:t>
            </a:r>
            <a:r>
              <a:rPr lang="en-US" i="1" dirty="0"/>
              <a:t> </a:t>
            </a:r>
            <a:r>
              <a:rPr lang="en-US" i="1" dirty="0" err="1"/>
              <a:t>nabavci</a:t>
            </a:r>
            <a:r>
              <a:rPr lang="en-US" i="1" dirty="0"/>
              <a:t>.</a:t>
            </a:r>
            <a:endParaRPr lang="bs-Latn-BA" i="1" dirty="0"/>
          </a:p>
          <a:p>
            <a:r>
              <a:rPr lang="en-US" dirty="0"/>
              <a:t> </a:t>
            </a:r>
            <a:endParaRPr lang="bs-Latn-BA" dirty="0"/>
          </a:p>
          <a:p>
            <a:endParaRPr lang="bs-Latn-BA" i="1" dirty="0"/>
          </a:p>
        </p:txBody>
      </p:sp>
    </p:spTree>
    <p:extLst>
      <p:ext uri="{BB962C8B-B14F-4D97-AF65-F5344CB8AC3E}">
        <p14:creationId xmlns:p14="http://schemas.microsoft.com/office/powerpoint/2010/main" xmlns="" val="675621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E4200DBD-EF76-4E4D-A113-9893E173871D}"/>
              </a:ext>
            </a:extLst>
          </p:cNvPr>
          <p:cNvSpPr>
            <a:spLocks noChangeArrowheads="1"/>
          </p:cNvSpPr>
          <p:nvPr/>
        </p:nvSpPr>
        <p:spPr bwMode="auto">
          <a:xfrm>
            <a:off x="323912" y="980728"/>
            <a:ext cx="8531807" cy="5786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bs-Latn-BA" dirty="0"/>
              <a:t>d)</a:t>
            </a:r>
            <a:r>
              <a:rPr lang="bs-Latn-BA" b="1" i="1" dirty="0"/>
              <a:t>T</a:t>
            </a:r>
            <a:r>
              <a:rPr lang="en-US" b="1" i="1" dirty="0" err="1"/>
              <a:t>enderska</a:t>
            </a:r>
            <a:r>
              <a:rPr lang="en-US" b="1" i="1" dirty="0"/>
              <a:t> </a:t>
            </a:r>
            <a:r>
              <a:rPr lang="en-US" b="1" i="1" dirty="0" err="1"/>
              <a:t>dokumentacija</a:t>
            </a:r>
            <a:r>
              <a:rPr lang="en-US" b="1" i="1" dirty="0"/>
              <a:t> </a:t>
            </a:r>
            <a:r>
              <a:rPr lang="en-US" i="1" dirty="0"/>
              <a:t>je </a:t>
            </a:r>
            <a:r>
              <a:rPr lang="en-US" i="1" dirty="0" err="1"/>
              <a:t>dokumentacija</a:t>
            </a:r>
            <a:r>
              <a:rPr lang="en-US" i="1" dirty="0"/>
              <a:t> </a:t>
            </a:r>
            <a:r>
              <a:rPr lang="en-US" i="1" dirty="0" err="1"/>
              <a:t>koja</a:t>
            </a:r>
            <a:r>
              <a:rPr lang="en-US" i="1" dirty="0"/>
              <a:t> </a:t>
            </a:r>
            <a:r>
              <a:rPr lang="en-US" i="1" dirty="0" err="1"/>
              <a:t>sadrži</a:t>
            </a:r>
            <a:r>
              <a:rPr lang="en-US" i="1" dirty="0"/>
              <a:t> minimum </a:t>
            </a:r>
            <a:r>
              <a:rPr lang="en-US" i="1" dirty="0" err="1"/>
              <a:t>jasnih</a:t>
            </a:r>
            <a:r>
              <a:rPr lang="en-US" i="1" dirty="0"/>
              <a:t> </a:t>
            </a:r>
            <a:r>
              <a:rPr lang="en-US" i="1" dirty="0" err="1"/>
              <a:t>i</a:t>
            </a:r>
            <a:r>
              <a:rPr lang="en-US" i="1" dirty="0"/>
              <a:t> </a:t>
            </a:r>
            <a:r>
              <a:rPr lang="en-US" i="1" dirty="0" err="1"/>
              <a:t>odgovarajućih</a:t>
            </a:r>
            <a:r>
              <a:rPr lang="en-US" i="1" dirty="0"/>
              <a:t> </a:t>
            </a:r>
            <a:r>
              <a:rPr lang="en-US" i="1" dirty="0" err="1"/>
              <a:t>informacija</a:t>
            </a:r>
            <a:r>
              <a:rPr lang="en-US" i="1" dirty="0"/>
              <a:t> u </a:t>
            </a:r>
            <a:r>
              <a:rPr lang="en-US" i="1" dirty="0" err="1"/>
              <a:t>odnosu</a:t>
            </a:r>
            <a:r>
              <a:rPr lang="en-US" i="1" dirty="0"/>
              <a:t> </a:t>
            </a:r>
            <a:r>
              <a:rPr lang="en-US" i="1" dirty="0" err="1"/>
              <a:t>na</a:t>
            </a:r>
            <a:r>
              <a:rPr lang="en-US" i="1" dirty="0"/>
              <a:t> </a:t>
            </a:r>
            <a:r>
              <a:rPr lang="en-US" i="1" dirty="0" err="1"/>
              <a:t>izabrani</a:t>
            </a:r>
            <a:r>
              <a:rPr lang="en-US" i="1" dirty="0"/>
              <a:t> </a:t>
            </a:r>
            <a:r>
              <a:rPr lang="en-US" i="1" dirty="0" err="1"/>
              <a:t>postupak</a:t>
            </a:r>
            <a:r>
              <a:rPr lang="en-US" i="1" dirty="0"/>
              <a:t> </a:t>
            </a:r>
            <a:r>
              <a:rPr lang="en-US" i="1" dirty="0" err="1"/>
              <a:t>dodjele</a:t>
            </a:r>
            <a:r>
              <a:rPr lang="en-US" i="1" dirty="0"/>
              <a:t> </a:t>
            </a:r>
            <a:r>
              <a:rPr lang="en-US" i="1" dirty="0" err="1"/>
              <a:t>ugovora</a:t>
            </a:r>
            <a:r>
              <a:rPr lang="en-US" i="1" dirty="0"/>
              <a:t>, a </a:t>
            </a:r>
            <a:r>
              <a:rPr lang="en-US" i="1" dirty="0" err="1"/>
              <a:t>objavljuje</a:t>
            </a:r>
            <a:r>
              <a:rPr lang="en-US" i="1" dirty="0"/>
              <a:t> je </a:t>
            </a:r>
            <a:r>
              <a:rPr lang="en-US" i="1" dirty="0" err="1"/>
              <a:t>ili</a:t>
            </a:r>
            <a:r>
              <a:rPr lang="en-US" i="1" dirty="0"/>
              <a:t> </a:t>
            </a:r>
            <a:r>
              <a:rPr lang="en-US" i="1" dirty="0" err="1"/>
              <a:t>kandidatima</a:t>
            </a:r>
            <a:r>
              <a:rPr lang="en-US" i="1" dirty="0"/>
              <a:t>/</a:t>
            </a:r>
            <a:r>
              <a:rPr lang="en-US" i="1" dirty="0" err="1"/>
              <a:t>ponuđačima</a:t>
            </a:r>
            <a:r>
              <a:rPr lang="en-US" i="1" dirty="0"/>
              <a:t> </a:t>
            </a:r>
            <a:r>
              <a:rPr lang="en-US" i="1" dirty="0" err="1"/>
              <a:t>predstavlja</a:t>
            </a:r>
            <a:r>
              <a:rPr lang="en-US" i="1" dirty="0"/>
              <a:t> </a:t>
            </a:r>
            <a:r>
              <a:rPr lang="en-US" i="1" dirty="0" err="1"/>
              <a:t>ugovorni</a:t>
            </a:r>
            <a:r>
              <a:rPr lang="en-US" i="1" dirty="0"/>
              <a:t> organ; ova </a:t>
            </a:r>
            <a:r>
              <a:rPr lang="en-US" i="1" dirty="0" err="1"/>
              <a:t>dokumentacija</a:t>
            </a:r>
            <a:r>
              <a:rPr lang="en-US" i="1" dirty="0"/>
              <a:t> </a:t>
            </a:r>
            <a:r>
              <a:rPr lang="en-US" i="1" dirty="0" err="1"/>
              <a:t>uključuje</a:t>
            </a:r>
            <a:r>
              <a:rPr lang="en-US" i="1" dirty="0"/>
              <a:t> </a:t>
            </a:r>
            <a:r>
              <a:rPr lang="en-US" i="1" dirty="0" err="1"/>
              <a:t>obavještenje</a:t>
            </a:r>
            <a:r>
              <a:rPr lang="en-US" i="1" dirty="0"/>
              <a:t> o </a:t>
            </a:r>
            <a:r>
              <a:rPr lang="en-US" i="1" dirty="0" err="1"/>
              <a:t>nabavci</a:t>
            </a:r>
            <a:r>
              <a:rPr lang="en-US" i="1" dirty="0"/>
              <a:t>, </a:t>
            </a:r>
            <a:r>
              <a:rPr lang="en-US" i="1" dirty="0" err="1"/>
              <a:t>poziv</a:t>
            </a:r>
            <a:r>
              <a:rPr lang="en-US" i="1" dirty="0"/>
              <a:t> za </a:t>
            </a:r>
            <a:r>
              <a:rPr lang="en-US" i="1" dirty="0" err="1"/>
              <a:t>dostavu</a:t>
            </a:r>
            <a:r>
              <a:rPr lang="en-US" i="1" dirty="0"/>
              <a:t> </a:t>
            </a:r>
            <a:r>
              <a:rPr lang="en-US" i="1" dirty="0" err="1"/>
              <a:t>zahtjeva</a:t>
            </a:r>
            <a:r>
              <a:rPr lang="en-US" i="1" dirty="0"/>
              <a:t> za </a:t>
            </a:r>
            <a:r>
              <a:rPr lang="en-US" i="1" dirty="0" err="1"/>
              <a:t>učešće</a:t>
            </a:r>
            <a:r>
              <a:rPr lang="en-US" i="1" dirty="0"/>
              <a:t>/</a:t>
            </a:r>
            <a:r>
              <a:rPr lang="en-US" i="1" dirty="0" err="1"/>
              <a:t>ponuda</a:t>
            </a:r>
            <a:r>
              <a:rPr lang="en-US" i="1" dirty="0"/>
              <a:t> (</a:t>
            </a:r>
            <a:r>
              <a:rPr lang="en-US" i="1" dirty="0" err="1"/>
              <a:t>početnih</a:t>
            </a:r>
            <a:r>
              <a:rPr lang="en-US" i="1" dirty="0"/>
              <a:t> </a:t>
            </a:r>
            <a:r>
              <a:rPr lang="en-US" i="1" dirty="0" err="1"/>
              <a:t>i</a:t>
            </a:r>
            <a:r>
              <a:rPr lang="en-US" i="1" dirty="0"/>
              <a:t> </a:t>
            </a:r>
            <a:r>
              <a:rPr lang="en-US" i="1" dirty="0" err="1"/>
              <a:t>konačnih</a:t>
            </a:r>
            <a:r>
              <a:rPr lang="en-US" i="1" dirty="0"/>
              <a:t>), </a:t>
            </a:r>
            <a:r>
              <a:rPr lang="en-US" i="1" dirty="0" err="1"/>
              <a:t>tehničke</a:t>
            </a:r>
            <a:r>
              <a:rPr lang="en-US" i="1" dirty="0"/>
              <a:t> </a:t>
            </a:r>
            <a:r>
              <a:rPr lang="en-US" i="1" dirty="0" err="1"/>
              <a:t>specifikacije</a:t>
            </a:r>
            <a:r>
              <a:rPr lang="en-US" i="1" dirty="0"/>
              <a:t>, </a:t>
            </a:r>
            <a:r>
              <a:rPr lang="en-US" i="1" dirty="0" err="1"/>
              <a:t>kriterije</a:t>
            </a:r>
            <a:r>
              <a:rPr lang="en-US" i="1" dirty="0"/>
              <a:t> za </a:t>
            </a:r>
            <a:r>
              <a:rPr lang="en-US" i="1" dirty="0" err="1"/>
              <a:t>kvalifikaciju</a:t>
            </a:r>
            <a:r>
              <a:rPr lang="en-US" i="1" dirty="0"/>
              <a:t> </a:t>
            </a:r>
            <a:r>
              <a:rPr lang="en-US" i="1" dirty="0" err="1"/>
              <a:t>i</a:t>
            </a:r>
            <a:r>
              <a:rPr lang="en-US" i="1" dirty="0"/>
              <a:t> </a:t>
            </a:r>
            <a:r>
              <a:rPr lang="en-US" i="1" dirty="0" err="1"/>
              <a:t>izbor</a:t>
            </a:r>
            <a:r>
              <a:rPr lang="en-US" i="1" dirty="0"/>
              <a:t> </a:t>
            </a:r>
            <a:r>
              <a:rPr lang="en-US" i="1" dirty="0" err="1"/>
              <a:t>najpovoljnije</a:t>
            </a:r>
            <a:r>
              <a:rPr lang="en-US" i="1" dirty="0"/>
              <a:t> </a:t>
            </a:r>
            <a:r>
              <a:rPr lang="en-US" i="1" dirty="0" err="1"/>
              <a:t>ponude</a:t>
            </a:r>
            <a:r>
              <a:rPr lang="en-US" i="1" dirty="0"/>
              <a:t>, </a:t>
            </a:r>
            <a:r>
              <a:rPr lang="en-US" i="1" dirty="0" err="1"/>
              <a:t>nacrt</a:t>
            </a:r>
            <a:r>
              <a:rPr lang="en-US" i="1" dirty="0"/>
              <a:t> </a:t>
            </a:r>
            <a:r>
              <a:rPr lang="en-US" i="1" dirty="0" err="1"/>
              <a:t>ili</a:t>
            </a:r>
            <a:r>
              <a:rPr lang="en-US" i="1" dirty="0"/>
              <a:t> </a:t>
            </a:r>
            <a:r>
              <a:rPr lang="en-US" i="1" dirty="0" err="1"/>
              <a:t>osnovne</a:t>
            </a:r>
            <a:r>
              <a:rPr lang="en-US" i="1" dirty="0"/>
              <a:t> </a:t>
            </a:r>
            <a:r>
              <a:rPr lang="en-US" i="1" dirty="0" err="1"/>
              <a:t>elemente</a:t>
            </a:r>
            <a:r>
              <a:rPr lang="en-US" i="1" dirty="0"/>
              <a:t> </a:t>
            </a:r>
            <a:r>
              <a:rPr lang="en-US" i="1" dirty="0" err="1"/>
              <a:t>ugovora</a:t>
            </a:r>
            <a:r>
              <a:rPr lang="en-US" i="1" dirty="0"/>
              <a:t> </a:t>
            </a:r>
            <a:r>
              <a:rPr lang="en-US" i="1" dirty="0" err="1"/>
              <a:t>i</a:t>
            </a:r>
            <a:r>
              <a:rPr lang="en-US" i="1" dirty="0"/>
              <a:t> </a:t>
            </a:r>
            <a:r>
              <a:rPr lang="en-US" i="1" dirty="0" err="1"/>
              <a:t>druge</a:t>
            </a:r>
            <a:r>
              <a:rPr lang="en-US" i="1" dirty="0"/>
              <a:t> </a:t>
            </a:r>
            <a:r>
              <a:rPr lang="en-US" i="1" dirty="0" err="1"/>
              <a:t>relevantne</a:t>
            </a:r>
            <a:r>
              <a:rPr lang="en-US" i="1" dirty="0"/>
              <a:t> </a:t>
            </a:r>
            <a:r>
              <a:rPr lang="en-US" i="1" dirty="0" err="1"/>
              <a:t>dokumente</a:t>
            </a:r>
            <a:r>
              <a:rPr lang="en-US" i="1" dirty="0"/>
              <a:t> </a:t>
            </a:r>
            <a:r>
              <a:rPr lang="en-US" i="1" dirty="0" err="1"/>
              <a:t>i</a:t>
            </a:r>
            <a:r>
              <a:rPr lang="en-US" i="1" dirty="0"/>
              <a:t> </a:t>
            </a:r>
            <a:r>
              <a:rPr lang="en-US" i="1" dirty="0" err="1"/>
              <a:t>objašnjenja</a:t>
            </a:r>
            <a:r>
              <a:rPr lang="en-US" i="1" dirty="0"/>
              <a:t>;</a:t>
            </a:r>
            <a:endParaRPr lang="bs-Latn-BA" i="1" dirty="0"/>
          </a:p>
          <a:p>
            <a:r>
              <a:rPr lang="bs-Latn-BA" sz="1600" b="1" dirty="0"/>
              <a:t>-Tenderska dokumentacija je osnovni i najvažniji dokument u svakom postupku javne nabavke</a:t>
            </a:r>
          </a:p>
          <a:p>
            <a:pPr fontAlgn="base"/>
            <a:r>
              <a:rPr lang="bs-Latn-BA" sz="1600" dirty="0"/>
              <a:t>-UO  je dužan pripremiti tendersku dokumentaciju u skladu s odredbama ovog zakona i podzakonskim aktima</a:t>
            </a:r>
          </a:p>
          <a:p>
            <a:r>
              <a:rPr lang="bs-Latn-BA" sz="1600" dirty="0"/>
              <a:t>-TD  mora sadržavati jasne, nedvosmislene, potpune i precizne podatke o budućem ugovoru, kao i sva potrebna pojašnjenja o načinu pripreme ponude. Pri tome je posebno značajno da se poštuju opći principi javnih nabavki u svakom dijelu tenderske dokumentacije (uvjeti za kvalifikaciju, tehničke specifikacije, kriteriji za dodjelu ugovora i dr.), kako bi se ponude mogle pripremiti i porediti na stvarno konkurentskoj osnovi</a:t>
            </a:r>
            <a:endParaRPr lang="bs-Latn-BA" sz="1600" i="1" dirty="0"/>
          </a:p>
          <a:p>
            <a:pPr fontAlgn="base"/>
            <a:endParaRPr lang="bs-Latn-BA" sz="1600" dirty="0"/>
          </a:p>
          <a:p>
            <a:pPr fontAlgn="base"/>
            <a:r>
              <a:rPr lang="bs-Latn-BA" sz="1600" dirty="0"/>
              <a:t>-priprema TD predstavlja najvažniji segment( stručno osoblje)</a:t>
            </a:r>
          </a:p>
          <a:p>
            <a:pPr fontAlgn="base"/>
            <a:r>
              <a:rPr lang="bs-Latn-BA" sz="1600" dirty="0"/>
              <a:t>-od kvaliteta TD - zavisi ishod postupka javne nabavke</a:t>
            </a:r>
          </a:p>
          <a:p>
            <a:endParaRPr lang="bs-Latn-BA" b="1" i="1" dirty="0"/>
          </a:p>
        </p:txBody>
      </p:sp>
      <p:sp>
        <p:nvSpPr>
          <p:cNvPr id="6" name="Rectangle 7">
            <a:extLst>
              <a:ext uri="{FF2B5EF4-FFF2-40B4-BE49-F238E27FC236}">
                <a16:creationId xmlns:a16="http://schemas.microsoft.com/office/drawing/2014/main" xmlns="" id="{17D192B8-C837-4D55-94E6-167666227F96}"/>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Tree>
    <p:extLst>
      <p:ext uri="{BB962C8B-B14F-4D97-AF65-F5344CB8AC3E}">
        <p14:creationId xmlns:p14="http://schemas.microsoft.com/office/powerpoint/2010/main" xmlns="" val="3543137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E4200DBD-EF76-4E4D-A113-9893E173871D}"/>
              </a:ext>
            </a:extLst>
          </p:cNvPr>
          <p:cNvSpPr>
            <a:spLocks noChangeArrowheads="1"/>
          </p:cNvSpPr>
          <p:nvPr/>
        </p:nvSpPr>
        <p:spPr bwMode="auto">
          <a:xfrm>
            <a:off x="323912" y="980728"/>
            <a:ext cx="8496175" cy="55707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bs-Latn-BA" dirty="0"/>
              <a:t> </a:t>
            </a:r>
            <a:r>
              <a:rPr lang="en-US" dirty="0"/>
              <a:t>e</a:t>
            </a:r>
            <a:r>
              <a:rPr lang="en-US" i="1" dirty="0"/>
              <a:t>) </a:t>
            </a:r>
            <a:r>
              <a:rPr lang="bs-Latn-BA" b="1" i="1" dirty="0"/>
              <a:t>O</a:t>
            </a:r>
            <a:r>
              <a:rPr lang="en-US" b="1" i="1" dirty="0" err="1"/>
              <a:t>tvoreni</a:t>
            </a:r>
            <a:r>
              <a:rPr lang="en-US" b="1" i="1" dirty="0"/>
              <a:t> </a:t>
            </a:r>
            <a:r>
              <a:rPr lang="en-US" b="1" i="1" dirty="0" err="1"/>
              <a:t>postupak</a:t>
            </a:r>
            <a:r>
              <a:rPr lang="en-US" b="1" i="1" dirty="0"/>
              <a:t> </a:t>
            </a:r>
            <a:r>
              <a:rPr lang="en-US" i="1" dirty="0"/>
              <a:t>je </a:t>
            </a:r>
            <a:r>
              <a:rPr lang="en-US" i="1" dirty="0" err="1"/>
              <a:t>postupak</a:t>
            </a:r>
            <a:r>
              <a:rPr lang="en-US" i="1" dirty="0"/>
              <a:t> u </a:t>
            </a:r>
            <a:r>
              <a:rPr lang="en-US" i="1" dirty="0" err="1"/>
              <a:t>kojem</a:t>
            </a:r>
            <a:r>
              <a:rPr lang="en-US" i="1" dirty="0"/>
              <a:t> </a:t>
            </a:r>
            <a:r>
              <a:rPr lang="en-US" i="1" dirty="0" err="1"/>
              <a:t>svaki</a:t>
            </a:r>
            <a:r>
              <a:rPr lang="en-US" i="1" dirty="0"/>
              <a:t> </a:t>
            </a:r>
            <a:r>
              <a:rPr lang="en-US" i="1" dirty="0" err="1"/>
              <a:t>zainteresirani</a:t>
            </a:r>
            <a:r>
              <a:rPr lang="en-US" i="1" dirty="0"/>
              <a:t> </a:t>
            </a:r>
            <a:r>
              <a:rPr lang="en-US" i="1" dirty="0" err="1"/>
              <a:t>ponuđač</a:t>
            </a:r>
            <a:r>
              <a:rPr lang="en-US" i="1" dirty="0"/>
              <a:t> </a:t>
            </a:r>
            <a:r>
              <a:rPr lang="en-US" i="1" dirty="0" err="1"/>
              <a:t>može</a:t>
            </a:r>
            <a:r>
              <a:rPr lang="en-US" i="1" dirty="0"/>
              <a:t> </a:t>
            </a:r>
            <a:r>
              <a:rPr lang="en-US" i="1" dirty="0" err="1"/>
              <a:t>dostaviti</a:t>
            </a:r>
            <a:r>
              <a:rPr lang="en-US" i="1" dirty="0"/>
              <a:t> </a:t>
            </a:r>
            <a:r>
              <a:rPr lang="en-US" i="1" dirty="0" err="1"/>
              <a:t>ponudu</a:t>
            </a:r>
            <a:r>
              <a:rPr lang="en-US" i="1" dirty="0"/>
              <a:t>;</a:t>
            </a:r>
            <a:endParaRPr lang="bs-Latn-BA" i="1" dirty="0"/>
          </a:p>
          <a:p>
            <a:pPr marL="285750" indent="-285750">
              <a:buFont typeface="Arial" panose="020B0604020202020204" pitchFamily="34" charset="0"/>
              <a:buChar char="•"/>
              <a:tabLst>
                <a:tab pos="2743200" algn="ctr"/>
                <a:tab pos="5486400" algn="r"/>
              </a:tabLst>
            </a:pPr>
            <a:r>
              <a:rPr lang="bs-Latn-BA" dirty="0">
                <a:cs typeface="Times New Roman" panose="02020603050405020304" pitchFamily="18" charset="0"/>
              </a:rPr>
              <a:t>Osnovni postupak</a:t>
            </a:r>
          </a:p>
          <a:p>
            <a:pPr marL="285750" indent="-285750">
              <a:buFont typeface="Arial" panose="020B0604020202020204" pitchFamily="34" charset="0"/>
              <a:buChar char="•"/>
              <a:tabLst>
                <a:tab pos="2743200" algn="ctr"/>
                <a:tab pos="5486400" algn="r"/>
              </a:tabLst>
            </a:pPr>
            <a:r>
              <a:rPr lang="bs-Latn-BA" dirty="0">
                <a:cs typeface="Times New Roman" panose="02020603050405020304" pitchFamily="18" charset="0"/>
              </a:rPr>
              <a:t>Najtransparentniji </a:t>
            </a:r>
          </a:p>
          <a:p>
            <a:pPr marL="285750" indent="-285750">
              <a:buFont typeface="Arial" panose="020B0604020202020204" pitchFamily="34" charset="0"/>
              <a:buChar char="•"/>
              <a:tabLst>
                <a:tab pos="2743200" algn="ctr"/>
                <a:tab pos="5486400" algn="r"/>
              </a:tabLst>
            </a:pPr>
            <a:r>
              <a:rPr lang="bs-Latn-BA" dirty="0">
                <a:cs typeface="Times New Roman" panose="02020603050405020304" pitchFamily="18" charset="0"/>
              </a:rPr>
              <a:t>Najveći mogući nivo konkurencije</a:t>
            </a:r>
          </a:p>
          <a:p>
            <a:pPr marL="285750" indent="-285750">
              <a:buFont typeface="Arial" panose="020B0604020202020204" pitchFamily="34" charset="0"/>
              <a:buChar char="•"/>
              <a:tabLst>
                <a:tab pos="2743200" algn="ctr"/>
                <a:tab pos="5486400" algn="r"/>
              </a:tabLst>
            </a:pPr>
            <a:r>
              <a:rPr lang="bs-Latn-BA" dirty="0">
                <a:cs typeface="Times New Roman" panose="02020603050405020304" pitchFamily="18" charset="0"/>
              </a:rPr>
              <a:t>Mogućnost za  favorizovanje određenih ponuđača je niža nego kod drugih postupaka. </a:t>
            </a:r>
            <a:endParaRPr lang="bs-Latn-BA" i="1" dirty="0"/>
          </a:p>
          <a:p>
            <a:endParaRPr lang="bs-Latn-BA" sz="1600" b="1" i="1" dirty="0"/>
          </a:p>
          <a:p>
            <a:r>
              <a:rPr lang="en-US" i="1" dirty="0"/>
              <a:t>f) </a:t>
            </a:r>
            <a:r>
              <a:rPr lang="bs-Latn-BA" b="1" i="1" dirty="0"/>
              <a:t>Z</a:t>
            </a:r>
            <a:r>
              <a:rPr lang="en-US" b="1" i="1" dirty="0" err="1"/>
              <a:t>ahtjev</a:t>
            </a:r>
            <a:r>
              <a:rPr lang="en-US" b="1" i="1" dirty="0"/>
              <a:t> za </a:t>
            </a:r>
            <a:r>
              <a:rPr lang="en-US" b="1" i="1" dirty="0" err="1"/>
              <a:t>učešće</a:t>
            </a:r>
            <a:r>
              <a:rPr lang="en-US" b="1" i="1" dirty="0"/>
              <a:t> </a:t>
            </a:r>
            <a:r>
              <a:rPr lang="en-US" i="1" dirty="0"/>
              <a:t>je </a:t>
            </a:r>
            <a:r>
              <a:rPr lang="en-US" i="1" dirty="0" err="1"/>
              <a:t>pisani</a:t>
            </a:r>
            <a:r>
              <a:rPr lang="en-US" i="1" dirty="0"/>
              <a:t> </a:t>
            </a:r>
            <a:r>
              <a:rPr lang="en-US" i="1" dirty="0" err="1"/>
              <a:t>dokument</a:t>
            </a:r>
            <a:r>
              <a:rPr lang="en-US" i="1" dirty="0"/>
              <a:t> </a:t>
            </a:r>
            <a:r>
              <a:rPr lang="en-US" i="1" dirty="0" err="1"/>
              <a:t>koji</a:t>
            </a:r>
            <a:r>
              <a:rPr lang="en-US" i="1" dirty="0"/>
              <a:t> </a:t>
            </a:r>
            <a:r>
              <a:rPr lang="en-US" i="1" dirty="0" err="1"/>
              <a:t>privredni</a:t>
            </a:r>
            <a:r>
              <a:rPr lang="en-US" i="1" dirty="0"/>
              <a:t> </a:t>
            </a:r>
            <a:r>
              <a:rPr lang="en-US" i="1" dirty="0" err="1"/>
              <a:t>subjekat</a:t>
            </a:r>
            <a:r>
              <a:rPr lang="en-US" i="1" dirty="0"/>
              <a:t> </a:t>
            </a:r>
            <a:r>
              <a:rPr lang="en-US" i="1" dirty="0" err="1"/>
              <a:t>podnosi</a:t>
            </a:r>
            <a:r>
              <a:rPr lang="en-US" i="1" dirty="0"/>
              <a:t> u </a:t>
            </a:r>
            <a:r>
              <a:rPr lang="en-US" i="1" dirty="0" err="1"/>
              <a:t>prvoj</a:t>
            </a:r>
            <a:r>
              <a:rPr lang="en-US" i="1" dirty="0"/>
              <a:t> </a:t>
            </a:r>
            <a:r>
              <a:rPr lang="en-US" i="1" dirty="0" err="1"/>
              <a:t>fazi</a:t>
            </a:r>
            <a:r>
              <a:rPr lang="en-US" i="1" dirty="0"/>
              <a:t> u </a:t>
            </a:r>
            <a:r>
              <a:rPr lang="en-US" i="1" dirty="0" err="1"/>
              <a:t>ograničenom</a:t>
            </a:r>
            <a:r>
              <a:rPr lang="en-US" i="1" dirty="0"/>
              <a:t> </a:t>
            </a:r>
            <a:r>
              <a:rPr lang="en-US" i="1" dirty="0" err="1"/>
              <a:t>postupku</a:t>
            </a:r>
            <a:r>
              <a:rPr lang="en-US" i="1" dirty="0"/>
              <a:t>, </a:t>
            </a:r>
            <a:r>
              <a:rPr lang="en-US" i="1" dirty="0" err="1"/>
              <a:t>pregovaračkom</a:t>
            </a:r>
            <a:r>
              <a:rPr lang="en-US" i="1" dirty="0"/>
              <a:t> </a:t>
            </a:r>
            <a:r>
              <a:rPr lang="en-US" i="1" dirty="0" err="1"/>
              <a:t>postupku</a:t>
            </a:r>
            <a:r>
              <a:rPr lang="en-US" i="1" dirty="0"/>
              <a:t> </a:t>
            </a:r>
            <a:r>
              <a:rPr lang="en-US" i="1" dirty="0" err="1"/>
              <a:t>ili</a:t>
            </a:r>
            <a:r>
              <a:rPr lang="en-US" i="1" dirty="0"/>
              <a:t> </a:t>
            </a:r>
            <a:r>
              <a:rPr lang="en-US" i="1" dirty="0" err="1"/>
              <a:t>takmičarskom</a:t>
            </a:r>
            <a:r>
              <a:rPr lang="en-US" i="1" dirty="0"/>
              <a:t> </a:t>
            </a:r>
            <a:r>
              <a:rPr lang="en-US" i="1" dirty="0" err="1"/>
              <a:t>dijalogu</a:t>
            </a:r>
            <a:r>
              <a:rPr lang="en-US" i="1" dirty="0"/>
              <a:t>; </a:t>
            </a:r>
            <a:endParaRPr lang="bs-Latn-BA" i="1" dirty="0"/>
          </a:p>
          <a:p>
            <a:endParaRPr lang="bs-Latn-BA" i="1" dirty="0"/>
          </a:p>
          <a:p>
            <a:r>
              <a:rPr lang="en-US" i="1" dirty="0"/>
              <a:t>g) </a:t>
            </a:r>
            <a:r>
              <a:rPr lang="bs-Latn-BA" b="1" i="1" dirty="0"/>
              <a:t>P</a:t>
            </a:r>
            <a:r>
              <a:rPr lang="en-US" b="1" i="1" dirty="0" err="1"/>
              <a:t>retkvalifikacija</a:t>
            </a:r>
            <a:r>
              <a:rPr lang="en-US" i="1" dirty="0"/>
              <a:t> je </a:t>
            </a:r>
            <a:r>
              <a:rPr lang="en-US" i="1" dirty="0" err="1"/>
              <a:t>faza</a:t>
            </a:r>
            <a:r>
              <a:rPr lang="en-US" i="1" dirty="0"/>
              <a:t> </a:t>
            </a:r>
            <a:r>
              <a:rPr lang="en-US" i="1" dirty="0" err="1"/>
              <a:t>postupka</a:t>
            </a:r>
            <a:r>
              <a:rPr lang="en-US" i="1" dirty="0"/>
              <a:t> u </a:t>
            </a:r>
            <a:r>
              <a:rPr lang="en-US" i="1" dirty="0" err="1"/>
              <a:t>kojoj</a:t>
            </a:r>
            <a:r>
              <a:rPr lang="en-US" i="1" dirty="0"/>
              <a:t> </a:t>
            </a:r>
            <a:r>
              <a:rPr lang="en-US" i="1" dirty="0" err="1"/>
              <a:t>ugovorni</a:t>
            </a:r>
            <a:r>
              <a:rPr lang="en-US" i="1" dirty="0"/>
              <a:t> organ, </a:t>
            </a:r>
            <a:r>
              <a:rPr lang="en-US" i="1" dirty="0" err="1"/>
              <a:t>na</a:t>
            </a:r>
            <a:r>
              <a:rPr lang="en-US" i="1" dirty="0"/>
              <a:t> </a:t>
            </a:r>
            <a:r>
              <a:rPr lang="en-US" i="1" dirty="0" err="1"/>
              <a:t>osnovu</a:t>
            </a:r>
            <a:r>
              <a:rPr lang="en-US" i="1" dirty="0"/>
              <a:t> </a:t>
            </a:r>
            <a:r>
              <a:rPr lang="en-US" i="1" dirty="0" err="1"/>
              <a:t>kvalifikacionih</a:t>
            </a:r>
            <a:r>
              <a:rPr lang="en-US" i="1" dirty="0"/>
              <a:t> </a:t>
            </a:r>
            <a:r>
              <a:rPr lang="en-US" i="1" dirty="0" err="1"/>
              <a:t>kriterija</a:t>
            </a:r>
            <a:r>
              <a:rPr lang="en-US" i="1" dirty="0"/>
              <a:t> </a:t>
            </a:r>
            <a:r>
              <a:rPr lang="en-US" i="1" dirty="0" err="1"/>
              <a:t>definiranih</a:t>
            </a:r>
            <a:r>
              <a:rPr lang="en-US" i="1" dirty="0"/>
              <a:t> u </a:t>
            </a:r>
            <a:r>
              <a:rPr lang="en-US" i="1" dirty="0" err="1"/>
              <a:t>tenderskoj</a:t>
            </a:r>
            <a:r>
              <a:rPr lang="en-US" i="1" dirty="0"/>
              <a:t> </a:t>
            </a:r>
            <a:r>
              <a:rPr lang="en-US" i="1" dirty="0" err="1"/>
              <a:t>dokumentaciji</a:t>
            </a:r>
            <a:r>
              <a:rPr lang="en-US" i="1" dirty="0"/>
              <a:t>, </a:t>
            </a:r>
            <a:r>
              <a:rPr lang="en-US" i="1" dirty="0" err="1"/>
              <a:t>vrši</a:t>
            </a:r>
            <a:r>
              <a:rPr lang="en-US" i="1" dirty="0"/>
              <a:t> </a:t>
            </a:r>
            <a:r>
              <a:rPr lang="en-US" i="1" dirty="0" err="1"/>
              <a:t>izbor</a:t>
            </a:r>
            <a:r>
              <a:rPr lang="en-US" i="1" dirty="0"/>
              <a:t> </a:t>
            </a:r>
            <a:r>
              <a:rPr lang="en-US" i="1" dirty="0" err="1"/>
              <a:t>kvalificiranih</a:t>
            </a:r>
            <a:r>
              <a:rPr lang="en-US" i="1" dirty="0"/>
              <a:t> </a:t>
            </a:r>
            <a:r>
              <a:rPr lang="en-US" i="1" dirty="0" err="1"/>
              <a:t>kandidata</a:t>
            </a:r>
            <a:r>
              <a:rPr lang="en-US" i="1" dirty="0"/>
              <a:t> </a:t>
            </a:r>
            <a:r>
              <a:rPr lang="en-US" i="1" dirty="0" err="1"/>
              <a:t>koji</a:t>
            </a:r>
            <a:r>
              <a:rPr lang="en-US" i="1" dirty="0"/>
              <a:t> </a:t>
            </a:r>
            <a:r>
              <a:rPr lang="en-US" i="1" dirty="0" err="1"/>
              <a:t>će</a:t>
            </a:r>
            <a:r>
              <a:rPr lang="en-US" i="1" dirty="0"/>
              <a:t> se </a:t>
            </a:r>
            <a:r>
              <a:rPr lang="en-US" i="1" dirty="0" err="1"/>
              <a:t>pozvati</a:t>
            </a:r>
            <a:r>
              <a:rPr lang="en-US" i="1" dirty="0"/>
              <a:t> da </a:t>
            </a:r>
            <a:r>
              <a:rPr lang="en-US" i="1" dirty="0" err="1"/>
              <a:t>dostave</a:t>
            </a:r>
            <a:r>
              <a:rPr lang="en-US" i="1" dirty="0"/>
              <a:t> </a:t>
            </a:r>
            <a:r>
              <a:rPr lang="en-US" i="1" dirty="0" err="1"/>
              <a:t>ponude</a:t>
            </a:r>
            <a:r>
              <a:rPr lang="en-US" i="1" dirty="0"/>
              <a:t> u </a:t>
            </a:r>
            <a:r>
              <a:rPr lang="en-US" i="1" dirty="0" err="1"/>
              <a:t>ograničenom</a:t>
            </a:r>
            <a:r>
              <a:rPr lang="en-US" i="1" dirty="0"/>
              <a:t> </a:t>
            </a:r>
            <a:r>
              <a:rPr lang="en-US" i="1" dirty="0" err="1"/>
              <a:t>postupku</a:t>
            </a:r>
            <a:r>
              <a:rPr lang="en-US" i="1" dirty="0"/>
              <a:t>, </a:t>
            </a:r>
            <a:r>
              <a:rPr lang="en-US" i="1" dirty="0" err="1"/>
              <a:t>pregovaračkom</a:t>
            </a:r>
            <a:r>
              <a:rPr lang="en-US" i="1" dirty="0"/>
              <a:t> </a:t>
            </a:r>
            <a:r>
              <a:rPr lang="en-US" i="1" dirty="0" err="1"/>
              <a:t>postupku</a:t>
            </a:r>
            <a:r>
              <a:rPr lang="en-US" i="1" dirty="0"/>
              <a:t> </a:t>
            </a:r>
            <a:r>
              <a:rPr lang="en-US" i="1" dirty="0" err="1"/>
              <a:t>ili</a:t>
            </a:r>
            <a:r>
              <a:rPr lang="en-US" i="1" dirty="0"/>
              <a:t> </a:t>
            </a:r>
            <a:r>
              <a:rPr lang="en-US" i="1" dirty="0" err="1"/>
              <a:t>takmičarskom</a:t>
            </a:r>
            <a:r>
              <a:rPr lang="en-US" i="1" dirty="0"/>
              <a:t> </a:t>
            </a:r>
            <a:r>
              <a:rPr lang="en-US" i="1" dirty="0" err="1"/>
              <a:t>dijalogu</a:t>
            </a:r>
            <a:r>
              <a:rPr lang="en-US" i="1" dirty="0"/>
              <a:t>; </a:t>
            </a:r>
            <a:endParaRPr lang="bs-Latn-BA" i="1" dirty="0"/>
          </a:p>
          <a:p>
            <a:endParaRPr lang="bs-Latn-BA" i="1" dirty="0"/>
          </a:p>
          <a:p>
            <a:endParaRPr lang="bs-Latn-BA" sz="1600" b="1" i="1" dirty="0"/>
          </a:p>
          <a:p>
            <a:pPr marL="285750" indent="-285750">
              <a:buFont typeface="Arial" panose="020B0604020202020204" pitchFamily="34" charset="0"/>
              <a:buChar char="•"/>
            </a:pPr>
            <a:endParaRPr lang="bs-Latn-BA" b="1" i="1" dirty="0"/>
          </a:p>
        </p:txBody>
      </p:sp>
      <p:sp>
        <p:nvSpPr>
          <p:cNvPr id="6" name="Rectangle 7">
            <a:extLst>
              <a:ext uri="{FF2B5EF4-FFF2-40B4-BE49-F238E27FC236}">
                <a16:creationId xmlns:a16="http://schemas.microsoft.com/office/drawing/2014/main" xmlns="" id="{17D192B8-C837-4D55-94E6-167666227F96}"/>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Tree>
    <p:extLst>
      <p:ext uri="{BB962C8B-B14F-4D97-AF65-F5344CB8AC3E}">
        <p14:creationId xmlns:p14="http://schemas.microsoft.com/office/powerpoint/2010/main" xmlns="" val="3975298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167F4607-E76B-4545-99FA-56AA1DA0CF06}"/>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246B7AC7-81C6-4CE0-A985-19DF6C0CB6E8}"/>
              </a:ext>
            </a:extLst>
          </p:cNvPr>
          <p:cNvSpPr>
            <a:spLocks noChangeArrowheads="1"/>
          </p:cNvSpPr>
          <p:nvPr/>
        </p:nvSpPr>
        <p:spPr bwMode="auto">
          <a:xfrm>
            <a:off x="323912" y="980728"/>
            <a:ext cx="8496175" cy="51557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bs-Latn-BA" dirty="0"/>
              <a:t> </a:t>
            </a:r>
            <a:r>
              <a:rPr lang="en-US" i="1" dirty="0"/>
              <a:t>h) </a:t>
            </a:r>
            <a:r>
              <a:rPr lang="bs-Latn-BA" b="1" i="1" dirty="0"/>
              <a:t>O</a:t>
            </a:r>
            <a:r>
              <a:rPr lang="en-US" b="1" i="1" dirty="0" err="1"/>
              <a:t>graničeni</a:t>
            </a:r>
            <a:r>
              <a:rPr lang="en-US" b="1" i="1" dirty="0"/>
              <a:t> </a:t>
            </a:r>
            <a:r>
              <a:rPr lang="en-US" b="1" i="1" dirty="0" err="1"/>
              <a:t>postupak</a:t>
            </a:r>
            <a:r>
              <a:rPr lang="en-US" i="1" dirty="0"/>
              <a:t> je </a:t>
            </a:r>
            <a:r>
              <a:rPr lang="en-US" i="1" dirty="0" err="1"/>
              <a:t>postupak</a:t>
            </a:r>
            <a:r>
              <a:rPr lang="en-US" i="1" dirty="0"/>
              <a:t> u </a:t>
            </a:r>
            <a:r>
              <a:rPr lang="en-US" i="1" dirty="0" err="1"/>
              <a:t>kojem</a:t>
            </a:r>
            <a:r>
              <a:rPr lang="en-US" i="1" dirty="0"/>
              <a:t> </a:t>
            </a:r>
            <a:r>
              <a:rPr lang="en-US" i="1" dirty="0" err="1"/>
              <a:t>privredni</a:t>
            </a:r>
            <a:r>
              <a:rPr lang="en-US" i="1" dirty="0"/>
              <a:t> </a:t>
            </a:r>
            <a:r>
              <a:rPr lang="en-US" i="1" dirty="0" err="1"/>
              <a:t>subjekat</a:t>
            </a:r>
            <a:r>
              <a:rPr lang="en-US" i="1" dirty="0"/>
              <a:t> </a:t>
            </a:r>
            <a:r>
              <a:rPr lang="en-US" i="1" dirty="0" err="1"/>
              <a:t>može</a:t>
            </a:r>
            <a:r>
              <a:rPr lang="en-US" i="1" dirty="0"/>
              <a:t> </a:t>
            </a:r>
            <a:r>
              <a:rPr lang="en-US" i="1" dirty="0" err="1"/>
              <a:t>zahtijevati</a:t>
            </a:r>
            <a:r>
              <a:rPr lang="en-US" i="1" dirty="0"/>
              <a:t> </a:t>
            </a:r>
            <a:r>
              <a:rPr lang="en-US" i="1" dirty="0" err="1"/>
              <a:t>učešće</a:t>
            </a:r>
            <a:r>
              <a:rPr lang="en-US" i="1" dirty="0"/>
              <a:t> </a:t>
            </a:r>
            <a:r>
              <a:rPr lang="en-US" i="1" dirty="0" err="1"/>
              <a:t>i</a:t>
            </a:r>
            <a:r>
              <a:rPr lang="en-US" i="1" dirty="0"/>
              <a:t> u </a:t>
            </a:r>
            <a:r>
              <a:rPr lang="en-US" i="1" dirty="0" err="1"/>
              <a:t>kojem</a:t>
            </a:r>
            <a:r>
              <a:rPr lang="en-US" i="1" dirty="0"/>
              <a:t> </a:t>
            </a:r>
            <a:r>
              <a:rPr lang="en-US" i="1" dirty="0" err="1"/>
              <a:t>ugovorni</a:t>
            </a:r>
            <a:r>
              <a:rPr lang="en-US" i="1" dirty="0"/>
              <a:t> organ </a:t>
            </a:r>
            <a:r>
              <a:rPr lang="en-US" i="1" dirty="0" err="1"/>
              <a:t>nakon</a:t>
            </a:r>
            <a:r>
              <a:rPr lang="en-US" i="1" dirty="0"/>
              <a:t> </a:t>
            </a:r>
            <a:r>
              <a:rPr lang="en-US" i="1" dirty="0" err="1"/>
              <a:t>obavljene</a:t>
            </a:r>
            <a:r>
              <a:rPr lang="en-US" i="1" dirty="0"/>
              <a:t> </a:t>
            </a:r>
            <a:r>
              <a:rPr lang="en-US" i="1" dirty="0" err="1"/>
              <a:t>kvalifikacije</a:t>
            </a:r>
            <a:r>
              <a:rPr lang="en-US" i="1" dirty="0"/>
              <a:t> </a:t>
            </a:r>
            <a:r>
              <a:rPr lang="en-US" i="1" dirty="0" err="1"/>
              <a:t>poziva</a:t>
            </a:r>
            <a:r>
              <a:rPr lang="en-US" i="1" dirty="0"/>
              <a:t> </a:t>
            </a:r>
            <a:r>
              <a:rPr lang="en-US" i="1" dirty="0" err="1"/>
              <a:t>sve</a:t>
            </a:r>
            <a:r>
              <a:rPr lang="en-US" i="1" dirty="0"/>
              <a:t> </a:t>
            </a:r>
            <a:r>
              <a:rPr lang="en-US" i="1" dirty="0" err="1"/>
              <a:t>kvalificirane</a:t>
            </a:r>
            <a:r>
              <a:rPr lang="en-US" i="1" dirty="0"/>
              <a:t> </a:t>
            </a:r>
            <a:r>
              <a:rPr lang="en-US" i="1" dirty="0" err="1"/>
              <a:t>kandidate</a:t>
            </a:r>
            <a:r>
              <a:rPr lang="en-US" i="1" dirty="0"/>
              <a:t> da </a:t>
            </a:r>
            <a:r>
              <a:rPr lang="en-US" i="1" dirty="0" err="1"/>
              <a:t>podnesu</a:t>
            </a:r>
            <a:r>
              <a:rPr lang="en-US" i="1" dirty="0"/>
              <a:t> </a:t>
            </a:r>
            <a:r>
              <a:rPr lang="en-US" i="1" dirty="0" err="1"/>
              <a:t>ponude</a:t>
            </a:r>
            <a:r>
              <a:rPr lang="en-US" dirty="0"/>
              <a:t>; </a:t>
            </a:r>
            <a:endParaRPr lang="bs-Latn-BA" dirty="0"/>
          </a:p>
          <a:p>
            <a:endParaRPr lang="bs-Latn-BA" dirty="0"/>
          </a:p>
          <a:p>
            <a:pPr marL="285750" indent="-285750">
              <a:lnSpc>
                <a:spcPct val="107000"/>
              </a:lnSpc>
              <a:spcAft>
                <a:spcPts val="0"/>
              </a:spcAft>
              <a:buFont typeface="Arial" panose="020B0604020202020204" pitchFamily="34" charset="0"/>
              <a:buChar char="•"/>
            </a:pPr>
            <a:r>
              <a:rPr lang="bs-Latn-BA" dirty="0"/>
              <a:t>Osnovni postupak zajedno sa otvorenim,</a:t>
            </a:r>
          </a:p>
          <a:p>
            <a:pPr marL="285750" indent="-285750">
              <a:lnSpc>
                <a:spcPct val="107000"/>
              </a:lnSpc>
              <a:spcAft>
                <a:spcPts val="0"/>
              </a:spcAft>
              <a:buFont typeface="Arial" panose="020B0604020202020204" pitchFamily="34" charset="0"/>
              <a:buChar char="•"/>
            </a:pPr>
            <a:r>
              <a:rPr lang="bs-Latn-BA" dirty="0"/>
              <a:t>Ograničeni postupak prikladniji za kompleksnije predmete nabavki, poput velikih investicionih zahvata, izvođenja složenijih građ.radova itd</a:t>
            </a:r>
            <a:r>
              <a:rPr lang="sr-Latn-BA" dirty="0" smtClean="0">
                <a:cs typeface="Times New Roman" panose="02020603050405020304" pitchFamily="18" charset="0"/>
              </a:rPr>
              <a:t>.</a:t>
            </a:r>
            <a:endParaRPr lang="bs-Latn-BA" dirty="0"/>
          </a:p>
          <a:p>
            <a:r>
              <a:rPr lang="en-US" dirty="0"/>
              <a:t> </a:t>
            </a:r>
            <a:endParaRPr lang="bs-Latn-BA" dirty="0"/>
          </a:p>
          <a:p>
            <a:r>
              <a:rPr lang="en-US" dirty="0" err="1"/>
              <a:t>i</a:t>
            </a:r>
            <a:r>
              <a:rPr lang="en-US" dirty="0"/>
              <a:t>)</a:t>
            </a:r>
            <a:r>
              <a:rPr lang="bs-Latn-BA" b="1" i="1" dirty="0"/>
              <a:t>P</a:t>
            </a:r>
            <a:r>
              <a:rPr lang="en-US" b="1" i="1" dirty="0" err="1"/>
              <a:t>regovarački</a:t>
            </a:r>
            <a:r>
              <a:rPr lang="en-US" b="1" i="1" dirty="0"/>
              <a:t> </a:t>
            </a:r>
            <a:r>
              <a:rPr lang="en-US" b="1" i="1" dirty="0" err="1"/>
              <a:t>postupak</a:t>
            </a:r>
            <a:r>
              <a:rPr lang="en-US" b="1" i="1" dirty="0"/>
              <a:t> </a:t>
            </a:r>
            <a:r>
              <a:rPr lang="en-US" i="1" dirty="0"/>
              <a:t>je </a:t>
            </a:r>
            <a:r>
              <a:rPr lang="en-US" i="1" dirty="0" err="1"/>
              <a:t>postupak</a:t>
            </a:r>
            <a:r>
              <a:rPr lang="en-US" i="1" dirty="0"/>
              <a:t> u </a:t>
            </a:r>
            <a:r>
              <a:rPr lang="en-US" i="1" dirty="0" err="1"/>
              <a:t>kojem</a:t>
            </a:r>
            <a:r>
              <a:rPr lang="en-US" i="1" dirty="0"/>
              <a:t> </a:t>
            </a:r>
            <a:r>
              <a:rPr lang="en-US" i="1" dirty="0" err="1"/>
              <a:t>ugovorni</a:t>
            </a:r>
            <a:r>
              <a:rPr lang="en-US" i="1" dirty="0"/>
              <a:t> organ </a:t>
            </a:r>
            <a:r>
              <a:rPr lang="en-US" i="1" dirty="0" err="1"/>
              <a:t>pregovara</a:t>
            </a:r>
            <a:r>
              <a:rPr lang="en-US" i="1" dirty="0"/>
              <a:t> o </a:t>
            </a:r>
            <a:r>
              <a:rPr lang="en-US" i="1" dirty="0" err="1"/>
              <a:t>uslovima</a:t>
            </a:r>
            <a:r>
              <a:rPr lang="en-US" i="1" dirty="0"/>
              <a:t> </a:t>
            </a:r>
            <a:r>
              <a:rPr lang="en-US" i="1" dirty="0" err="1"/>
              <a:t>ugovora</a:t>
            </a:r>
            <a:r>
              <a:rPr lang="en-US" i="1" dirty="0"/>
              <a:t> s </a:t>
            </a:r>
            <a:r>
              <a:rPr lang="en-US" i="1" dirty="0" err="1"/>
              <a:t>jednim</a:t>
            </a:r>
            <a:r>
              <a:rPr lang="en-US" i="1" dirty="0"/>
              <a:t> </a:t>
            </a:r>
            <a:r>
              <a:rPr lang="en-US" i="1" dirty="0" err="1"/>
              <a:t>ili</a:t>
            </a:r>
            <a:r>
              <a:rPr lang="en-US" i="1" dirty="0"/>
              <a:t> </a:t>
            </a:r>
            <a:r>
              <a:rPr lang="en-US" i="1" dirty="0" err="1"/>
              <a:t>više</a:t>
            </a:r>
            <a:r>
              <a:rPr lang="en-US" i="1" dirty="0"/>
              <a:t> </a:t>
            </a:r>
            <a:r>
              <a:rPr lang="en-US" i="1" dirty="0" err="1"/>
              <a:t>pozvanih</a:t>
            </a:r>
            <a:r>
              <a:rPr lang="en-US" i="1" dirty="0"/>
              <a:t> </a:t>
            </a:r>
            <a:r>
              <a:rPr lang="en-US" i="1" dirty="0" err="1"/>
              <a:t>ponuđača</a:t>
            </a:r>
            <a:r>
              <a:rPr lang="en-US" i="1" dirty="0"/>
              <a:t>. </a:t>
            </a:r>
            <a:endParaRPr lang="bs-Latn-BA" i="1" dirty="0"/>
          </a:p>
          <a:p>
            <a:endParaRPr lang="bs-Latn-BA" i="1" dirty="0"/>
          </a:p>
          <a:p>
            <a:pPr marL="285750" indent="-285750">
              <a:buFont typeface="Arial" panose="020B0604020202020204" pitchFamily="34" charset="0"/>
              <a:buChar char="•"/>
            </a:pPr>
            <a:r>
              <a:rPr lang="en-US" dirty="0" err="1"/>
              <a:t>Ovaj</a:t>
            </a:r>
            <a:r>
              <a:rPr lang="en-US" dirty="0"/>
              <a:t> </a:t>
            </a:r>
            <a:r>
              <a:rPr lang="en-US" dirty="0" err="1"/>
              <a:t>postupak</a:t>
            </a:r>
            <a:r>
              <a:rPr lang="en-US" dirty="0"/>
              <a:t> </a:t>
            </a:r>
            <a:r>
              <a:rPr lang="en-US" dirty="0" err="1"/>
              <a:t>može</a:t>
            </a:r>
            <a:r>
              <a:rPr lang="en-US" dirty="0"/>
              <a:t> se </a:t>
            </a:r>
            <a:r>
              <a:rPr lang="en-US" dirty="0" err="1"/>
              <a:t>provoditi</a:t>
            </a:r>
            <a:r>
              <a:rPr lang="en-US" dirty="0"/>
              <a:t> </a:t>
            </a:r>
            <a:r>
              <a:rPr lang="en-US" dirty="0" err="1"/>
              <a:t>sa</a:t>
            </a:r>
            <a:r>
              <a:rPr lang="en-US" dirty="0"/>
              <a:t> </a:t>
            </a:r>
            <a:r>
              <a:rPr lang="en-US" dirty="0" err="1"/>
              <a:t>ili</a:t>
            </a:r>
            <a:r>
              <a:rPr lang="en-US" dirty="0"/>
              <a:t> bez </a:t>
            </a:r>
            <a:r>
              <a:rPr lang="en-US" dirty="0" err="1"/>
              <a:t>prethodnog</a:t>
            </a:r>
            <a:r>
              <a:rPr lang="en-US" dirty="0"/>
              <a:t> </a:t>
            </a:r>
            <a:r>
              <a:rPr lang="en-US" dirty="0" err="1"/>
              <a:t>objavljivanja</a:t>
            </a:r>
            <a:r>
              <a:rPr lang="en-US" dirty="0"/>
              <a:t> </a:t>
            </a:r>
            <a:r>
              <a:rPr lang="en-US" dirty="0" err="1"/>
              <a:t>obavještenja</a:t>
            </a:r>
            <a:r>
              <a:rPr lang="en-US" dirty="0"/>
              <a:t> o </a:t>
            </a:r>
            <a:r>
              <a:rPr lang="en-US" dirty="0" err="1"/>
              <a:t>nabavci</a:t>
            </a:r>
            <a:r>
              <a:rPr lang="en-US" dirty="0"/>
              <a:t>, </a:t>
            </a:r>
            <a:r>
              <a:rPr lang="en-US" dirty="0" err="1"/>
              <a:t>isključivo</a:t>
            </a:r>
            <a:r>
              <a:rPr lang="en-US" dirty="0"/>
              <a:t> </a:t>
            </a:r>
            <a:r>
              <a:rPr lang="en-US" dirty="0" err="1"/>
              <a:t>prema</a:t>
            </a:r>
            <a:r>
              <a:rPr lang="en-US" dirty="0"/>
              <a:t> </a:t>
            </a:r>
            <a:r>
              <a:rPr lang="en-US" dirty="0" err="1"/>
              <a:t>uslovima</a:t>
            </a:r>
            <a:r>
              <a:rPr lang="en-US" dirty="0"/>
              <a:t> </a:t>
            </a:r>
            <a:r>
              <a:rPr lang="en-US" dirty="0" err="1"/>
              <a:t>utvrđenim</a:t>
            </a:r>
            <a:r>
              <a:rPr lang="en-US" dirty="0"/>
              <a:t> u </a:t>
            </a:r>
            <a:r>
              <a:rPr lang="en-US" dirty="0" err="1"/>
              <a:t>ovom</a:t>
            </a:r>
            <a:r>
              <a:rPr lang="en-US" dirty="0"/>
              <a:t> </a:t>
            </a:r>
            <a:r>
              <a:rPr lang="en-US" dirty="0" err="1"/>
              <a:t>zakonu</a:t>
            </a:r>
            <a:r>
              <a:rPr lang="en-US" dirty="0"/>
              <a:t>;</a:t>
            </a:r>
            <a:endParaRPr lang="bs-Latn-BA" dirty="0"/>
          </a:p>
          <a:p>
            <a:pPr marL="285750" indent="-285750">
              <a:buFont typeface="Arial" panose="020B0604020202020204" pitchFamily="34" charset="0"/>
              <a:buChar char="•"/>
            </a:pPr>
            <a:r>
              <a:rPr lang="bs-Latn-BA" dirty="0"/>
              <a:t>Pregovarački postupak sa objavom obavještenja o nabavci spada u osnovne postupke za sektorske UO,</a:t>
            </a:r>
            <a:endParaRPr lang="bs-Latn-BA" sz="1600" b="1" i="1" dirty="0"/>
          </a:p>
          <a:p>
            <a:pPr marL="285750" indent="-285750">
              <a:buFont typeface="Arial" panose="020B0604020202020204" pitchFamily="34" charset="0"/>
              <a:buChar char="•"/>
            </a:pPr>
            <a:endParaRPr lang="bs-Latn-BA" b="1" i="1" dirty="0"/>
          </a:p>
        </p:txBody>
      </p:sp>
    </p:spTree>
    <p:extLst>
      <p:ext uri="{BB962C8B-B14F-4D97-AF65-F5344CB8AC3E}">
        <p14:creationId xmlns:p14="http://schemas.microsoft.com/office/powerpoint/2010/main" xmlns="" val="180266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4D980666-56ED-4472-975B-E9545A2E4411}"/>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3" name="Rectangle 7">
            <a:extLst>
              <a:ext uri="{FF2B5EF4-FFF2-40B4-BE49-F238E27FC236}">
                <a16:creationId xmlns:a16="http://schemas.microsoft.com/office/drawing/2014/main" xmlns="" id="{55CA5DB8-36F0-407C-A091-C24ABCA9AD9E}"/>
              </a:ext>
            </a:extLst>
          </p:cNvPr>
          <p:cNvSpPr>
            <a:spLocks noChangeArrowheads="1"/>
          </p:cNvSpPr>
          <p:nvPr/>
        </p:nvSpPr>
        <p:spPr bwMode="auto">
          <a:xfrm>
            <a:off x="323912" y="980728"/>
            <a:ext cx="8496175" cy="50783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a:r>
              <a:rPr lang="bs-Latn-BA" dirty="0"/>
              <a:t> </a:t>
            </a:r>
            <a:r>
              <a:rPr lang="bs-Latn-BA" i="1" dirty="0"/>
              <a:t>j)</a:t>
            </a:r>
            <a:r>
              <a:rPr lang="en-US" i="1" dirty="0"/>
              <a:t> </a:t>
            </a:r>
            <a:r>
              <a:rPr lang="bs-Latn-BA" b="1" i="1" dirty="0"/>
              <a:t>T</a:t>
            </a:r>
            <a:r>
              <a:rPr lang="en-US" b="1" i="1" dirty="0" err="1"/>
              <a:t>akmičarski</a:t>
            </a:r>
            <a:r>
              <a:rPr lang="en-US" b="1" i="1" dirty="0"/>
              <a:t> </a:t>
            </a:r>
            <a:r>
              <a:rPr lang="en-US" b="1" i="1" dirty="0" err="1"/>
              <a:t>dijalog</a:t>
            </a:r>
            <a:r>
              <a:rPr lang="en-US" b="1" i="1" dirty="0"/>
              <a:t> </a:t>
            </a:r>
            <a:r>
              <a:rPr lang="en-US" i="1" dirty="0"/>
              <a:t>je </a:t>
            </a:r>
            <a:r>
              <a:rPr lang="en-US" i="1" dirty="0" err="1"/>
              <a:t>postupak</a:t>
            </a:r>
            <a:r>
              <a:rPr lang="en-US" i="1" dirty="0"/>
              <a:t> u </a:t>
            </a:r>
            <a:r>
              <a:rPr lang="en-US" i="1" dirty="0" err="1"/>
              <a:t>kojem</a:t>
            </a:r>
            <a:r>
              <a:rPr lang="en-US" i="1" dirty="0"/>
              <a:t> </a:t>
            </a:r>
            <a:r>
              <a:rPr lang="en-US" i="1" dirty="0" err="1"/>
              <a:t>svaki</a:t>
            </a:r>
            <a:r>
              <a:rPr lang="en-US" i="1" dirty="0"/>
              <a:t> </a:t>
            </a:r>
            <a:r>
              <a:rPr lang="en-US" i="1" dirty="0" err="1"/>
              <a:t>zainteresirani</a:t>
            </a:r>
            <a:r>
              <a:rPr lang="en-US" i="1" dirty="0"/>
              <a:t> </a:t>
            </a:r>
            <a:r>
              <a:rPr lang="en-US" i="1" dirty="0" err="1"/>
              <a:t>privredni</a:t>
            </a:r>
            <a:r>
              <a:rPr lang="en-US" i="1" dirty="0"/>
              <a:t> </a:t>
            </a:r>
            <a:r>
              <a:rPr lang="en-US" i="1" dirty="0" err="1"/>
              <a:t>subjekat</a:t>
            </a:r>
            <a:r>
              <a:rPr lang="en-US" i="1" dirty="0"/>
              <a:t> </a:t>
            </a:r>
            <a:r>
              <a:rPr lang="en-US" i="1" dirty="0" err="1"/>
              <a:t>može</a:t>
            </a:r>
            <a:r>
              <a:rPr lang="en-US" i="1" dirty="0"/>
              <a:t> </a:t>
            </a:r>
            <a:r>
              <a:rPr lang="en-US" i="1" dirty="0" err="1"/>
              <a:t>zatražiti</a:t>
            </a:r>
            <a:r>
              <a:rPr lang="en-US" i="1" dirty="0"/>
              <a:t> da </a:t>
            </a:r>
            <a:r>
              <a:rPr lang="en-US" i="1" dirty="0" err="1"/>
              <a:t>učestvuje</a:t>
            </a:r>
            <a:r>
              <a:rPr lang="en-US" i="1" dirty="0"/>
              <a:t> u </a:t>
            </a:r>
            <a:r>
              <a:rPr lang="en-US" i="1" dirty="0" err="1"/>
              <a:t>postupku</a:t>
            </a:r>
            <a:r>
              <a:rPr lang="en-US" i="1" dirty="0"/>
              <a:t>, </a:t>
            </a:r>
            <a:r>
              <a:rPr lang="en-US" i="1" dirty="0" err="1"/>
              <a:t>pri</a:t>
            </a:r>
            <a:r>
              <a:rPr lang="en-US" i="1" dirty="0"/>
              <a:t> </a:t>
            </a:r>
            <a:r>
              <a:rPr lang="en-US" i="1" dirty="0" err="1"/>
              <a:t>čemu</a:t>
            </a:r>
            <a:r>
              <a:rPr lang="en-US" i="1" dirty="0"/>
              <a:t> </a:t>
            </a:r>
            <a:r>
              <a:rPr lang="en-US" i="1" dirty="0" err="1"/>
              <a:t>ugovorni</a:t>
            </a:r>
            <a:r>
              <a:rPr lang="en-US" i="1" dirty="0"/>
              <a:t> organ s </a:t>
            </a:r>
            <a:r>
              <a:rPr lang="en-US" i="1" dirty="0" err="1"/>
              <a:t>učesnicima</a:t>
            </a:r>
            <a:r>
              <a:rPr lang="en-US" i="1" dirty="0"/>
              <a:t> </a:t>
            </a:r>
            <a:r>
              <a:rPr lang="en-US" i="1" dirty="0" err="1"/>
              <a:t>pozvanim</a:t>
            </a:r>
            <a:r>
              <a:rPr lang="en-US" i="1" dirty="0"/>
              <a:t> u </a:t>
            </a:r>
            <a:r>
              <a:rPr lang="en-US" i="1" dirty="0" err="1"/>
              <a:t>taj</a:t>
            </a:r>
            <a:r>
              <a:rPr lang="en-US" i="1" dirty="0"/>
              <a:t> </a:t>
            </a:r>
            <a:r>
              <a:rPr lang="en-US" i="1" dirty="0" err="1"/>
              <a:t>postupak</a:t>
            </a:r>
            <a:r>
              <a:rPr lang="en-US" i="1" dirty="0"/>
              <a:t> </a:t>
            </a:r>
            <a:r>
              <a:rPr lang="en-US" i="1" dirty="0" err="1"/>
              <a:t>vodi</a:t>
            </a:r>
            <a:r>
              <a:rPr lang="en-US" i="1" dirty="0"/>
              <a:t> </a:t>
            </a:r>
            <a:r>
              <a:rPr lang="en-US" i="1" dirty="0" err="1"/>
              <a:t>dijalog</a:t>
            </a:r>
            <a:r>
              <a:rPr lang="en-US" i="1" dirty="0"/>
              <a:t> s </a:t>
            </a:r>
            <a:r>
              <a:rPr lang="en-US" i="1" dirty="0" err="1"/>
              <a:t>ciljem</a:t>
            </a:r>
            <a:r>
              <a:rPr lang="en-US" i="1" dirty="0"/>
              <a:t> </a:t>
            </a:r>
            <a:r>
              <a:rPr lang="en-US" i="1" dirty="0" err="1"/>
              <a:t>razvijanja</a:t>
            </a:r>
            <a:r>
              <a:rPr lang="en-US" i="1" dirty="0"/>
              <a:t> </a:t>
            </a:r>
            <a:r>
              <a:rPr lang="en-US" i="1" dirty="0" err="1"/>
              <a:t>jednog</a:t>
            </a:r>
            <a:r>
              <a:rPr lang="en-US" i="1" dirty="0"/>
              <a:t> </a:t>
            </a:r>
            <a:r>
              <a:rPr lang="en-US" i="1" dirty="0" err="1"/>
              <a:t>ili</a:t>
            </a:r>
            <a:r>
              <a:rPr lang="en-US" i="1" dirty="0"/>
              <a:t> </a:t>
            </a:r>
            <a:r>
              <a:rPr lang="en-US" i="1" dirty="0" err="1"/>
              <a:t>više</a:t>
            </a:r>
            <a:r>
              <a:rPr lang="en-US" i="1" dirty="0"/>
              <a:t> </a:t>
            </a:r>
            <a:r>
              <a:rPr lang="en-US" i="1" dirty="0" err="1"/>
              <a:t>odgovarajućih</a:t>
            </a:r>
            <a:r>
              <a:rPr lang="en-US" i="1" dirty="0"/>
              <a:t> </a:t>
            </a:r>
            <a:r>
              <a:rPr lang="en-US" i="1" dirty="0" err="1"/>
              <a:t>rješenja</a:t>
            </a:r>
            <a:r>
              <a:rPr lang="en-US" i="1" dirty="0"/>
              <a:t> </a:t>
            </a:r>
            <a:r>
              <a:rPr lang="en-US" i="1" dirty="0" err="1"/>
              <a:t>koja</a:t>
            </a:r>
            <a:r>
              <a:rPr lang="en-US" i="1" dirty="0"/>
              <a:t> </a:t>
            </a:r>
            <a:r>
              <a:rPr lang="en-US" i="1" dirty="0" err="1"/>
              <a:t>mogu</a:t>
            </a:r>
            <a:r>
              <a:rPr lang="en-US" i="1" dirty="0"/>
              <a:t> </a:t>
            </a:r>
            <a:r>
              <a:rPr lang="en-US" i="1" dirty="0" err="1"/>
              <a:t>ispuniti</a:t>
            </a:r>
            <a:r>
              <a:rPr lang="en-US" i="1" dirty="0"/>
              <a:t> </a:t>
            </a:r>
            <a:r>
              <a:rPr lang="en-US" i="1" dirty="0" err="1"/>
              <a:t>njegove</a:t>
            </a:r>
            <a:r>
              <a:rPr lang="en-US" i="1" dirty="0"/>
              <a:t> </a:t>
            </a:r>
            <a:r>
              <a:rPr lang="en-US" i="1" dirty="0" err="1"/>
              <a:t>zahtjeve</a:t>
            </a:r>
            <a:r>
              <a:rPr lang="en-US" i="1" dirty="0"/>
              <a:t>, </a:t>
            </a:r>
            <a:r>
              <a:rPr lang="en-US" i="1" dirty="0" err="1"/>
              <a:t>i</a:t>
            </a:r>
            <a:r>
              <a:rPr lang="en-US" i="1" dirty="0"/>
              <a:t> </a:t>
            </a:r>
            <a:r>
              <a:rPr lang="en-US" i="1" dirty="0" err="1"/>
              <a:t>na</a:t>
            </a:r>
            <a:r>
              <a:rPr lang="en-US" i="1" dirty="0"/>
              <a:t> </a:t>
            </a:r>
            <a:r>
              <a:rPr lang="en-US" i="1" dirty="0" err="1"/>
              <a:t>osnovu</a:t>
            </a:r>
            <a:r>
              <a:rPr lang="en-US" i="1" dirty="0"/>
              <a:t> </a:t>
            </a:r>
            <a:r>
              <a:rPr lang="en-US" i="1" dirty="0" err="1"/>
              <a:t>kojih</a:t>
            </a:r>
            <a:r>
              <a:rPr lang="en-US" i="1" dirty="0"/>
              <a:t> </a:t>
            </a:r>
            <a:r>
              <a:rPr lang="en-US" i="1" dirty="0" err="1"/>
              <a:t>su</a:t>
            </a:r>
            <a:r>
              <a:rPr lang="en-US" i="1" dirty="0"/>
              <a:t> </a:t>
            </a:r>
            <a:r>
              <a:rPr lang="en-US" i="1" dirty="0" err="1"/>
              <a:t>izabrani</a:t>
            </a:r>
            <a:r>
              <a:rPr lang="en-US" i="1" dirty="0"/>
              <a:t> </a:t>
            </a:r>
            <a:r>
              <a:rPr lang="en-US" i="1" dirty="0" err="1"/>
              <a:t>ponuđači</a:t>
            </a:r>
            <a:r>
              <a:rPr lang="en-US" i="1" dirty="0"/>
              <a:t> </a:t>
            </a:r>
            <a:r>
              <a:rPr lang="en-US" i="1" dirty="0" err="1"/>
              <a:t>pozvani</a:t>
            </a:r>
            <a:r>
              <a:rPr lang="en-US" i="1" dirty="0"/>
              <a:t> da </a:t>
            </a:r>
            <a:r>
              <a:rPr lang="en-US" i="1" dirty="0" err="1"/>
              <a:t>podnesu</a:t>
            </a:r>
            <a:r>
              <a:rPr lang="en-US" i="1" dirty="0"/>
              <a:t> </a:t>
            </a:r>
            <a:r>
              <a:rPr lang="en-US" i="1" dirty="0" err="1"/>
              <a:t>ponude</a:t>
            </a:r>
            <a:r>
              <a:rPr lang="bs-Latn-BA" i="1" dirty="0"/>
              <a:t>;</a:t>
            </a:r>
          </a:p>
          <a:p>
            <a:pPr algn="just"/>
            <a:endParaRPr lang="bs-Latn-BA" i="1" dirty="0"/>
          </a:p>
          <a:p>
            <a:pPr marL="285750" indent="-285750" algn="just">
              <a:buFont typeface="Arial" panose="020B0604020202020204" pitchFamily="34" charset="0"/>
              <a:buChar char="•"/>
            </a:pPr>
            <a:r>
              <a:rPr lang="bs-Latn-BA" dirty="0"/>
              <a:t>Složenije nabavke</a:t>
            </a:r>
          </a:p>
          <a:p>
            <a:pPr marL="285750" indent="-285750" algn="just">
              <a:buFont typeface="Arial" panose="020B0604020202020204" pitchFamily="34" charset="0"/>
              <a:buChar char="•"/>
            </a:pPr>
            <a:r>
              <a:rPr lang="bs-Latn-BA" dirty="0"/>
              <a:t>Kada se ne zna tehnička specifikacija niti se znaju osnovnu elementi ugovora </a:t>
            </a:r>
          </a:p>
          <a:p>
            <a:pPr marL="285750" indent="-285750" algn="just">
              <a:buFont typeface="Arial" panose="020B0604020202020204" pitchFamily="34" charset="0"/>
              <a:buChar char="•"/>
            </a:pPr>
            <a:r>
              <a:rPr lang="bs-Latn-BA" dirty="0"/>
              <a:t>Isključivo kriterij ekonomski najpovoljnija ponuda,</a:t>
            </a:r>
          </a:p>
          <a:p>
            <a:pPr marL="285750" indent="-285750" algn="just">
              <a:buFont typeface="Arial" panose="020B0604020202020204" pitchFamily="34" charset="0"/>
              <a:buChar char="•"/>
            </a:pPr>
            <a:r>
              <a:rPr lang="bs-Latn-BA" dirty="0"/>
              <a:t>Dugotrajan postupak,</a:t>
            </a:r>
          </a:p>
          <a:p>
            <a:pPr marL="285750" indent="-285750" algn="just">
              <a:buFont typeface="Arial" panose="020B0604020202020204" pitchFamily="34" charset="0"/>
              <a:buChar char="•"/>
            </a:pPr>
            <a:r>
              <a:rPr lang="bs-Latn-BA" dirty="0"/>
              <a:t>Vodi se dijalog sa kandidatima u cilju pronalaženja jednog ili više rješenja, koja udo0voljavju potrebama i zahtjevima UO,</a:t>
            </a:r>
          </a:p>
          <a:p>
            <a:pPr marL="285750" indent="-285750" algn="just">
              <a:buFont typeface="Arial" panose="020B0604020202020204" pitchFamily="34" charset="0"/>
              <a:buChar char="•"/>
            </a:pPr>
            <a:r>
              <a:rPr lang="bs-Latn-BA" dirty="0"/>
              <a:t>Nakon faze dijaloga pozivaju se svi ponuđači da dostave svoje ponude,</a:t>
            </a:r>
          </a:p>
          <a:p>
            <a:pPr algn="just"/>
            <a:endParaRPr lang="bs-Latn-BA" b="1" i="1" dirty="0"/>
          </a:p>
          <a:p>
            <a:pPr algn="just"/>
            <a:endParaRPr lang="bs-Latn-BA" b="1" i="1" dirty="0"/>
          </a:p>
        </p:txBody>
      </p:sp>
    </p:spTree>
    <p:extLst>
      <p:ext uri="{BB962C8B-B14F-4D97-AF65-F5344CB8AC3E}">
        <p14:creationId xmlns:p14="http://schemas.microsoft.com/office/powerpoint/2010/main" xmlns="" val="802274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371FCD3B-180C-4C65-8491-37AF85FD8A9B}"/>
              </a:ext>
            </a:extLst>
          </p:cNvPr>
          <p:cNvSpPr>
            <a:spLocks noChangeArrowheads="1"/>
          </p:cNvSpPr>
          <p:nvPr/>
        </p:nvSpPr>
        <p:spPr bwMode="auto">
          <a:xfrm>
            <a:off x="323912" y="18864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3" name="Rectangle 2">
            <a:extLst>
              <a:ext uri="{FF2B5EF4-FFF2-40B4-BE49-F238E27FC236}">
                <a16:creationId xmlns:a16="http://schemas.microsoft.com/office/drawing/2014/main" xmlns="" id="{63D00AF7-CE7D-42CE-A8E8-AF8905492273}"/>
              </a:ext>
            </a:extLst>
          </p:cNvPr>
          <p:cNvSpPr/>
          <p:nvPr/>
        </p:nvSpPr>
        <p:spPr>
          <a:xfrm>
            <a:off x="107504" y="764704"/>
            <a:ext cx="8496175" cy="7072064"/>
          </a:xfrm>
          <a:prstGeom prst="rect">
            <a:avLst/>
          </a:prstGeom>
        </p:spPr>
        <p:txBody>
          <a:bodyPr wrap="square">
            <a:spAutoFit/>
          </a:bodyPr>
          <a:lstStyle/>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k) </a:t>
            </a:r>
            <a:r>
              <a:rPr lang="bs-Latn-BA" b="1" i="1" dirty="0">
                <a:latin typeface="Verdana" panose="020B0604030504040204" pitchFamily="34" charset="0"/>
                <a:ea typeface="Verdana" panose="020B0604030504040204" pitchFamily="34" charset="0"/>
                <a:cs typeface="Verdana" panose="020B0604030504040204" pitchFamily="34" charset="0"/>
              </a:rPr>
              <a:t>K</a:t>
            </a:r>
            <a:r>
              <a:rPr lang="en-US" b="1" i="1" dirty="0" err="1">
                <a:latin typeface="Verdana" panose="020B0604030504040204" pitchFamily="34" charset="0"/>
                <a:ea typeface="Verdana" panose="020B0604030504040204" pitchFamily="34" charset="0"/>
                <a:cs typeface="Verdana" panose="020B0604030504040204" pitchFamily="34" charset="0"/>
              </a:rPr>
              <a:t>onkurs</a:t>
            </a:r>
            <a:r>
              <a:rPr lang="en-US" b="1" i="1" dirty="0">
                <a:latin typeface="Verdana" panose="020B0604030504040204" pitchFamily="34" charset="0"/>
                <a:ea typeface="Verdana" panose="020B0604030504040204" pitchFamily="34" charset="0"/>
                <a:cs typeface="Verdana" panose="020B0604030504040204" pitchFamily="34" charset="0"/>
              </a:rPr>
              <a:t> za </a:t>
            </a:r>
            <a:r>
              <a:rPr lang="en-US" b="1" i="1" dirty="0" err="1">
                <a:latin typeface="Verdana" panose="020B0604030504040204" pitchFamily="34" charset="0"/>
                <a:ea typeface="Verdana" panose="020B0604030504040204" pitchFamily="34" charset="0"/>
                <a:cs typeface="Verdana" panose="020B0604030504040204" pitchFamily="34" charset="0"/>
              </a:rPr>
              <a:t>izradu</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idejnog</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rješenja</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i="1" dirty="0">
                <a:latin typeface="Verdana" panose="020B0604030504040204" pitchFamily="34" charset="0"/>
                <a:ea typeface="Verdana" panose="020B0604030504040204" pitchFamily="34" charset="0"/>
                <a:cs typeface="Verdana" panose="020B0604030504040204" pitchFamily="34" charset="0"/>
              </a:rPr>
              <a:t>je </a:t>
            </a:r>
            <a:r>
              <a:rPr lang="en-US" i="1" dirty="0" err="1">
                <a:latin typeface="Verdana" panose="020B0604030504040204" pitchFamily="34" charset="0"/>
                <a:ea typeface="Verdana" panose="020B0604030504040204" pitchFamily="34" charset="0"/>
                <a:cs typeface="Verdana" panose="020B0604030504040204" pitchFamily="34" charset="0"/>
              </a:rPr>
              <a:t>postupak</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organu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omogućava</a:t>
            </a:r>
            <a:r>
              <a:rPr lang="en-US" i="1" dirty="0">
                <a:latin typeface="Verdana" panose="020B0604030504040204" pitchFamily="34" charset="0"/>
                <a:ea typeface="Verdana" panose="020B0604030504040204" pitchFamily="34" charset="0"/>
                <a:cs typeface="Verdana" panose="020B0604030504040204" pitchFamily="34" charset="0"/>
              </a:rPr>
              <a:t> da </a:t>
            </a:r>
            <a:r>
              <a:rPr lang="en-US" i="1" dirty="0" err="1">
                <a:latin typeface="Verdana" panose="020B0604030504040204" pitchFamily="34" charset="0"/>
                <a:ea typeface="Verdana" panose="020B0604030504040204" pitchFamily="34" charset="0"/>
                <a:cs typeface="Verdana" panose="020B0604030504040204" pitchFamily="34" charset="0"/>
              </a:rPr>
              <a:t>osigura</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oblastima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prostornog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uređenja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urbanizma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arhitekture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građenja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obrade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podataka</a:t>
            </a:r>
            <a:r>
              <a:rPr lang="en-US" i="1" dirty="0">
                <a:latin typeface="Verdana" panose="020B0604030504040204" pitchFamily="34" charset="0"/>
                <a:ea typeface="Verdana" panose="020B0604030504040204" pitchFamily="34" charset="0"/>
                <a:cs typeface="Verdana" panose="020B0604030504040204" pitchFamily="34" charset="0"/>
              </a:rPr>
              <a:t>, plan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rješenje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bira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konkursna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komisija</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postupku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javnog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nadmetanja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bez </a:t>
            </a:r>
            <a:r>
              <a:rPr lang="en-US" i="1" dirty="0" err="1">
                <a:latin typeface="Verdana" panose="020B0604030504040204" pitchFamily="34" charset="0"/>
                <a:ea typeface="Verdana" panose="020B0604030504040204" pitchFamily="34" charset="0"/>
                <a:cs typeface="Verdana" panose="020B0604030504040204" pitchFamily="34" charset="0"/>
              </a:rPr>
              <a:t>dodjele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nagrada</a:t>
            </a:r>
            <a:r>
              <a:rPr lang="en-US" i="1" dirty="0">
                <a:latin typeface="Verdana" panose="020B0604030504040204" pitchFamily="34" charset="0"/>
                <a:ea typeface="Verdana" panose="020B0604030504040204" pitchFamily="34" charset="0"/>
                <a:cs typeface="Verdana" panose="020B0604030504040204" pitchFamily="34" charset="0"/>
              </a:rPr>
              <a:t>;</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l) </a:t>
            </a:r>
            <a:r>
              <a:rPr lang="bs-Latn-BA" b="1" i="1" dirty="0">
                <a:latin typeface="Verdana" panose="020B0604030504040204" pitchFamily="34" charset="0"/>
                <a:ea typeface="Verdana" panose="020B0604030504040204" pitchFamily="34" charset="0"/>
                <a:cs typeface="Verdana" panose="020B0604030504040204" pitchFamily="34" charset="0"/>
              </a:rPr>
              <a:t>P</a:t>
            </a:r>
            <a:r>
              <a:rPr lang="en-US" b="1" i="1" dirty="0" err="1">
                <a:latin typeface="Verdana" panose="020B0604030504040204" pitchFamily="34" charset="0"/>
                <a:ea typeface="Verdana" panose="020B0604030504040204" pitchFamily="34" charset="0"/>
                <a:cs typeface="Verdana" panose="020B0604030504040204" pitchFamily="34" charset="0"/>
              </a:rPr>
              <a:t>onuda</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dokument</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podnosi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ponuđač</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čemu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nudi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isporuku</a:t>
            </a:r>
            <a:r>
              <a:rPr lang="en-US" i="1" dirty="0">
                <a:latin typeface="Verdana" panose="020B0604030504040204" pitchFamily="34" charset="0"/>
                <a:ea typeface="Verdana" panose="020B0604030504040204" pitchFamily="34" charset="0"/>
                <a:cs typeface="Verdana" panose="020B0604030504040204" pitchFamily="34" charset="0"/>
              </a:rPr>
              <a:t> robe, </a:t>
            </a:r>
            <a:r>
              <a:rPr lang="en-US" i="1" dirty="0" err="1">
                <a:latin typeface="Verdana" panose="020B0604030504040204" pitchFamily="34" charset="0"/>
                <a:ea typeface="Verdana" panose="020B0604030504040204" pitchFamily="34" charset="0"/>
                <a:cs typeface="Verdana" panose="020B0604030504040204" pitchFamily="34" charset="0"/>
              </a:rPr>
              <a:t>pružanje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usluge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izvođenje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radova</a:t>
            </a:r>
            <a:r>
              <a:rPr lang="en-US" i="1" dirty="0">
                <a:latin typeface="Verdana" panose="020B0604030504040204" pitchFamily="34" charset="0"/>
                <a:ea typeface="Verdana" panose="020B0604030504040204" pitchFamily="34" charset="0"/>
                <a:cs typeface="Verdana" panose="020B0604030504040204" pitchFamily="34" charset="0"/>
              </a:rPr>
              <a:t>, pod </a:t>
            </a:r>
            <a:r>
              <a:rPr lang="en-US" i="1" dirty="0" err="1">
                <a:latin typeface="Verdana" panose="020B0604030504040204" pitchFamily="34" charset="0"/>
                <a:ea typeface="Verdana" panose="020B0604030504040204" pitchFamily="34" charset="0"/>
                <a:cs typeface="Verdana" panose="020B0604030504040204" pitchFamily="34" charset="0"/>
              </a:rPr>
              <a:t>uslovima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određuje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ugovorni</a:t>
            </a:r>
            <a:r>
              <a:rPr lang="en-US" i="1" dirty="0">
                <a:latin typeface="Verdana" panose="020B0604030504040204" pitchFamily="34" charset="0"/>
                <a:ea typeface="Verdana" panose="020B0604030504040204" pitchFamily="34" charset="0"/>
                <a:cs typeface="Verdana" panose="020B0604030504040204" pitchFamily="34" charset="0"/>
              </a:rPr>
              <a:t> organ u </a:t>
            </a:r>
            <a:r>
              <a:rPr lang="en-US" i="1" dirty="0" err="1">
                <a:latin typeface="Verdana" panose="020B0604030504040204" pitchFamily="34" charset="0"/>
                <a:ea typeface="Verdana" panose="020B0604030504040204" pitchFamily="34" charset="0"/>
                <a:cs typeface="Verdana" panose="020B0604030504040204" pitchFamily="34" charset="0"/>
              </a:rPr>
              <a:t>tenderskoj</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dokumentaciji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Ponuda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može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biti</a:t>
            </a:r>
            <a:r>
              <a:rPr lang="en-US" i="1" dirty="0">
                <a:latin typeface="Verdana" panose="020B0604030504040204" pitchFamily="34" charset="0"/>
                <a:ea typeface="Verdana" panose="020B0604030504040204" pitchFamily="34" charset="0"/>
                <a:cs typeface="Verdana" panose="020B0604030504040204" pitchFamily="34" charset="0"/>
              </a:rPr>
              <a:t>: 1) </a:t>
            </a:r>
            <a:r>
              <a:rPr lang="en-US" i="1" dirty="0" err="1">
                <a:latin typeface="Verdana" panose="020B0604030504040204" pitchFamily="34" charset="0"/>
                <a:ea typeface="Verdana" panose="020B0604030504040204" pitchFamily="34" charset="0"/>
                <a:cs typeface="Verdana" panose="020B0604030504040204" pitchFamily="34" charset="0"/>
              </a:rPr>
              <a:t>prihvatljiva</a:t>
            </a:r>
            <a:r>
              <a:rPr lang="en-US" i="1" dirty="0">
                <a:latin typeface="Verdana" panose="020B0604030504040204" pitchFamily="34" charset="0"/>
                <a:ea typeface="Verdana" panose="020B0604030504040204" pitchFamily="34" charset="0"/>
                <a:cs typeface="Verdana" panose="020B0604030504040204" pitchFamily="34" charset="0"/>
              </a:rPr>
              <a:t> - </a:t>
            </a:r>
            <a:r>
              <a:rPr lang="en-US" i="1" dirty="0" err="1">
                <a:latin typeface="Verdana" panose="020B0604030504040204" pitchFamily="34" charset="0"/>
                <a:ea typeface="Verdana" panose="020B0604030504040204" pitchFamily="34" charset="0"/>
                <a:cs typeface="Verdana" panose="020B0604030504040204" pitchFamily="34" charset="0"/>
              </a:rPr>
              <a:t>ako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ispunjava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sve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uslove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traže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tenderskom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dokumentacijom</a:t>
            </a:r>
            <a:r>
              <a:rPr lang="en-US" i="1" dirty="0">
                <a:latin typeface="Verdana" panose="020B0604030504040204" pitchFamily="34" charset="0"/>
                <a:ea typeface="Verdana" panose="020B0604030504040204" pitchFamily="34" charset="0"/>
                <a:cs typeface="Verdana" panose="020B0604030504040204" pitchFamily="34" charset="0"/>
              </a:rPr>
              <a:t>; 2) </a:t>
            </a:r>
            <a:r>
              <a:rPr lang="en-US" i="1" dirty="0" err="1">
                <a:latin typeface="Verdana" panose="020B0604030504040204" pitchFamily="34" charset="0"/>
                <a:ea typeface="Verdana" panose="020B0604030504040204" pitchFamily="34" charset="0"/>
                <a:cs typeface="Verdana" panose="020B0604030504040204" pitchFamily="34" charset="0"/>
              </a:rPr>
              <a:t>neprihvatljiva</a:t>
            </a:r>
            <a:r>
              <a:rPr lang="en-US" i="1" dirty="0">
                <a:latin typeface="Verdana" panose="020B0604030504040204" pitchFamily="34" charset="0"/>
                <a:ea typeface="Verdana" panose="020B0604030504040204" pitchFamily="34" charset="0"/>
                <a:cs typeface="Verdana" panose="020B0604030504040204" pitchFamily="34" charset="0"/>
              </a:rPr>
              <a:t> - </a:t>
            </a:r>
            <a:r>
              <a:rPr lang="en-US" i="1" dirty="0" err="1">
                <a:latin typeface="Verdana" panose="020B0604030504040204" pitchFamily="34" charset="0"/>
                <a:ea typeface="Verdana" panose="020B0604030504040204" pitchFamily="34" charset="0"/>
                <a:cs typeface="Verdana" panose="020B0604030504040204" pitchFamily="34" charset="0"/>
              </a:rPr>
              <a:t>ako</a:t>
            </a:r>
            <a:r>
              <a:rPr lang="en-US" i="1" dirty="0">
                <a:latin typeface="Verdana" panose="020B0604030504040204" pitchFamily="34" charset="0"/>
                <a:ea typeface="Verdana" panose="020B0604030504040204" pitchFamily="34" charset="0"/>
                <a:cs typeface="Verdana" panose="020B0604030504040204" pitchFamily="34" charset="0"/>
              </a:rPr>
              <a:t> ne </a:t>
            </a:r>
            <a:r>
              <a:rPr lang="en-US" i="1" dirty="0" err="1">
                <a:latin typeface="Verdana" panose="020B0604030504040204" pitchFamily="34" charset="0"/>
                <a:ea typeface="Verdana" panose="020B0604030504040204" pitchFamily="34" charset="0"/>
                <a:cs typeface="Verdana" panose="020B0604030504040204" pitchFamily="34" charset="0"/>
              </a:rPr>
              <a:t>ispunjava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uslove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traže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tenderskom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dokumentacijom</a:t>
            </a:r>
            <a:r>
              <a:rPr lang="en-US" i="1" dirty="0">
                <a:latin typeface="Verdana" panose="020B0604030504040204" pitchFamily="34" charset="0"/>
                <a:ea typeface="Verdana" panose="020B0604030504040204" pitchFamily="34" charset="0"/>
                <a:cs typeface="Verdana" panose="020B0604030504040204" pitchFamily="34" charset="0"/>
              </a:rPr>
              <a:t>.</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Ponuđač pripema ponudu u skladu sa zahtjevima I uslovima iz TD</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Ponuđač može podnijeti samo jednu ponudu</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U članu 58. Zakona definisani su obavezni elementi ponude</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Čvrst uvez ponude</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Numerisanje stranica</a:t>
            </a:r>
          </a:p>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 </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3777863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25EAC899-9DF1-48DA-8EF7-59EB622BD1F5}"/>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3" name="Rectangle 2">
            <a:extLst>
              <a:ext uri="{FF2B5EF4-FFF2-40B4-BE49-F238E27FC236}">
                <a16:creationId xmlns:a16="http://schemas.microsoft.com/office/drawing/2014/main" xmlns="" id="{1A3B7647-FE93-49F5-A921-7CFED9034818}"/>
              </a:ext>
            </a:extLst>
          </p:cNvPr>
          <p:cNvSpPr/>
          <p:nvPr/>
        </p:nvSpPr>
        <p:spPr>
          <a:xfrm>
            <a:off x="179511" y="1049631"/>
            <a:ext cx="8496175" cy="1088888"/>
          </a:xfrm>
          <a:prstGeom prst="rect">
            <a:avLst/>
          </a:prstGeom>
        </p:spPr>
        <p:txBody>
          <a:bodyPr wrap="square">
            <a:spAutoFit/>
          </a:bodyPr>
          <a:lstStyle/>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 </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xmlns="" id="{D51FCD8E-A185-474B-8896-83A7666C29A1}"/>
              </a:ext>
            </a:extLst>
          </p:cNvPr>
          <p:cNvSpPr/>
          <p:nvPr/>
        </p:nvSpPr>
        <p:spPr>
          <a:xfrm>
            <a:off x="0" y="1099031"/>
            <a:ext cx="8496175" cy="4772973"/>
          </a:xfrm>
          <a:prstGeom prst="rect">
            <a:avLst/>
          </a:prstGeom>
        </p:spPr>
        <p:txBody>
          <a:bodyPr wrap="square">
            <a:spAutoFit/>
          </a:bodyPr>
          <a:lstStyle/>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m) </a:t>
            </a:r>
            <a:r>
              <a:rPr lang="bs-Latn-BA" b="1" i="1" dirty="0">
                <a:latin typeface="Verdana" panose="020B0604030504040204" pitchFamily="34" charset="0"/>
                <a:ea typeface="Verdana" panose="020B0604030504040204" pitchFamily="34" charset="0"/>
                <a:cs typeface="Verdana" panose="020B0604030504040204" pitchFamily="34" charset="0"/>
              </a:rPr>
              <a:t>A</a:t>
            </a:r>
            <a:r>
              <a:rPr lang="en-US" b="1" i="1" dirty="0" err="1">
                <a:latin typeface="Verdana" panose="020B0604030504040204" pitchFamily="34" charset="0"/>
                <a:ea typeface="Verdana" panose="020B0604030504040204" pitchFamily="34" charset="0"/>
                <a:cs typeface="Verdana" panose="020B0604030504040204" pitchFamily="34" charset="0"/>
              </a:rPr>
              <a:t>lternativna</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ponuda</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ponuda</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kojoj</a:t>
            </a:r>
            <a:r>
              <a:rPr lang="en-US" i="1" dirty="0">
                <a:latin typeface="Verdana" panose="020B0604030504040204" pitchFamily="34" charset="0"/>
                <a:ea typeface="Verdana" panose="020B0604030504040204" pitchFamily="34" charset="0"/>
                <a:cs typeface="Verdana" panose="020B0604030504040204" pitchFamily="34" charset="0"/>
              </a:rPr>
              <a:t> se nude </a:t>
            </a:r>
            <a:r>
              <a:rPr lang="en-US" i="1" dirty="0" err="1">
                <a:latin typeface="Verdana" panose="020B0604030504040204" pitchFamily="34" charset="0"/>
                <a:ea typeface="Verdana" panose="020B0604030504040204" pitchFamily="34" charset="0"/>
                <a:cs typeface="Verdana" panose="020B0604030504040204" pitchFamily="34" charset="0"/>
              </a:rPr>
              <a:t>drugačije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karakteristike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predmeta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ugovora</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odnosu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a:t>
            </a:r>
            <a:r>
              <a:rPr lang="en-US" i="1" dirty="0">
                <a:latin typeface="Verdana" panose="020B0604030504040204" pitchFamily="34" charset="0"/>
                <a:ea typeface="Verdana" panose="020B0604030504040204" pitchFamily="34" charset="0"/>
                <a:cs typeface="Verdana" panose="020B0604030504040204" pitchFamily="34" charset="0"/>
              </a:rPr>
              <a:t> one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navedene</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tenderskoj</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dokumentaciji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čemu</a:t>
            </a:r>
            <a:r>
              <a:rPr lang="en-US" i="1" dirty="0">
                <a:latin typeface="Verdana" panose="020B0604030504040204" pitchFamily="34" charset="0"/>
                <a:ea typeface="Verdana" panose="020B0604030504040204" pitchFamily="34" charset="0"/>
                <a:cs typeface="Verdana" panose="020B0604030504040204" pitchFamily="34" charset="0"/>
              </a:rPr>
              <a:t> ta </a:t>
            </a:r>
            <a:r>
              <a:rPr lang="en-US" i="1" dirty="0" err="1">
                <a:latin typeface="Verdana" panose="020B0604030504040204" pitchFamily="34" charset="0"/>
                <a:ea typeface="Verdana" panose="020B0604030504040204" pitchFamily="34" charset="0"/>
                <a:cs typeface="Verdana" panose="020B0604030504040204" pitchFamily="34" charset="0"/>
              </a:rPr>
              <a:t>ponuda</a:t>
            </a:r>
            <a:r>
              <a:rPr lang="en-US" i="1" dirty="0">
                <a:latin typeface="Verdana" panose="020B0604030504040204" pitchFamily="34" charset="0"/>
                <a:ea typeface="Verdana" panose="020B0604030504040204" pitchFamily="34" charset="0"/>
                <a:cs typeface="Verdana" panose="020B0604030504040204" pitchFamily="34" charset="0"/>
              </a:rPr>
              <a:t> mora </a:t>
            </a:r>
            <a:r>
              <a:rPr lang="en-US" i="1" dirty="0" err="1">
                <a:latin typeface="Verdana" panose="020B0604030504040204" pitchFamily="34" charset="0"/>
                <a:ea typeface="Verdana" panose="020B0604030504040204" pitchFamily="34" charset="0"/>
                <a:cs typeface="Verdana" panose="020B0604030504040204" pitchFamily="34" charset="0"/>
              </a:rPr>
              <a:t>zadovoljiti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minimalne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uslove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postavio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ugovorni</a:t>
            </a:r>
            <a:r>
              <a:rPr lang="en-US" i="1" dirty="0">
                <a:latin typeface="Verdana" panose="020B0604030504040204" pitchFamily="34" charset="0"/>
                <a:ea typeface="Verdana" panose="020B0604030504040204" pitchFamily="34" charset="0"/>
                <a:cs typeface="Verdana" panose="020B0604030504040204" pitchFamily="34" charset="0"/>
              </a:rPr>
              <a:t> organ</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UO dopušta u TD alterantivnu ponudu</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Ponuđač daje alternativni prijedlog </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Kriterij ekonomski najpovoljnija ponuda</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Obavezno navođenje u TD minimuma zahtjeva koje akternativna ponuda treba ispunjavati </a:t>
            </a:r>
          </a:p>
          <a:p>
            <a:pPr marL="693738" lvl="1" indent="-285750" algn="just" fontAlgn="base">
              <a:lnSpc>
                <a:spcPct val="110000"/>
              </a:lnSpc>
              <a:spcBef>
                <a:spcPct val="20000"/>
              </a:spcBef>
              <a:spcAft>
                <a:spcPct val="0"/>
              </a:spcAft>
              <a:buFont typeface="Arial" panose="020B0604020202020204" pitchFamily="34" charset="0"/>
              <a:buChar char="•"/>
              <a:defRPr/>
            </a:pPr>
            <a:r>
              <a:rPr lang="bs-Latn-BA" dirty="0">
                <a:latin typeface="Verdana" panose="020B0604030504040204" pitchFamily="34" charset="0"/>
                <a:ea typeface="Verdana" panose="020B0604030504040204" pitchFamily="34" charset="0"/>
                <a:cs typeface="Verdana" panose="020B0604030504040204" pitchFamily="34" charset="0"/>
              </a:rPr>
              <a:t>Ponuđač je dužan dokazati da alternativna ponuda u svim elementima zadovoljava minimum postavljenjih zahtjeva iz TD</a:t>
            </a:r>
          </a:p>
          <a:p>
            <a:pPr marL="407988" lvl="1" algn="just" fontAlgn="base">
              <a:lnSpc>
                <a:spcPct val="110000"/>
              </a:lnSpc>
              <a:spcBef>
                <a:spcPct val="20000"/>
              </a:spcBef>
              <a:spcAft>
                <a:spcPct val="0"/>
              </a:spcAft>
              <a:buClr>
                <a:srgbClr val="FFCC00"/>
              </a:buClr>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289675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type="title" idx="4294967295"/>
          </p:nvPr>
        </p:nvSpPr>
        <p:spPr>
          <a:xfrm>
            <a:off x="505022" y="492031"/>
            <a:ext cx="82296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1" hangingPunct="1"/>
            <a:r>
              <a:rPr lang="sr-Latn-BA" altLang="el-GR" sz="2000" b="1" kern="1200" dirty="0">
                <a:latin typeface="Verdana" pitchFamily="34" charset="0"/>
                <a:ea typeface="+mn-ea"/>
                <a:cs typeface="+mn-cs"/>
              </a:rPr>
              <a:t>Opšti principi javnih nabavki </a:t>
            </a:r>
            <a:endParaRPr lang="el-GR" altLang="el-GR" sz="2000" b="1" kern="1200" dirty="0">
              <a:latin typeface="Verdana" pitchFamily="34" charset="0"/>
              <a:ea typeface="+mn-ea"/>
              <a:cs typeface="+mn-cs"/>
            </a:endParaRPr>
          </a:p>
        </p:txBody>
      </p:sp>
      <p:sp>
        <p:nvSpPr>
          <p:cNvPr id="30724" name="Text Box 4"/>
          <p:cNvSpPr txBox="1">
            <a:spLocks noChangeArrowheads="1"/>
          </p:cNvSpPr>
          <p:nvPr/>
        </p:nvSpPr>
        <p:spPr bwMode="auto">
          <a:xfrm>
            <a:off x="542925" y="900000"/>
            <a:ext cx="8118675" cy="646331"/>
          </a:xfrm>
          <a:prstGeom prst="rect">
            <a:avLst/>
          </a:prstGeom>
          <a:solidFill>
            <a:srgbClr val="99CCFF"/>
          </a:solidFill>
          <a:ln w="25400">
            <a:solidFill>
              <a:srgbClr val="000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50000"/>
              </a:spcBef>
              <a:buClrTx/>
              <a:buSzTx/>
              <a:buFontTx/>
              <a:buNone/>
            </a:pPr>
            <a:r>
              <a:rPr lang="hr-HR" sz="1800" dirty="0"/>
              <a:t>Postupak nabavke, kao i kriteriji za dodjelu ugovora, moraju osigurati primjenu sljedećih načela...</a:t>
            </a:r>
            <a:endParaRPr lang="el-GR" altLang="el-GR" sz="1800" b="1" dirty="0">
              <a:latin typeface="Verdana" panose="020B0604030504040204" pitchFamily="34" charset="0"/>
              <a:ea typeface="Verdana" panose="020B0604030504040204" pitchFamily="34" charset="0"/>
            </a:endParaRPr>
          </a:p>
        </p:txBody>
      </p:sp>
      <p:sp>
        <p:nvSpPr>
          <p:cNvPr id="30726" name="Oval 6"/>
          <p:cNvSpPr>
            <a:spLocks noChangeArrowheads="1"/>
          </p:cNvSpPr>
          <p:nvPr/>
        </p:nvSpPr>
        <p:spPr bwMode="auto">
          <a:xfrm>
            <a:off x="542925" y="4672152"/>
            <a:ext cx="2971800" cy="457200"/>
          </a:xfrm>
          <a:prstGeom prst="ellipse">
            <a:avLst/>
          </a:prstGeom>
          <a:solidFill>
            <a:srgbClr val="C9E4FF"/>
          </a:solidFill>
          <a:ln w="9525">
            <a:solidFill>
              <a:srgbClr val="00008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0"/>
              </a:spcBef>
              <a:buClrTx/>
              <a:buSzTx/>
              <a:buFontTx/>
              <a:buNone/>
            </a:pPr>
            <a:r>
              <a:rPr lang="sr-Latn-BA" altLang="el-GR" sz="1800" dirty="0">
                <a:latin typeface="Verdana" panose="020B0604030504040204" pitchFamily="34" charset="0"/>
                <a:ea typeface="Verdana" panose="020B0604030504040204" pitchFamily="34" charset="0"/>
              </a:rPr>
              <a:t>Ekonomičnost</a:t>
            </a:r>
            <a:endParaRPr lang="el-GR" altLang="el-GR" sz="1800" dirty="0">
              <a:latin typeface="Verdana" panose="020B0604030504040204" pitchFamily="34" charset="0"/>
              <a:ea typeface="Verdana" panose="020B0604030504040204" pitchFamily="34" charset="0"/>
            </a:endParaRPr>
          </a:p>
        </p:txBody>
      </p:sp>
      <p:sp>
        <p:nvSpPr>
          <p:cNvPr id="30728" name="Oval 8"/>
          <p:cNvSpPr>
            <a:spLocks noChangeArrowheads="1"/>
          </p:cNvSpPr>
          <p:nvPr/>
        </p:nvSpPr>
        <p:spPr bwMode="auto">
          <a:xfrm>
            <a:off x="577242" y="2744924"/>
            <a:ext cx="2971800" cy="457200"/>
          </a:xfrm>
          <a:prstGeom prst="ellipse">
            <a:avLst/>
          </a:prstGeom>
          <a:solidFill>
            <a:srgbClr val="C9E4FF"/>
          </a:solidFill>
          <a:ln w="9525">
            <a:solidFill>
              <a:srgbClr val="00008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0"/>
              </a:spcBef>
              <a:buClrTx/>
              <a:buSzTx/>
              <a:buFontTx/>
              <a:buNone/>
            </a:pPr>
            <a:r>
              <a:rPr lang="sr-Latn-BA" altLang="el-GR" sz="1800" dirty="0">
                <a:latin typeface="Verdana" panose="020B0604030504040204" pitchFamily="34" charset="0"/>
                <a:ea typeface="Verdana" panose="020B0604030504040204" pitchFamily="34" charset="0"/>
              </a:rPr>
              <a:t>Transparentnost</a:t>
            </a:r>
            <a:endParaRPr lang="el-GR" altLang="el-GR" sz="1800" dirty="0">
              <a:latin typeface="Verdana" panose="020B0604030504040204" pitchFamily="34" charset="0"/>
              <a:ea typeface="Verdana" panose="020B0604030504040204" pitchFamily="34" charset="0"/>
            </a:endParaRPr>
          </a:p>
        </p:txBody>
      </p:sp>
      <p:sp>
        <p:nvSpPr>
          <p:cNvPr id="30730" name="Oval 10"/>
          <p:cNvSpPr>
            <a:spLocks noChangeArrowheads="1"/>
          </p:cNvSpPr>
          <p:nvPr/>
        </p:nvSpPr>
        <p:spPr bwMode="auto">
          <a:xfrm>
            <a:off x="5751525" y="2564904"/>
            <a:ext cx="2971800" cy="936104"/>
          </a:xfrm>
          <a:prstGeom prst="ellipse">
            <a:avLst/>
          </a:prstGeom>
          <a:solidFill>
            <a:srgbClr val="C9E4FF"/>
          </a:solidFill>
          <a:ln w="9525">
            <a:solidFill>
              <a:srgbClr val="00008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0"/>
              </a:spcBef>
              <a:buClrTx/>
              <a:buSzTx/>
              <a:buFontTx/>
              <a:buNone/>
            </a:pPr>
            <a:r>
              <a:rPr lang="sr-Latn-BA" altLang="el-GR" sz="1800" dirty="0">
                <a:latin typeface="Verdana" panose="020B0604030504040204" pitchFamily="34" charset="0"/>
                <a:ea typeface="Verdana" panose="020B0604030504040204" pitchFamily="34" charset="0"/>
              </a:rPr>
              <a:t>Jednak tretman</a:t>
            </a:r>
          </a:p>
          <a:p>
            <a:pPr algn="ctr" eaLnBrk="1" hangingPunct="1">
              <a:spcBef>
                <a:spcPct val="0"/>
              </a:spcBef>
              <a:buClrTx/>
              <a:buSzTx/>
              <a:buFontTx/>
              <a:buNone/>
            </a:pPr>
            <a:r>
              <a:rPr lang="sr-Latn-BA" altLang="el-GR" sz="1800" dirty="0">
                <a:latin typeface="Verdana" panose="020B0604030504040204" pitchFamily="34" charset="0"/>
                <a:ea typeface="Verdana" panose="020B0604030504040204" pitchFamily="34" charset="0"/>
              </a:rPr>
              <a:t> i nediskriminacija</a:t>
            </a:r>
            <a:endParaRPr lang="el-GR" altLang="el-GR" sz="1800" dirty="0">
              <a:latin typeface="Verdana" panose="020B0604030504040204" pitchFamily="34" charset="0"/>
              <a:ea typeface="Verdana" panose="020B0604030504040204" pitchFamily="34" charset="0"/>
            </a:endParaRPr>
          </a:p>
        </p:txBody>
      </p:sp>
      <p:sp>
        <p:nvSpPr>
          <p:cNvPr id="30731" name="AutoShape 11"/>
          <p:cNvSpPr>
            <a:spLocks noChangeArrowheads="1"/>
          </p:cNvSpPr>
          <p:nvPr/>
        </p:nvSpPr>
        <p:spPr bwMode="auto">
          <a:xfrm rot="5400000">
            <a:off x="4259362" y="1821954"/>
            <a:ext cx="685800" cy="8001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l-GR">
              <a:ea typeface="Verdana" panose="020B0604030504040204" pitchFamily="34" charset="0"/>
            </a:endParaRPr>
          </a:p>
        </p:txBody>
      </p:sp>
      <p:sp>
        <p:nvSpPr>
          <p:cNvPr id="30734" name="Oval 14"/>
          <p:cNvSpPr>
            <a:spLocks noChangeAspect="1" noChangeArrowheads="1"/>
          </p:cNvSpPr>
          <p:nvPr/>
        </p:nvSpPr>
        <p:spPr bwMode="auto">
          <a:xfrm>
            <a:off x="3346686" y="2780928"/>
            <a:ext cx="2511152" cy="2304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ct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0"/>
              </a:spcBef>
              <a:buClrTx/>
              <a:buSzTx/>
              <a:buFontTx/>
              <a:buNone/>
            </a:pPr>
            <a:r>
              <a:rPr lang="sr-Latn-BA" altLang="el-GR" sz="1800" b="1" dirty="0">
                <a:latin typeface="Verdana" panose="020B0604030504040204" pitchFamily="34" charset="0"/>
                <a:ea typeface="Verdana" panose="020B0604030504040204" pitchFamily="34" charset="0"/>
              </a:rPr>
              <a:t>Pravična i aktivna konkurencija</a:t>
            </a:r>
            <a:endParaRPr lang="el-GR" altLang="el-GR" sz="1800" b="1" dirty="0">
              <a:latin typeface="Verdana" panose="020B0604030504040204" pitchFamily="34" charset="0"/>
              <a:ea typeface="Verdana" panose="020B0604030504040204" pitchFamily="34" charset="0"/>
            </a:endParaRPr>
          </a:p>
        </p:txBody>
      </p:sp>
      <p:sp>
        <p:nvSpPr>
          <p:cNvPr id="14" name="Oval 10"/>
          <p:cNvSpPr>
            <a:spLocks noChangeArrowheads="1"/>
          </p:cNvSpPr>
          <p:nvPr/>
        </p:nvSpPr>
        <p:spPr bwMode="auto">
          <a:xfrm>
            <a:off x="5751525" y="4672152"/>
            <a:ext cx="2971800" cy="457200"/>
          </a:xfrm>
          <a:prstGeom prst="ellipse">
            <a:avLst/>
          </a:prstGeom>
          <a:solidFill>
            <a:srgbClr val="C9E4FF"/>
          </a:solidFill>
          <a:ln w="9525">
            <a:solidFill>
              <a:srgbClr val="000080"/>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spcBef>
                <a:spcPct val="20000"/>
              </a:spcBef>
              <a:buClr>
                <a:schemeClr val="bg2"/>
              </a:buClr>
              <a:buSzPct val="75000"/>
              <a:buFont typeface="Wingdings" pitchFamily="2" charset="2"/>
              <a:buChar char="n"/>
              <a:defRPr sz="20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16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14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12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1200">
                <a:solidFill>
                  <a:schemeClr val="tx1"/>
                </a:solidFill>
                <a:latin typeface="Arial" charset="0"/>
              </a:defRPr>
            </a:lvl9pPr>
          </a:lstStyle>
          <a:p>
            <a:pPr algn="ctr" eaLnBrk="1" hangingPunct="1">
              <a:spcBef>
                <a:spcPct val="0"/>
              </a:spcBef>
              <a:buClrTx/>
              <a:buSzTx/>
              <a:buFontTx/>
              <a:buNone/>
            </a:pPr>
            <a:r>
              <a:rPr lang="sr-Latn-BA" altLang="el-GR" sz="1800" dirty="0">
                <a:latin typeface="Verdana" panose="020B0604030504040204" pitchFamily="34" charset="0"/>
                <a:ea typeface="Verdana" panose="020B0604030504040204" pitchFamily="34" charset="0"/>
              </a:rPr>
              <a:t>Efikasnost</a:t>
            </a:r>
            <a:endParaRPr lang="el-GR" altLang="el-GR" sz="1800" dirty="0">
              <a:latin typeface="Verdana" panose="020B0604030504040204" pitchFamily="34" charset="0"/>
              <a:ea typeface="Verdana" panose="020B0604030504040204" pitchFamily="34" charset="0"/>
            </a:endParaRPr>
          </a:p>
        </p:txBody>
      </p:sp>
      <p:sp>
        <p:nvSpPr>
          <p:cNvPr id="2" name="TextBox 1"/>
          <p:cNvSpPr txBox="1"/>
          <p:nvPr/>
        </p:nvSpPr>
        <p:spPr>
          <a:xfrm>
            <a:off x="766941" y="124023"/>
            <a:ext cx="1249060" cy="307777"/>
          </a:xfrm>
          <a:prstGeom prst="rect">
            <a:avLst/>
          </a:prstGeom>
          <a:noFill/>
        </p:spPr>
        <p:txBody>
          <a:bodyPr wrap="none" rtlCol="0">
            <a:spAutoFit/>
          </a:bodyPr>
          <a:lstStyle/>
          <a:p>
            <a:r>
              <a:rPr lang="sr-Latn-BA" sz="1400" b="1" dirty="0">
                <a:solidFill>
                  <a:schemeClr val="bg1"/>
                </a:solidFill>
              </a:rPr>
              <a:t>Član</a:t>
            </a:r>
            <a:r>
              <a:rPr lang="en-US" sz="1400" b="1" dirty="0">
                <a:solidFill>
                  <a:schemeClr val="bg1"/>
                </a:solidFill>
              </a:rPr>
              <a:t> 3 </a:t>
            </a:r>
            <a:r>
              <a:rPr lang="sr-Latn-BA" sz="1400" b="1" dirty="0">
                <a:solidFill>
                  <a:schemeClr val="bg1"/>
                </a:solidFill>
              </a:rPr>
              <a:t>ZJN</a:t>
            </a:r>
            <a:endParaRPr lang="el-GR" sz="1400" b="1" dirty="0">
              <a:solidFill>
                <a:schemeClr val="bg1"/>
              </a:solidFill>
            </a:endParaRPr>
          </a:p>
        </p:txBody>
      </p:sp>
    </p:spTree>
    <p:extLst>
      <p:ext uri="{BB962C8B-B14F-4D97-AF65-F5344CB8AC3E}">
        <p14:creationId xmlns:p14="http://schemas.microsoft.com/office/powerpoint/2010/main" xmlns="" val="3629540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779F3919-9927-47F0-8AD3-A04614DDCA2B}"/>
              </a:ext>
            </a:extLst>
          </p:cNvPr>
          <p:cNvSpPr>
            <a:spLocks noChangeArrowheads="1"/>
          </p:cNvSpPr>
          <p:nvPr/>
        </p:nvSpPr>
        <p:spPr bwMode="auto">
          <a:xfrm>
            <a:off x="323912" y="116632"/>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3" name="Rectangle 2">
            <a:extLst>
              <a:ext uri="{FF2B5EF4-FFF2-40B4-BE49-F238E27FC236}">
                <a16:creationId xmlns:a16="http://schemas.microsoft.com/office/drawing/2014/main" xmlns="" id="{65214716-B182-4C14-8DFB-E8864D2A5397}"/>
              </a:ext>
            </a:extLst>
          </p:cNvPr>
          <p:cNvSpPr/>
          <p:nvPr/>
        </p:nvSpPr>
        <p:spPr>
          <a:xfrm>
            <a:off x="323912" y="764704"/>
            <a:ext cx="8172263" cy="6638099"/>
          </a:xfrm>
          <a:prstGeom prst="rect">
            <a:avLst/>
          </a:prstGeom>
        </p:spPr>
        <p:txBody>
          <a:bodyPr wrap="square">
            <a:spAutoFit/>
          </a:bodyPr>
          <a:lstStyle/>
          <a:p>
            <a:pPr marL="407988" lvl="1" algn="just" fontAlgn="base">
              <a:lnSpc>
                <a:spcPct val="110000"/>
              </a:lnSpc>
              <a:spcBef>
                <a:spcPct val="20000"/>
              </a:spcBef>
              <a:spcAft>
                <a:spcPct val="0"/>
              </a:spcAft>
              <a:buClr>
                <a:srgbClr val="FFCC00"/>
              </a:buClr>
              <a:defRPr/>
            </a:pPr>
            <a:r>
              <a:rPr lang="en-US" i="1" dirty="0">
                <a:latin typeface="Verdana" panose="020B0604030504040204" pitchFamily="34" charset="0"/>
                <a:ea typeface="Verdana" panose="020B0604030504040204" pitchFamily="34" charset="0"/>
                <a:cs typeface="Verdana" panose="020B0604030504040204" pitchFamily="34" charset="0"/>
              </a:rPr>
              <a:t>n) </a:t>
            </a:r>
            <a:r>
              <a:rPr lang="bs-Latn-BA" b="1" i="1" dirty="0">
                <a:latin typeface="Verdana" panose="020B0604030504040204" pitchFamily="34" charset="0"/>
                <a:ea typeface="Verdana" panose="020B0604030504040204" pitchFamily="34" charset="0"/>
                <a:cs typeface="Verdana" panose="020B0604030504040204" pitchFamily="34" charset="0"/>
              </a:rPr>
              <a:t>O</a:t>
            </a:r>
            <a:r>
              <a:rPr lang="en-US" b="1" i="1" dirty="0" err="1">
                <a:latin typeface="Verdana" panose="020B0604030504040204" pitchFamily="34" charset="0"/>
                <a:ea typeface="Verdana" panose="020B0604030504040204" pitchFamily="34" charset="0"/>
                <a:cs typeface="Verdana" panose="020B0604030504040204" pitchFamily="34" charset="0"/>
              </a:rPr>
              <a:t>kvirni</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sporazum</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i="1" dirty="0">
                <a:latin typeface="Verdana" panose="020B0604030504040204" pitchFamily="34" charset="0"/>
                <a:ea typeface="Verdana" panose="020B0604030504040204" pitchFamily="34" charset="0"/>
                <a:cs typeface="Verdana" panose="020B0604030504040204" pitchFamily="34" charset="0"/>
              </a:rPr>
              <a:t>je </a:t>
            </a:r>
            <a:r>
              <a:rPr lang="en-US" i="1" dirty="0" err="1">
                <a:latin typeface="Verdana" panose="020B0604030504040204" pitchFamily="34" charset="0"/>
                <a:ea typeface="Verdana" panose="020B0604030504040204" pitchFamily="34" charset="0"/>
                <a:cs typeface="Verdana" panose="020B0604030504040204" pitchFamily="34" charset="0"/>
              </a:rPr>
              <a:t>sporazum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između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jednog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više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ugovornih</a:t>
            </a:r>
            <a:r>
              <a:rPr lang="en-US" i="1" dirty="0">
                <a:latin typeface="Verdana" panose="020B0604030504040204" pitchFamily="34" charset="0"/>
                <a:ea typeface="Verdana" panose="020B0604030504040204" pitchFamily="34" charset="0"/>
                <a:cs typeface="Verdana" panose="020B0604030504040204" pitchFamily="34" charset="0"/>
              </a:rPr>
              <a:t> organa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više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dobavljača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zaključen</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pisanom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obliku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kojim</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definiraju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uslovi</a:t>
            </a:r>
            <a:r>
              <a:rPr lang="en-US" i="1" dirty="0">
                <a:latin typeface="Verdana" panose="020B0604030504040204" pitchFamily="34" charset="0"/>
                <a:ea typeface="Verdana" panose="020B0604030504040204" pitchFamily="34" charset="0"/>
                <a:cs typeface="Verdana" panose="020B0604030504040204" pitchFamily="34" charset="0"/>
              </a:rPr>
              <a:t> pod </a:t>
            </a:r>
            <a:r>
              <a:rPr lang="en-US" i="1" dirty="0" err="1">
                <a:latin typeface="Verdana" panose="020B0604030504040204" pitchFamily="34" charset="0"/>
                <a:ea typeface="Verdana" panose="020B0604030504040204" pitchFamily="34" charset="0"/>
                <a:cs typeface="Verdana" panose="020B0604030504040204" pitchFamily="34" charset="0"/>
              </a:rPr>
              <a:t>kojim</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mogu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dodijeliti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tokom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određenog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perioda</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skladu</a:t>
            </a:r>
            <a:r>
              <a:rPr lang="en-US" i="1" dirty="0">
                <a:latin typeface="Verdana" panose="020B0604030504040204" pitchFamily="34" charset="0"/>
                <a:ea typeface="Verdana" panose="020B0604030504040204" pitchFamily="34" charset="0"/>
                <a:cs typeface="Verdana" panose="020B0604030504040204" pitchFamily="34" charset="0"/>
              </a:rPr>
              <a:t> s </a:t>
            </a:r>
            <a:r>
              <a:rPr lang="en-US" i="1" dirty="0" err="1">
                <a:latin typeface="Verdana" panose="020B0604030504040204" pitchFamily="34" charset="0"/>
                <a:ea typeface="Verdana" panose="020B0604030504040204" pitchFamily="34" charset="0"/>
                <a:cs typeface="Verdana" panose="020B0604030504040204" pitchFamily="34" charset="0"/>
              </a:rPr>
              <a:t>predviđenom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cijenom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gdje</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moguće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predviđenim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količinama</a:t>
            </a:r>
            <a:r>
              <a:rPr lang="en-US" i="1" dirty="0">
                <a:latin typeface="Verdana" panose="020B0604030504040204" pitchFamily="34" charset="0"/>
                <a:ea typeface="Verdana" panose="020B0604030504040204" pitchFamily="34" charset="0"/>
                <a:cs typeface="Verdana" panose="020B0604030504040204" pitchFamily="34" charset="0"/>
              </a:rPr>
              <a:t>;</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bs-Latn-BA" dirty="0">
                <a:latin typeface="Verdana" panose="020B0604030504040204" pitchFamily="34" charset="0"/>
                <a:ea typeface="Verdana" panose="020B0604030504040204" pitchFamily="34" charset="0"/>
                <a:cs typeface="Verdana" panose="020B0604030504040204" pitchFamily="34" charset="0"/>
              </a:rPr>
              <a:t> </a:t>
            </a:r>
            <a:r>
              <a:rPr lang="bs-Latn-BA" sz="1600" dirty="0">
                <a:latin typeface="Verdana" panose="020B0604030504040204" pitchFamily="34" charset="0"/>
                <a:ea typeface="Verdana" panose="020B0604030504040204" pitchFamily="34" charset="0"/>
                <a:cs typeface="Verdana" panose="020B0604030504040204" pitchFamily="34" charset="0"/>
              </a:rPr>
              <a:t>Trajanje  okvirnog dsporazuma je  4 godine,</a:t>
            </a:r>
          </a:p>
          <a:p>
            <a:pPr marL="285750" indent="-285750">
              <a:buFont typeface="Arial" panose="020B0604020202020204" pitchFamily="34" charset="0"/>
              <a:buChar char="•"/>
            </a:pPr>
            <a:r>
              <a:rPr lang="bs-Latn-BA" sz="1600" dirty="0">
                <a:latin typeface="Verdana" panose="020B0604030504040204" pitchFamily="34" charset="0"/>
                <a:ea typeface="Verdana" panose="020B0604030504040204" pitchFamily="34" charset="0"/>
                <a:cs typeface="Verdana" panose="020B0604030504040204" pitchFamily="34" charset="0"/>
              </a:rPr>
              <a:t> Postoje razlika, odnosno kolizija  oko definicije okvirnog sporazuma  u  samom zakonu (član 2 i član 32 Zakona JN</a:t>
            </a:r>
          </a:p>
          <a:p>
            <a:pPr marL="285750" indent="-285750">
              <a:buFont typeface="Arial" panose="020B0604020202020204" pitchFamily="34" charset="0"/>
              <a:buChar char="•"/>
            </a:pPr>
            <a:r>
              <a:rPr lang="bs-Latn-BA" sz="1600" dirty="0">
                <a:latin typeface="Verdana" panose="020B0604030504040204" pitchFamily="34" charset="0"/>
                <a:ea typeface="Verdana" panose="020B0604030504040204" pitchFamily="34" charset="0"/>
                <a:cs typeface="Verdana" panose="020B0604030504040204" pitchFamily="34" charset="0"/>
              </a:rPr>
              <a:t>okvirni  sporazum se zaključuje samo sa  jednim  ponuđačem</a:t>
            </a:r>
          </a:p>
          <a:p>
            <a:pPr marL="285750" indent="-285750" algn="just">
              <a:buFont typeface="Arial" panose="020B0604020202020204" pitchFamily="34" charset="0"/>
              <a:buChar char="•"/>
            </a:pPr>
            <a:r>
              <a:rPr lang="bs-Latn-BA" sz="1600" dirty="0">
                <a:latin typeface="Verdana" panose="020B0604030504040204" pitchFamily="34" charset="0"/>
                <a:ea typeface="Verdana" panose="020B0604030504040204" pitchFamily="34" charset="0"/>
                <a:cs typeface="Verdana" panose="020B0604030504040204" pitchFamily="34" charset="0"/>
              </a:rPr>
              <a:t>Okvirni sporazum se zaključuje sa više ponuđača: </a:t>
            </a:r>
          </a:p>
          <a:p>
            <a:pPr marL="285750" indent="-285750" algn="just">
              <a:buFont typeface="Wingdings" panose="05000000000000000000" pitchFamily="2" charset="2"/>
              <a:buChar char="§"/>
            </a:pPr>
            <a:r>
              <a:rPr lang="bs-Latn-BA" sz="1600" dirty="0">
                <a:latin typeface="Verdana" panose="020B0604030504040204" pitchFamily="34" charset="0"/>
                <a:ea typeface="Verdana" panose="020B0604030504040204" pitchFamily="34" charset="0"/>
                <a:cs typeface="Verdana" panose="020B0604030504040204" pitchFamily="34" charset="0"/>
              </a:rPr>
              <a:t>kada su poznati svi  uslovi ugovora,  tada se   nakon provedenog postupka utvrđuje rang lista ponuđača i nudi  ugovor najuspješnijim ponuđačem. Ukoliko taj ponuđač nije  u stanju da  realizuje  ugovor  onda  se ugovor nudi drugoplasiranom  ponuđaču.</a:t>
            </a:r>
          </a:p>
          <a:p>
            <a:pPr marL="285750" indent="-285750" algn="just">
              <a:buFont typeface="Wingdings" panose="05000000000000000000" pitchFamily="2" charset="2"/>
              <a:buChar char="§"/>
            </a:pPr>
            <a:r>
              <a:rPr lang="bs-Latn-BA" sz="1600" dirty="0">
                <a:latin typeface="Verdana" panose="020B0604030504040204" pitchFamily="34" charset="0"/>
                <a:ea typeface="Verdana" panose="020B0604030504040204" pitchFamily="34" charset="0"/>
                <a:cs typeface="Verdana" panose="020B0604030504040204" pitchFamily="34" charset="0"/>
              </a:rPr>
              <a:t>kada  nisu poznati svi elementi  ugovora  onda s se svi ponuđači sa kojim je zaključen  okvirni sporazum  pozivaju da  dostave ponude prema pismenom pozivu koji ugovorni organ  dostavlja  ponuđačima ,odnosno provodi se  mini tenderisanje  na osnovu precizno definisanih uslova iz okvirnog sporazuma. Organizuje se javno otvaranje  ponuda i dodjeljuje ugovor ponuđaču koji je dostavio najpovoljniju ponudu  a u skladu sa uslovima iz  okvirnog sporazuma </a:t>
            </a:r>
          </a:p>
          <a:p>
            <a:pPr marL="407988" lvl="1" algn="just" fontAlgn="base">
              <a:lnSpc>
                <a:spcPct val="110000"/>
              </a:lnSpc>
              <a:spcBef>
                <a:spcPct val="20000"/>
              </a:spcBef>
              <a:spcAft>
                <a:spcPct val="0"/>
              </a:spcAft>
              <a:buClr>
                <a:srgbClr val="FFCC00"/>
              </a:buClr>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15127087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CF4AC5EA-3FBD-477F-BD55-3DBD2A297500}"/>
              </a:ext>
            </a:extLst>
          </p:cNvPr>
          <p:cNvSpPr>
            <a:spLocks noChangeArrowheads="1"/>
          </p:cNvSpPr>
          <p:nvPr/>
        </p:nvSpPr>
        <p:spPr bwMode="auto">
          <a:xfrm>
            <a:off x="323912" y="116632"/>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3" name="Rectangle 2">
            <a:extLst>
              <a:ext uri="{FF2B5EF4-FFF2-40B4-BE49-F238E27FC236}">
                <a16:creationId xmlns:a16="http://schemas.microsoft.com/office/drawing/2014/main" xmlns="" id="{502388AE-061C-456A-965B-B1702913D354}"/>
              </a:ext>
            </a:extLst>
          </p:cNvPr>
          <p:cNvSpPr/>
          <p:nvPr/>
        </p:nvSpPr>
        <p:spPr>
          <a:xfrm>
            <a:off x="323912" y="1099031"/>
            <a:ext cx="8172263" cy="4662174"/>
          </a:xfrm>
          <a:prstGeom prst="rect">
            <a:avLst/>
          </a:prstGeom>
        </p:spPr>
        <p:txBody>
          <a:bodyPr wrap="square">
            <a:spAutoFit/>
          </a:bodyPr>
          <a:lstStyle/>
          <a:p>
            <a:pPr algn="just"/>
            <a:r>
              <a:rPr lang="en-US" dirty="0"/>
              <a:t> </a:t>
            </a:r>
            <a:r>
              <a:rPr lang="en-US" i="1" dirty="0">
                <a:latin typeface="Verdana" panose="020B0604030504040204" pitchFamily="34" charset="0"/>
                <a:ea typeface="Verdana" panose="020B0604030504040204" pitchFamily="34" charset="0"/>
                <a:cs typeface="Verdana" panose="020B0604030504040204" pitchFamily="34" charset="0"/>
              </a:rPr>
              <a:t>o) </a:t>
            </a:r>
            <a:r>
              <a:rPr lang="bs-Latn-BA" b="1" i="1" dirty="0">
                <a:latin typeface="Verdana" panose="020B0604030504040204" pitchFamily="34" charset="0"/>
                <a:ea typeface="Verdana" panose="020B0604030504040204" pitchFamily="34" charset="0"/>
                <a:cs typeface="Verdana" panose="020B0604030504040204" pitchFamily="34" charset="0"/>
              </a:rPr>
              <a:t>E</a:t>
            </a:r>
            <a:r>
              <a:rPr lang="en-US" b="1" i="1" dirty="0" err="1">
                <a:latin typeface="Verdana" panose="020B0604030504040204" pitchFamily="34" charset="0"/>
                <a:ea typeface="Verdana" panose="020B0604030504040204" pitchFamily="34" charset="0"/>
                <a:cs typeface="Verdana" panose="020B0604030504040204" pitchFamily="34" charset="0"/>
              </a:rPr>
              <a:t>kskluzivno</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ili</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isključivo</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pravo</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i="1" dirty="0">
                <a:latin typeface="Verdana" panose="020B0604030504040204" pitchFamily="34" charset="0"/>
                <a:ea typeface="Verdana" panose="020B0604030504040204" pitchFamily="34" charset="0"/>
                <a:cs typeface="Verdana" panose="020B0604030504040204" pitchFamily="34" charset="0"/>
              </a:rPr>
              <a:t>je </a:t>
            </a:r>
            <a:r>
              <a:rPr lang="en-US" i="1" dirty="0" err="1">
                <a:latin typeface="Verdana" panose="020B0604030504040204" pitchFamily="34" charset="0"/>
                <a:ea typeface="Verdana" panose="020B0604030504040204" pitchFamily="34" charset="0"/>
                <a:cs typeface="Verdana" panose="020B0604030504040204" pitchFamily="34" charset="0"/>
              </a:rPr>
              <a:t>pravo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obavljanje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djelatnosti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iz</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člana</a:t>
            </a:r>
            <a:r>
              <a:rPr lang="en-US" i="1" dirty="0">
                <a:latin typeface="Verdana" panose="020B0604030504040204" pitchFamily="34" charset="0"/>
                <a:ea typeface="Verdana" panose="020B0604030504040204" pitchFamily="34" charset="0"/>
                <a:cs typeface="Verdana" panose="020B0604030504040204" pitchFamily="34" charset="0"/>
              </a:rPr>
              <a:t> 5. </a:t>
            </a:r>
            <a:r>
              <a:rPr lang="en-US" i="1" dirty="0" err="1">
                <a:latin typeface="Verdana" panose="020B0604030504040204" pitchFamily="34" charset="0"/>
                <a:ea typeface="Verdana" panose="020B0604030504040204" pitchFamily="34" charset="0"/>
                <a:cs typeface="Verdana" panose="020B0604030504040204" pitchFamily="34" charset="0"/>
              </a:rPr>
              <a:t>ovog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zakona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nadležni</a:t>
            </a:r>
            <a:r>
              <a:rPr lang="en-US" i="1" dirty="0">
                <a:latin typeface="Verdana" panose="020B0604030504040204" pitchFamily="34" charset="0"/>
                <a:ea typeface="Verdana" panose="020B0604030504040204" pitchFamily="34" charset="0"/>
                <a:cs typeface="Verdana" panose="020B0604030504040204" pitchFamily="34" charset="0"/>
              </a:rPr>
              <a:t> organ u </a:t>
            </a:r>
            <a:r>
              <a:rPr lang="en-US" i="1" dirty="0" err="1">
                <a:latin typeface="Verdana" panose="020B0604030504040204" pitchFamily="34" charset="0"/>
                <a:ea typeface="Verdana" panose="020B0604030504040204" pitchFamily="34" charset="0"/>
                <a:cs typeface="Verdana" panose="020B0604030504040204" pitchFamily="34" charset="0"/>
              </a:rPr>
              <a:t>Bosni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Hercegovini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posebnim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zakonom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drugim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propisom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odgovarajućim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ugovorom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dodijeli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jednom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više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pravnih</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subjekata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što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značajno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utiče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mogućnost</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drugih</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subjekata</a:t>
            </a:r>
            <a:r>
              <a:rPr lang="en-US" i="1" dirty="0">
                <a:latin typeface="Verdana" panose="020B0604030504040204" pitchFamily="34" charset="0"/>
                <a:ea typeface="Verdana" panose="020B0604030504040204" pitchFamily="34" charset="0"/>
                <a:cs typeface="Verdana" panose="020B0604030504040204" pitchFamily="34" charset="0"/>
              </a:rPr>
              <a:t> da </a:t>
            </a:r>
            <a:r>
              <a:rPr lang="en-US" i="1" dirty="0" err="1">
                <a:latin typeface="Verdana" panose="020B0604030504040204" pitchFamily="34" charset="0"/>
                <a:ea typeface="Verdana" panose="020B0604030504040204" pitchFamily="34" charset="0"/>
                <a:cs typeface="Verdana" panose="020B0604030504040204" pitchFamily="34" charset="0"/>
              </a:rPr>
              <a:t>obavljaju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djelatnosti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Nosilac</a:t>
            </a:r>
            <a:r>
              <a:rPr lang="en-US" i="1" dirty="0">
                <a:latin typeface="Verdana" panose="020B0604030504040204" pitchFamily="34" charset="0"/>
                <a:ea typeface="Verdana" panose="020B0604030504040204" pitchFamily="34" charset="0"/>
                <a:cs typeface="Verdana" panose="020B0604030504040204" pitchFamily="34" charset="0"/>
              </a:rPr>
              <a:t> tog </a:t>
            </a:r>
            <a:r>
              <a:rPr lang="en-US" i="1" dirty="0" err="1">
                <a:latin typeface="Verdana" panose="020B0604030504040204" pitchFamily="34" charset="0"/>
                <a:ea typeface="Verdana" panose="020B0604030504040204" pitchFamily="34" charset="0"/>
                <a:cs typeface="Verdana" panose="020B0604030504040204" pitchFamily="34" charset="0"/>
              </a:rPr>
              <a:t>ekskluzivnog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isključivog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prava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dužan</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prilikom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nabavke</a:t>
            </a:r>
            <a:r>
              <a:rPr lang="en-US" i="1" dirty="0">
                <a:latin typeface="Verdana" panose="020B0604030504040204" pitchFamily="34" charset="0"/>
                <a:ea typeface="Verdana" panose="020B0604030504040204" pitchFamily="34" charset="0"/>
                <a:cs typeface="Verdana" panose="020B0604030504040204" pitchFamily="34" charset="0"/>
              </a:rPr>
              <a:t> robe, </a:t>
            </a:r>
            <a:r>
              <a:rPr lang="en-US" i="1" dirty="0" err="1">
                <a:latin typeface="Verdana" panose="020B0604030504040204" pitchFamily="34" charset="0"/>
                <a:ea typeface="Verdana" panose="020B0604030504040204" pitchFamily="34" charset="0"/>
                <a:cs typeface="Verdana" panose="020B0604030504040204" pitchFamily="34" charset="0"/>
              </a:rPr>
              <a:t>usluga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radova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neophodnih</a:t>
            </a:r>
            <a:r>
              <a:rPr lang="en-US" i="1" dirty="0">
                <a:latin typeface="Verdana" panose="020B0604030504040204" pitchFamily="34" charset="0"/>
                <a:ea typeface="Verdana" panose="020B0604030504040204" pitchFamily="34" charset="0"/>
                <a:cs typeface="Verdana" panose="020B0604030504040204" pitchFamily="34" charset="0"/>
              </a:rPr>
              <a:t> za </a:t>
            </a:r>
            <a:r>
              <a:rPr lang="en-US" i="1" dirty="0" err="1">
                <a:latin typeface="Verdana" panose="020B0604030504040204" pitchFamily="34" charset="0"/>
                <a:ea typeface="Verdana" panose="020B0604030504040204" pitchFamily="34" charset="0"/>
                <a:cs typeface="Verdana" panose="020B0604030504040204" pitchFamily="34" charset="0"/>
              </a:rPr>
              <a:t>obavljanje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tih</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djelatnosti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dodijeljene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kao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ekskluzivno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isključivo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pravo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primjenjivati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odredbe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ovog</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zakona</a:t>
            </a:r>
            <a:r>
              <a:rPr lang="en-US" i="1" dirty="0">
                <a:latin typeface="Verdana" panose="020B0604030504040204" pitchFamily="34" charset="0"/>
                <a:ea typeface="Verdana" panose="020B0604030504040204" pitchFamily="34" charset="0"/>
                <a:cs typeface="Verdana" panose="020B0604030504040204" pitchFamily="34" charset="0"/>
              </a:rPr>
              <a:t>;</a:t>
            </a:r>
            <a:endParaRPr lang="bs-Latn-BA" i="1" dirty="0">
              <a:latin typeface="Verdana" panose="020B0604030504040204" pitchFamily="34" charset="0"/>
              <a:ea typeface="Verdana" panose="020B0604030504040204" pitchFamily="34" charset="0"/>
              <a:cs typeface="Verdana" panose="020B0604030504040204" pitchFamily="34" charset="0"/>
            </a:endParaRPr>
          </a:p>
          <a:p>
            <a:endParaRPr lang="bs-Latn-BA" i="1" dirty="0">
              <a:latin typeface="Verdana" panose="020B0604030504040204" pitchFamily="34" charset="0"/>
              <a:ea typeface="Verdana" panose="020B0604030504040204" pitchFamily="34" charset="0"/>
              <a:cs typeface="Verdana" panose="020B0604030504040204" pitchFamily="34" charset="0"/>
            </a:endParaRPr>
          </a:p>
          <a:p>
            <a:pPr algn="just"/>
            <a:r>
              <a:rPr lang="en-US" i="1" dirty="0">
                <a:latin typeface="Verdana" panose="020B0604030504040204" pitchFamily="34" charset="0"/>
                <a:ea typeface="Verdana" panose="020B0604030504040204" pitchFamily="34" charset="0"/>
                <a:cs typeface="Verdana" panose="020B0604030504040204" pitchFamily="34" charset="0"/>
              </a:rPr>
              <a:t> p) </a:t>
            </a:r>
            <a:r>
              <a:rPr lang="en-US" b="1" i="1" dirty="0" err="1">
                <a:latin typeface="Verdana" panose="020B0604030504040204" pitchFamily="34" charset="0"/>
                <a:ea typeface="Verdana" panose="020B0604030504040204" pitchFamily="34" charset="0"/>
                <a:cs typeface="Verdana" panose="020B0604030504040204" pitchFamily="34" charset="0"/>
              </a:rPr>
              <a:t>Jedinstveni</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rječnik</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javne</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nabavke</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i="1" dirty="0">
                <a:latin typeface="Verdana" panose="020B0604030504040204" pitchFamily="34" charset="0"/>
                <a:ea typeface="Verdana" panose="020B0604030504040204" pitchFamily="34" charset="0"/>
                <a:cs typeface="Verdana" panose="020B0604030504040204" pitchFamily="34" charset="0"/>
              </a:rPr>
              <a:t>(Common Procurement Vocabulary) </a:t>
            </a:r>
            <a:r>
              <a:rPr lang="en-US" i="1" dirty="0" err="1">
                <a:latin typeface="Verdana" panose="020B0604030504040204" pitchFamily="34" charset="0"/>
                <a:ea typeface="Verdana" panose="020B0604030504040204" pitchFamily="34" charset="0"/>
                <a:cs typeface="Verdana" panose="020B0604030504040204" pitchFamily="34" charset="0"/>
              </a:rPr>
              <a:t>referentna</a:t>
            </a:r>
            <a:r>
              <a:rPr lang="en-US" i="1" dirty="0">
                <a:latin typeface="Verdana" panose="020B0604030504040204" pitchFamily="34" charset="0"/>
                <a:ea typeface="Verdana" panose="020B0604030504040204" pitchFamily="34" charset="0"/>
                <a:cs typeface="Verdana" panose="020B0604030504040204" pitchFamily="34" charset="0"/>
              </a:rPr>
              <a:t> je nomenklatura </a:t>
            </a:r>
            <a:r>
              <a:rPr lang="en-US" i="1" dirty="0" err="1">
                <a:latin typeface="Verdana" panose="020B0604030504040204" pitchFamily="34" charset="0"/>
                <a:ea typeface="Verdana" panose="020B0604030504040204" pitchFamily="34" charset="0"/>
                <a:cs typeface="Verdana" panose="020B0604030504040204" pitchFamily="34" charset="0"/>
              </a:rPr>
              <a:t>koja</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primjenjuje</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postupku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javne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nabavke</a:t>
            </a:r>
            <a:r>
              <a:rPr lang="en-US" i="1" dirty="0">
                <a:latin typeface="Verdana" panose="020B0604030504040204" pitchFamily="34" charset="0"/>
                <a:ea typeface="Verdana" panose="020B0604030504040204" pitchFamily="34" charset="0"/>
                <a:cs typeface="Verdana" panose="020B0604030504040204" pitchFamily="34" charset="0"/>
              </a:rPr>
              <a:t>, a </a:t>
            </a:r>
            <a:r>
              <a:rPr lang="en-US" i="1" dirty="0" err="1">
                <a:latin typeface="Verdana" panose="020B0604030504040204" pitchFamily="34" charset="0"/>
                <a:ea typeface="Verdana" panose="020B0604030504040204" pitchFamily="34" charset="0"/>
                <a:cs typeface="Verdana" panose="020B0604030504040204" pitchFamily="34" charset="0"/>
              </a:rPr>
              <a:t>istovremeno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osigurava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usklađenost</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ostalim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postojećim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nomenklaturama</a:t>
            </a:r>
            <a:r>
              <a:rPr lang="en-US" i="1" dirty="0">
                <a:latin typeface="Verdana" panose="020B0604030504040204" pitchFamily="34" charset="0"/>
                <a:ea typeface="Verdana" panose="020B0604030504040204" pitchFamily="34" charset="0"/>
                <a:cs typeface="Verdana" panose="020B0604030504040204" pitchFamily="34" charset="0"/>
              </a:rPr>
              <a:t>; </a:t>
            </a:r>
            <a:endParaRPr lang="bs-Latn-BA" i="1"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marL="407988" lvl="1" algn="just" fontAlgn="base">
              <a:lnSpc>
                <a:spcPct val="110000"/>
              </a:lnSpc>
              <a:spcBef>
                <a:spcPct val="20000"/>
              </a:spcBef>
              <a:spcAft>
                <a:spcPct val="0"/>
              </a:spcAft>
              <a:buClr>
                <a:srgbClr val="FFCC00"/>
              </a:buClr>
              <a:defRPr/>
            </a:pP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3506754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D58C060-7BFB-477C-9F29-6A74A5AEAD5F}"/>
              </a:ext>
            </a:extLst>
          </p:cNvPr>
          <p:cNvSpPr/>
          <p:nvPr/>
        </p:nvSpPr>
        <p:spPr>
          <a:xfrm>
            <a:off x="467544" y="1340768"/>
            <a:ext cx="7632848" cy="3970318"/>
          </a:xfrm>
          <a:prstGeom prst="rect">
            <a:avLst/>
          </a:prstGeom>
        </p:spPr>
        <p:txBody>
          <a:bodyPr wrap="square">
            <a:spAutoFit/>
          </a:bodyPr>
          <a:lstStyle/>
          <a:p>
            <a:pPr algn="just"/>
            <a:r>
              <a:rPr lang="en-US" i="1" dirty="0">
                <a:latin typeface="Verdana" panose="020B0604030504040204" pitchFamily="34" charset="0"/>
                <a:ea typeface="Verdana" panose="020B0604030504040204" pitchFamily="34" charset="0"/>
                <a:cs typeface="Verdana" panose="020B0604030504040204" pitchFamily="34" charset="0"/>
              </a:rPr>
              <a:t>r) </a:t>
            </a:r>
            <a:r>
              <a:rPr lang="bs-Latn-BA" b="1" i="1" dirty="0">
                <a:latin typeface="Verdana" panose="020B0604030504040204" pitchFamily="34" charset="0"/>
                <a:ea typeface="Verdana" panose="020B0604030504040204" pitchFamily="34" charset="0"/>
                <a:cs typeface="Verdana" panose="020B0604030504040204" pitchFamily="34" charset="0"/>
              </a:rPr>
              <a:t>E</a:t>
            </a:r>
            <a:r>
              <a:rPr lang="en-US" b="1" i="1" dirty="0" err="1">
                <a:latin typeface="Verdana" panose="020B0604030504040204" pitchFamily="34" charset="0"/>
                <a:ea typeface="Verdana" panose="020B0604030504040204" pitchFamily="34" charset="0"/>
                <a:cs typeface="Verdana" panose="020B0604030504040204" pitchFamily="34" charset="0"/>
              </a:rPr>
              <a:t>lektronsko</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sredstvo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odnosi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na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korištenje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elektronske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opreme</a:t>
            </a:r>
            <a:r>
              <a:rPr lang="en-US" i="1" dirty="0">
                <a:latin typeface="Verdana" panose="020B0604030504040204" pitchFamily="34" charset="0"/>
                <a:ea typeface="Verdana" panose="020B0604030504040204" pitchFamily="34" charset="0"/>
                <a:cs typeface="Verdana" panose="020B0604030504040204" pitchFamily="34" charset="0"/>
              </a:rPr>
              <a:t> za </a:t>
            </a:r>
            <a:r>
              <a:rPr lang="en-US" i="1" dirty="0" err="1">
                <a:latin typeface="Verdana" panose="020B0604030504040204" pitchFamily="34" charset="0"/>
                <a:ea typeface="Verdana" panose="020B0604030504040204" pitchFamily="34" charset="0"/>
                <a:cs typeface="Verdana" panose="020B0604030504040204" pitchFamily="34" charset="0"/>
              </a:rPr>
              <a:t>obradu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arhiviranje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podataka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šalju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prenose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primaju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žičanom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radiovezom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optičkim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drugim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elektromagnetnim</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sredstvima</a:t>
            </a:r>
            <a:r>
              <a:rPr lang="en-US" i="1" dirty="0">
                <a:latin typeface="Verdana" panose="020B0604030504040204" pitchFamily="34" charset="0"/>
                <a:ea typeface="Verdana" panose="020B0604030504040204" pitchFamily="34" charset="0"/>
                <a:cs typeface="Verdana" panose="020B0604030504040204" pitchFamily="34" charset="0"/>
              </a:rPr>
              <a:t>; </a:t>
            </a:r>
            <a:endParaRPr lang="bs-Latn-BA" i="1" dirty="0">
              <a:latin typeface="Verdana" panose="020B0604030504040204" pitchFamily="34" charset="0"/>
              <a:ea typeface="Verdana" panose="020B0604030504040204" pitchFamily="34" charset="0"/>
              <a:cs typeface="Verdana" panose="020B0604030504040204" pitchFamily="34" charset="0"/>
            </a:endParaRPr>
          </a:p>
          <a:p>
            <a:pPr algn="just"/>
            <a:endParaRPr lang="bs-Latn-BA" i="1" dirty="0">
              <a:latin typeface="Verdana" panose="020B0604030504040204" pitchFamily="34" charset="0"/>
              <a:ea typeface="Verdana" panose="020B0604030504040204" pitchFamily="34" charset="0"/>
              <a:cs typeface="Verdana" panose="020B0604030504040204" pitchFamily="34" charset="0"/>
            </a:endParaRPr>
          </a:p>
          <a:p>
            <a:pPr algn="just"/>
            <a:r>
              <a:rPr lang="en-US" i="1" dirty="0">
                <a:latin typeface="Verdana" panose="020B0604030504040204" pitchFamily="34" charset="0"/>
                <a:ea typeface="Verdana" panose="020B0604030504040204" pitchFamily="34" charset="0"/>
                <a:cs typeface="Verdana" panose="020B0604030504040204" pitchFamily="34" charset="0"/>
              </a:rPr>
              <a:t>s) </a:t>
            </a:r>
            <a:r>
              <a:rPr lang="bs-Latn-BA" b="1" i="1" dirty="0">
                <a:latin typeface="Verdana" panose="020B0604030504040204" pitchFamily="34" charset="0"/>
                <a:ea typeface="Verdana" panose="020B0604030504040204" pitchFamily="34" charset="0"/>
                <a:cs typeface="Verdana" panose="020B0604030504040204" pitchFamily="34" charset="0"/>
              </a:rPr>
              <a:t>P</a:t>
            </a:r>
            <a:r>
              <a:rPr lang="en-US" b="1" i="1" dirty="0" err="1">
                <a:latin typeface="Verdana" panose="020B0604030504040204" pitchFamily="34" charset="0"/>
                <a:ea typeface="Verdana" panose="020B0604030504040204" pitchFamily="34" charset="0"/>
                <a:cs typeface="Verdana" panose="020B0604030504040204" pitchFamily="34" charset="0"/>
              </a:rPr>
              <a:t>isani</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ili</a:t>
            </a:r>
            <a:r>
              <a:rPr lang="en-US" b="1" i="1" dirty="0">
                <a:latin typeface="Verdana" panose="020B0604030504040204" pitchFamily="34" charset="0"/>
                <a:ea typeface="Verdana" panose="020B0604030504040204" pitchFamily="34" charset="0"/>
                <a:cs typeface="Verdana" panose="020B0604030504040204" pitchFamily="34" charset="0"/>
              </a:rPr>
              <a:t> u </a:t>
            </a:r>
            <a:r>
              <a:rPr lang="en-US" b="1" i="1" dirty="0" err="1">
                <a:latin typeface="Verdana" panose="020B0604030504040204" pitchFamily="34" charset="0"/>
                <a:ea typeface="Verdana" panose="020B0604030504040204" pitchFamily="34" charset="0"/>
                <a:cs typeface="Verdana" panose="020B0604030504040204" pitchFamily="34" charset="0"/>
              </a:rPr>
              <a:t>pisanoj</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formi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podrazumijeva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svaki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izraz</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sastoji</a:t>
            </a:r>
            <a:r>
              <a:rPr lang="en-US" i="1" dirty="0">
                <a:latin typeface="Verdana" panose="020B0604030504040204" pitchFamily="34" charset="0"/>
                <a:ea typeface="Verdana" panose="020B0604030504040204" pitchFamily="34" charset="0"/>
                <a:cs typeface="Verdana" panose="020B0604030504040204" pitchFamily="34" charset="0"/>
              </a:rPr>
              <a:t> od </a:t>
            </a:r>
            <a:r>
              <a:rPr lang="en-US" i="1" dirty="0" err="1">
                <a:latin typeface="Verdana" panose="020B0604030504040204" pitchFamily="34" charset="0"/>
                <a:ea typeface="Verdana" panose="020B0604030504040204" pitchFamily="34" charset="0"/>
                <a:cs typeface="Verdana" panose="020B0604030504040204" pitchFamily="34" charset="0"/>
              </a:rPr>
              <a:t>riječi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ili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brojeva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koji</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mogu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pročitati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umnožiti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naknadno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saopćiti</a:t>
            </a:r>
            <a:r>
              <a:rPr lang="en-US" i="1" dirty="0">
                <a:latin typeface="Verdana" panose="020B0604030504040204" pitchFamily="34" charset="0"/>
                <a:ea typeface="Verdana" panose="020B0604030504040204" pitchFamily="34" charset="0"/>
                <a:cs typeface="Verdana" panose="020B0604030504040204" pitchFamily="34" charset="0"/>
              </a:rPr>
              <a:t>, a </a:t>
            </a:r>
            <a:r>
              <a:rPr lang="en-US" i="1" dirty="0" err="1">
                <a:latin typeface="Verdana" panose="020B0604030504040204" pitchFamily="34" charset="0"/>
                <a:ea typeface="Verdana" panose="020B0604030504040204" pitchFamily="34" charset="0"/>
                <a:cs typeface="Verdana" panose="020B0604030504040204" pitchFamily="34" charset="0"/>
              </a:rPr>
              <a:t>također</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informacije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prenose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arhiviraju</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uz</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pomoć</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elektronskih</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sredstava</a:t>
            </a:r>
            <a:r>
              <a:rPr lang="en-US" i="1" dirty="0">
                <a:latin typeface="Verdana" panose="020B0604030504040204" pitchFamily="34" charset="0"/>
                <a:ea typeface="Verdana" panose="020B0604030504040204" pitchFamily="34" charset="0"/>
                <a:cs typeface="Verdana" panose="020B0604030504040204" pitchFamily="34" charset="0"/>
              </a:rPr>
              <a:t>, pod </a:t>
            </a:r>
            <a:r>
              <a:rPr lang="en-US" i="1" dirty="0" err="1">
                <a:latin typeface="Verdana" panose="020B0604030504040204" pitchFamily="34" charset="0"/>
                <a:ea typeface="Verdana" panose="020B0604030504040204" pitchFamily="34" charset="0"/>
                <a:cs typeface="Verdana" panose="020B0604030504040204" pitchFamily="34" charset="0"/>
              </a:rPr>
              <a:t>uslovom</a:t>
            </a:r>
            <a:r>
              <a:rPr lang="en-US" i="1" dirty="0">
                <a:latin typeface="Verdana" panose="020B0604030504040204" pitchFamily="34" charset="0"/>
                <a:ea typeface="Verdana" panose="020B0604030504040204" pitchFamily="34" charset="0"/>
                <a:cs typeface="Verdana" panose="020B0604030504040204" pitchFamily="34" charset="0"/>
              </a:rPr>
              <a:t> da je </a:t>
            </a:r>
            <a:r>
              <a:rPr lang="en-US" i="1" dirty="0" err="1">
                <a:latin typeface="Verdana" panose="020B0604030504040204" pitchFamily="34" charset="0"/>
                <a:ea typeface="Verdana" panose="020B0604030504040204" pitchFamily="34" charset="0"/>
                <a:cs typeface="Verdana" panose="020B0604030504040204" pitchFamily="34" charset="0"/>
              </a:rPr>
              <a:t>sadržaj</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osiguran</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a:t>
            </a:r>
            <a:r>
              <a:rPr lang="en-US" i="1" dirty="0">
                <a:latin typeface="Verdana" panose="020B0604030504040204" pitchFamily="34" charset="0"/>
                <a:ea typeface="Verdana" panose="020B0604030504040204" pitchFamily="34" charset="0"/>
                <a:cs typeface="Verdana" panose="020B0604030504040204" pitchFamily="34" charset="0"/>
              </a:rPr>
              <a:t> da se </a:t>
            </a:r>
            <a:r>
              <a:rPr lang="en-US" i="1" dirty="0" err="1">
                <a:latin typeface="Verdana" panose="020B0604030504040204" pitchFamily="34" charset="0"/>
                <a:ea typeface="Verdana" panose="020B0604030504040204" pitchFamily="34" charset="0"/>
                <a:cs typeface="Verdana" panose="020B0604030504040204" pitchFamily="34" charset="0"/>
              </a:rPr>
              <a:t>potpis</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može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identificirati</a:t>
            </a:r>
            <a:r>
              <a:rPr lang="en-US" i="1" dirty="0">
                <a:latin typeface="Verdana" panose="020B0604030504040204" pitchFamily="34" charset="0"/>
                <a:ea typeface="Verdana" panose="020B0604030504040204" pitchFamily="34" charset="0"/>
                <a:cs typeface="Verdana" panose="020B0604030504040204" pitchFamily="34" charset="0"/>
              </a:rPr>
              <a:t>; </a:t>
            </a:r>
            <a:endParaRPr lang="bs-Latn-BA" i="1" dirty="0">
              <a:latin typeface="Verdana" panose="020B0604030504040204" pitchFamily="34" charset="0"/>
              <a:ea typeface="Verdana" panose="020B0604030504040204" pitchFamily="34" charset="0"/>
              <a:cs typeface="Verdana" panose="020B0604030504040204" pitchFamily="34" charset="0"/>
            </a:endParaRPr>
          </a:p>
          <a:p>
            <a:pPr algn="just"/>
            <a:endParaRPr lang="bs-Latn-BA" i="1" dirty="0">
              <a:latin typeface="Verdana" panose="020B0604030504040204" pitchFamily="34" charset="0"/>
              <a:ea typeface="Verdana" panose="020B0604030504040204" pitchFamily="34" charset="0"/>
              <a:cs typeface="Verdana" panose="020B0604030504040204" pitchFamily="34" charset="0"/>
            </a:endParaRPr>
          </a:p>
          <a:p>
            <a:pPr algn="just"/>
            <a:r>
              <a:rPr lang="en-US" i="1" dirty="0">
                <a:latin typeface="Verdana" panose="020B0604030504040204" pitchFamily="34" charset="0"/>
                <a:ea typeface="Verdana" panose="020B0604030504040204" pitchFamily="34" charset="0"/>
                <a:cs typeface="Verdana" panose="020B0604030504040204" pitchFamily="34" charset="0"/>
              </a:rPr>
              <a:t>t) </a:t>
            </a:r>
            <a:r>
              <a:rPr lang="bs-Latn-BA" b="1" i="1" dirty="0">
                <a:latin typeface="Verdana" panose="020B0604030504040204" pitchFamily="34" charset="0"/>
                <a:ea typeface="Verdana" panose="020B0604030504040204" pitchFamily="34" charset="0"/>
                <a:cs typeface="Verdana" panose="020B0604030504040204" pitchFamily="34" charset="0"/>
              </a:rPr>
              <a:t>L</a:t>
            </a:r>
            <a:r>
              <a:rPr lang="en-US" b="1" i="1" dirty="0" err="1">
                <a:latin typeface="Verdana" panose="020B0604030504040204" pitchFamily="34" charset="0"/>
                <a:ea typeface="Verdana" panose="020B0604030504040204" pitchFamily="34" charset="0"/>
                <a:cs typeface="Verdana" panose="020B0604030504040204" pitchFamily="34" charset="0"/>
              </a:rPr>
              <a:t>ot</a:t>
            </a:r>
            <a:r>
              <a:rPr lang="en-US" b="1" i="1" dirty="0">
                <a:latin typeface="Verdana" panose="020B0604030504040204" pitchFamily="34" charset="0"/>
                <a:ea typeface="Verdana" panose="020B0604030504040204" pitchFamily="34" charset="0"/>
                <a:cs typeface="Verdana" panose="020B0604030504040204" pitchFamily="34" charset="0"/>
              </a:rPr>
              <a:t> (</a:t>
            </a:r>
            <a:r>
              <a:rPr lang="en-US" b="1" i="1" dirty="0" err="1">
                <a:latin typeface="Verdana" panose="020B0604030504040204" pitchFamily="34" charset="0"/>
                <a:ea typeface="Verdana" panose="020B0604030504040204" pitchFamily="34" charset="0"/>
                <a:cs typeface="Verdana" panose="020B0604030504040204" pitchFamily="34" charset="0"/>
              </a:rPr>
              <a:t>grupa</a:t>
            </a:r>
            <a:r>
              <a:rPr lang="en-US" b="1" i="1" dirty="0">
                <a:latin typeface="Verdana" panose="020B0604030504040204" pitchFamily="34" charset="0"/>
                <a:ea typeface="Verdana" panose="020B0604030504040204" pitchFamily="34" charset="0"/>
                <a:cs typeface="Verdana" panose="020B0604030504040204" pitchFamily="34" charset="0"/>
              </a:rPr>
              <a:t>)</a:t>
            </a:r>
            <a:r>
              <a:rPr lang="en-US" i="1" dirty="0">
                <a:latin typeface="Verdana" panose="020B0604030504040204" pitchFamily="34" charset="0"/>
                <a:ea typeface="Verdana" panose="020B0604030504040204" pitchFamily="34" charset="0"/>
                <a:cs typeface="Verdana" panose="020B0604030504040204" pitchFamily="34" charset="0"/>
              </a:rPr>
              <a:t> je </a:t>
            </a:r>
            <a:r>
              <a:rPr lang="en-US" i="1" dirty="0" err="1">
                <a:latin typeface="Verdana" panose="020B0604030504040204" pitchFamily="34" charset="0"/>
                <a:ea typeface="Verdana" panose="020B0604030504040204" pitchFamily="34" charset="0"/>
                <a:cs typeface="Verdana" panose="020B0604030504040204" pitchFamily="34" charset="0"/>
              </a:rPr>
              <a:t>dio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predmeta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nabavke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nastao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kao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rezultat</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dijeljenja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predmeta</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nabavke</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posebne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srodne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cjeline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koje</a:t>
            </a:r>
            <a:r>
              <a:rPr lang="en-US" i="1" dirty="0">
                <a:latin typeface="Verdana" panose="020B0604030504040204" pitchFamily="34" charset="0"/>
                <a:ea typeface="Verdana" panose="020B0604030504040204" pitchFamily="34" charset="0"/>
                <a:cs typeface="Verdana" panose="020B0604030504040204" pitchFamily="34" charset="0"/>
              </a:rPr>
              <a:t> se </a:t>
            </a:r>
            <a:r>
              <a:rPr lang="en-US" i="1" dirty="0" err="1">
                <a:latin typeface="Verdana" panose="020B0604030504040204" pitchFamily="34" charset="0"/>
                <a:ea typeface="Verdana" panose="020B0604030504040204" pitchFamily="34" charset="0"/>
                <a:cs typeface="Verdana" panose="020B0604030504040204" pitchFamily="34" charset="0"/>
              </a:rPr>
              <a:t>kao</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takve</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označavaju</a:t>
            </a:r>
            <a:r>
              <a:rPr lang="en-US" i="1" dirty="0">
                <a:latin typeface="Verdana" panose="020B0604030504040204" pitchFamily="34" charset="0"/>
                <a:ea typeface="Verdana" panose="020B0604030504040204" pitchFamily="34" charset="0"/>
                <a:cs typeface="Verdana" panose="020B0604030504040204" pitchFamily="34" charset="0"/>
              </a:rPr>
              <a:t> u </a:t>
            </a:r>
            <a:r>
              <a:rPr lang="en-US" i="1" dirty="0" err="1">
                <a:latin typeface="Verdana" panose="020B0604030504040204" pitchFamily="34" charset="0"/>
                <a:ea typeface="Verdana" panose="020B0604030504040204" pitchFamily="34" charset="0"/>
                <a:cs typeface="Verdana" panose="020B0604030504040204" pitchFamily="34" charset="0"/>
              </a:rPr>
              <a:t>tenderskoj</a:t>
            </a:r>
            <a:r>
              <a:rPr lang="en-US" i="1" dirty="0">
                <a:latin typeface="Verdana" panose="020B0604030504040204" pitchFamily="34" charset="0"/>
                <a:ea typeface="Verdana" panose="020B0604030504040204" pitchFamily="34" charset="0"/>
                <a:cs typeface="Verdana" panose="020B0604030504040204" pitchFamily="34" charset="0"/>
              </a:rPr>
              <a:t> </a:t>
            </a:r>
            <a:r>
              <a:rPr lang="en-US" i="1" dirty="0" err="1">
                <a:latin typeface="Verdana" panose="020B0604030504040204" pitchFamily="34" charset="0"/>
                <a:ea typeface="Verdana" panose="020B0604030504040204" pitchFamily="34" charset="0"/>
                <a:cs typeface="Verdana" panose="020B0604030504040204" pitchFamily="34" charset="0"/>
              </a:rPr>
              <a:t>dokumentaciji</a:t>
            </a:r>
            <a:endParaRPr lang="bs-Latn-BA" i="1" dirty="0">
              <a:latin typeface="Verdana" panose="020B0604030504040204" pitchFamily="34" charset="0"/>
              <a:ea typeface="Verdana" panose="020B0604030504040204" pitchFamily="34" charset="0"/>
              <a:cs typeface="Verdana" panose="020B0604030504040204" pitchFamily="34" charset="0"/>
            </a:endParaRPr>
          </a:p>
        </p:txBody>
      </p:sp>
      <p:sp>
        <p:nvSpPr>
          <p:cNvPr id="3" name="Rectangle 7">
            <a:extLst>
              <a:ext uri="{FF2B5EF4-FFF2-40B4-BE49-F238E27FC236}">
                <a16:creationId xmlns:a16="http://schemas.microsoft.com/office/drawing/2014/main" xmlns="" id="{25E2A306-3648-4434-AC55-E655423734DA}"/>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Tree>
    <p:extLst>
      <p:ext uri="{BB962C8B-B14F-4D97-AF65-F5344CB8AC3E}">
        <p14:creationId xmlns:p14="http://schemas.microsoft.com/office/powerpoint/2010/main" xmlns="" val="2486117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808B07BD-EDEA-47CB-A0A9-BD5A96EF9CA3}"/>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Izuzeća</a:t>
            </a:r>
          </a:p>
        </p:txBody>
      </p:sp>
      <p:sp>
        <p:nvSpPr>
          <p:cNvPr id="3" name="Rectangle 3">
            <a:extLst>
              <a:ext uri="{FF2B5EF4-FFF2-40B4-BE49-F238E27FC236}">
                <a16:creationId xmlns:a16="http://schemas.microsoft.com/office/drawing/2014/main" xmlns="" id="{4F24E601-2A04-415C-9FAD-62414DE69866}"/>
              </a:ext>
            </a:extLst>
          </p:cNvPr>
          <p:cNvSpPr txBox="1">
            <a:spLocks noChangeArrowheads="1"/>
          </p:cNvSpPr>
          <p:nvPr/>
        </p:nvSpPr>
        <p:spPr>
          <a:xfrm>
            <a:off x="457200" y="908720"/>
            <a:ext cx="8229600" cy="5400600"/>
          </a:xfrm>
          <a:prstGeom prst="rect">
            <a:avLst/>
          </a:prstGeom>
        </p:spPr>
        <p:txBody>
          <a:bodyPr vert="horz" lIns="91440" tIns="45720" rIns="91440" bIns="45720" rtlCol="0">
            <a:normAutofit fontScale="92500" lnSpcReduction="20000"/>
          </a:bodyPr>
          <a:lstStyle/>
          <a:p>
            <a:pPr marL="342900" lvl="0" indent="-342900" algn="just">
              <a:spcBef>
                <a:spcPct val="20000"/>
              </a:spcBef>
              <a:buFont typeface="Wingdings" pitchFamily="2" charset="2"/>
              <a:buChar char=""/>
              <a:defRPr/>
            </a:pPr>
            <a:endParaRPr lang="bs-Latn-BA" dirty="0">
              <a:latin typeface="Arial" pitchFamily="34" charset="0"/>
              <a:cs typeface="Arial" pitchFamily="34" charset="0"/>
            </a:endParaRPr>
          </a:p>
          <a:p>
            <a:pPr marL="342900" lvl="0" indent="-342900" algn="just">
              <a:spcBef>
                <a:spcPct val="20000"/>
              </a:spcBef>
              <a:buFont typeface="Wingdings" pitchFamily="2" charset="2"/>
              <a:buChar char=""/>
              <a:defRPr/>
            </a:pPr>
            <a:r>
              <a:rPr lang="bs-Latn-BA" dirty="0">
                <a:latin typeface="Verdana" panose="020B0604030504040204" pitchFamily="34" charset="0"/>
                <a:ea typeface="Verdana" panose="020B0604030504040204" pitchFamily="34" charset="0"/>
                <a:cs typeface="Verdana" panose="020B0604030504040204" pitchFamily="34" charset="0"/>
              </a:rPr>
              <a:t>Opšta izuzeća:</a:t>
            </a:r>
          </a:p>
          <a:p>
            <a:pPr marL="342900" lvl="0" indent="-342900" algn="just">
              <a:spcBef>
                <a:spcPct val="20000"/>
              </a:spcBef>
              <a:buFont typeface="Arial" pitchFamily="34" charset="0"/>
              <a:buChar char="•"/>
              <a:defRPr/>
            </a:pPr>
            <a:r>
              <a:rPr lang="bs-Latn-BA" b="1" dirty="0">
                <a:latin typeface="Verdana" panose="020B0604030504040204" pitchFamily="34" charset="0"/>
                <a:ea typeface="Verdana" panose="020B0604030504040204" pitchFamily="34" charset="0"/>
                <a:cs typeface="Verdana" panose="020B0604030504040204" pitchFamily="34" charset="0"/>
              </a:rPr>
              <a:t>Ugovor o javnoj nabavci koji je zakonima u Bosni i Hercegovini proglašen državnom tajnom;</a:t>
            </a:r>
          </a:p>
          <a:p>
            <a:pPr marL="800100" lvl="1" indent="-342900" algn="just">
              <a:spcBef>
                <a:spcPct val="20000"/>
              </a:spcBef>
              <a:buFont typeface="Wingdings" panose="05000000000000000000" pitchFamily="2" charset="2"/>
              <a:buChar char="Ø"/>
              <a:defRPr/>
            </a:pPr>
            <a:r>
              <a:rPr lang="bs-Latn-BA" dirty="0">
                <a:latin typeface="Verdana" panose="020B0604030504040204" pitchFamily="34" charset="0"/>
                <a:ea typeface="Verdana" panose="020B0604030504040204" pitchFamily="34" charset="0"/>
                <a:cs typeface="Verdana" panose="020B0604030504040204" pitchFamily="34" charset="0"/>
              </a:rPr>
              <a:t>Pozivanje na državnu tajnu mora biti opravdano i imati oznaku državne tajnosti</a:t>
            </a:r>
          </a:p>
          <a:p>
            <a:pPr marL="342900" lvl="0" indent="-342900" algn="just">
              <a:spcBef>
                <a:spcPct val="20000"/>
              </a:spcBef>
              <a:buFont typeface="Arial" pitchFamily="34" charset="0"/>
              <a:buChar char="•"/>
              <a:defRPr/>
            </a:pPr>
            <a:r>
              <a:rPr lang="bs-Latn-BA" b="1" dirty="0">
                <a:latin typeface="Verdana" panose="020B0604030504040204" pitchFamily="34" charset="0"/>
                <a:ea typeface="Verdana" panose="020B0604030504040204" pitchFamily="34" charset="0"/>
                <a:cs typeface="Verdana" panose="020B0604030504040204" pitchFamily="34" charset="0"/>
              </a:rPr>
              <a:t>Ugovor o javnoj nabavci čije izvršenje zahtijeva posebne mjere sigurnosti, u skladu sa zakonima u Bosni i Hercegovini;</a:t>
            </a:r>
          </a:p>
          <a:p>
            <a:pPr marL="742950" lvl="1" indent="-285750" algn="just">
              <a:spcBef>
                <a:spcPct val="20000"/>
              </a:spcBef>
              <a:buFont typeface="Wingdings" panose="05000000000000000000" pitchFamily="2" charset="2"/>
              <a:buChar char="Ø"/>
              <a:defRPr/>
            </a:pPr>
            <a:r>
              <a:rPr lang="bs-Latn-BA" dirty="0">
                <a:latin typeface="Verdana" panose="020B0604030504040204" pitchFamily="34" charset="0"/>
                <a:ea typeface="Verdana" panose="020B0604030504040204" pitchFamily="34" charset="0"/>
                <a:cs typeface="Verdana" panose="020B0604030504040204" pitchFamily="34" charset="0"/>
              </a:rPr>
              <a:t>Zahtjeva da se zadovolje oba uslova: da izvršenje ugovora zahtjeva posebne mjere sigurnosti i izuzeće mora biti u formi zakona (potvrđena relevantnim Zakonom),</a:t>
            </a:r>
          </a:p>
          <a:p>
            <a:pPr marL="342900" lvl="0" indent="-342900" algn="just">
              <a:spcBef>
                <a:spcPct val="20000"/>
              </a:spcBef>
              <a:buFont typeface="Arial" pitchFamily="34" charset="0"/>
              <a:buChar char="•"/>
              <a:defRPr/>
            </a:pPr>
            <a:r>
              <a:rPr lang="bs-Latn-BA" b="1" dirty="0">
                <a:latin typeface="Verdana" panose="020B0604030504040204" pitchFamily="34" charset="0"/>
                <a:ea typeface="Verdana" panose="020B0604030504040204" pitchFamily="34" charset="0"/>
                <a:cs typeface="Verdana" panose="020B0604030504040204" pitchFamily="34" charset="0"/>
              </a:rPr>
              <a:t>U</a:t>
            </a:r>
            <a:r>
              <a:rPr lang="vi-VN" b="1" dirty="0">
                <a:latin typeface="Verdana" panose="020B0604030504040204" pitchFamily="34" charset="0"/>
                <a:ea typeface="Verdana" panose="020B0604030504040204" pitchFamily="34" charset="0"/>
                <a:cs typeface="Verdana" panose="020B0604030504040204" pitchFamily="34" charset="0"/>
              </a:rPr>
              <a:t>govor koji se dodjeljuje u skladu s međunarodnim sporazumom prema kojem se primjenjuje posebna procedura međunarodnih, kreditnih ili donatorskih aranžmana ili ugovor o javnoj nabavci koji je zaključen u skladu s posebnim pravilima defini</a:t>
            </a:r>
            <a:r>
              <a:rPr lang="bs-Latn-BA" b="1" dirty="0">
                <a:latin typeface="Verdana" panose="020B0604030504040204" pitchFamily="34" charset="0"/>
                <a:ea typeface="Verdana" panose="020B0604030504040204" pitchFamily="34" charset="0"/>
                <a:cs typeface="Verdana" panose="020B0604030504040204" pitchFamily="34" charset="0"/>
              </a:rPr>
              <a:t>s</a:t>
            </a:r>
            <a:r>
              <a:rPr lang="vi-VN" b="1" dirty="0">
                <a:latin typeface="Verdana" panose="020B0604030504040204" pitchFamily="34" charset="0"/>
                <a:ea typeface="Verdana" panose="020B0604030504040204" pitchFamily="34" charset="0"/>
                <a:cs typeface="Verdana" panose="020B0604030504040204" pitchFamily="34" charset="0"/>
              </a:rPr>
              <a:t>anim međunarodnim ugovorom između Bosne i Hercegovine i jedne ili više država za projekte koje će ugovorne strane zajednički izvoditi ili koristiti, ili na osnovu međunarodnih sporazuma o stacioniranju trupa koje zaključi Bosna i Hercegovina</a:t>
            </a:r>
            <a:r>
              <a:rPr lang="bs-Latn-BA" b="1" dirty="0">
                <a:latin typeface="Verdana" panose="020B0604030504040204" pitchFamily="34" charset="0"/>
                <a:ea typeface="Verdana" panose="020B0604030504040204" pitchFamily="34" charset="0"/>
                <a:cs typeface="Verdana" panose="020B0604030504040204" pitchFamily="34" charset="0"/>
              </a:rPr>
              <a:t>;</a:t>
            </a:r>
          </a:p>
          <a:p>
            <a:pPr marL="800100" lvl="1" indent="-342900" algn="just">
              <a:spcBef>
                <a:spcPct val="20000"/>
              </a:spcBef>
              <a:buFont typeface="Wingdings" panose="05000000000000000000" pitchFamily="2" charset="2"/>
              <a:buChar char="Ø"/>
              <a:defRPr/>
            </a:pPr>
            <a:r>
              <a:rPr lang="bs-Latn-BA" dirty="0">
                <a:latin typeface="Verdana" panose="020B0604030504040204" pitchFamily="34" charset="0"/>
                <a:ea typeface="Verdana" panose="020B0604030504040204" pitchFamily="34" charset="0"/>
                <a:cs typeface="Verdana" panose="020B0604030504040204" pitchFamily="34" charset="0"/>
              </a:rPr>
              <a:t>Uslov je da se međunarodnim Sporazumom jasno i nedvosmisleno definišu procedure JN koje će se koristiti</a:t>
            </a:r>
          </a:p>
          <a:p>
            <a:pPr marL="342900" lvl="0" indent="-342900" algn="just">
              <a:spcBef>
                <a:spcPct val="20000"/>
              </a:spcBef>
              <a:buFont typeface="Arial" pitchFamily="34" charset="0"/>
              <a:buChar char="•"/>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marL="342900" lvl="0" indent="-342900" algn="just">
              <a:spcBef>
                <a:spcPct val="20000"/>
              </a:spcBef>
              <a:buFont typeface="Arial" pitchFamily="34" charset="0"/>
              <a:buChar char="•"/>
              <a:defRPr/>
            </a:pPr>
            <a:endParaRPr lang="bs-Latn-BA" sz="2400" dirty="0">
              <a:latin typeface="Times New Roman" pitchFamily="18" charset="0"/>
            </a:endParaRPr>
          </a:p>
          <a:p>
            <a:pPr marL="342900" lvl="0" indent="-342900" algn="just">
              <a:spcBef>
                <a:spcPct val="20000"/>
              </a:spcBef>
              <a:defRPr/>
            </a:pPr>
            <a:endParaRPr lang="bs-Latn-BA" sz="800" dirty="0">
              <a:latin typeface="Times New Roman" pitchFamily="18" charset="0"/>
            </a:endParaRPr>
          </a:p>
          <a:p>
            <a:pPr marL="342900" lvl="0" indent="-342900" algn="just">
              <a:spcBef>
                <a:spcPct val="20000"/>
              </a:spcBef>
              <a:buFont typeface="Arial" pitchFamily="34" charset="0"/>
              <a:buChar char="•"/>
              <a:defRPr/>
            </a:pPr>
            <a:endParaRPr lang="bs-Latn-BA" sz="2400" dirty="0">
              <a:latin typeface="Times New Roman" pitchFamily="18" charset="0"/>
            </a:endParaRPr>
          </a:p>
          <a:p>
            <a:pPr marL="342900" lvl="0" indent="-342900" algn="just">
              <a:spcBef>
                <a:spcPct val="20000"/>
              </a:spcBef>
              <a:buFont typeface="Arial" pitchFamily="34" charset="0"/>
              <a:buChar char="•"/>
              <a:defRPr/>
            </a:pPr>
            <a:endParaRPr lang="bs-Latn-BA" sz="2400" dirty="0">
              <a:latin typeface="Times New Roman" pitchFamily="18" charset="0"/>
            </a:endParaRPr>
          </a:p>
        </p:txBody>
      </p:sp>
    </p:spTree>
    <p:extLst>
      <p:ext uri="{BB962C8B-B14F-4D97-AF65-F5344CB8AC3E}">
        <p14:creationId xmlns:p14="http://schemas.microsoft.com/office/powerpoint/2010/main" xmlns="" val="3011805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25110AA3-1EF0-4B36-8044-219C644DA37A}"/>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Izuzeća</a:t>
            </a:r>
          </a:p>
        </p:txBody>
      </p:sp>
      <p:sp>
        <p:nvSpPr>
          <p:cNvPr id="3" name="Rectangle 3">
            <a:extLst>
              <a:ext uri="{FF2B5EF4-FFF2-40B4-BE49-F238E27FC236}">
                <a16:creationId xmlns:a16="http://schemas.microsoft.com/office/drawing/2014/main" xmlns="" id="{D73DDC08-9DBD-4956-A6E1-3F072A6305BC}"/>
              </a:ext>
            </a:extLst>
          </p:cNvPr>
          <p:cNvSpPr txBox="1">
            <a:spLocks noChangeArrowheads="1"/>
          </p:cNvSpPr>
          <p:nvPr/>
        </p:nvSpPr>
        <p:spPr>
          <a:xfrm>
            <a:off x="457200" y="1052736"/>
            <a:ext cx="8229600" cy="5073427"/>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defRPr/>
            </a:pPr>
            <a:endParaRPr lang="bs-Latn-BA" sz="1800" dirty="0">
              <a:latin typeface="Times New Roman" pitchFamily="18" charset="0"/>
            </a:endParaRPr>
          </a:p>
          <a:p>
            <a:pPr algn="just">
              <a:defRPr/>
            </a:pPr>
            <a:r>
              <a:rPr lang="bs-Latn-BA" sz="1800" b="1" dirty="0">
                <a:latin typeface="Verdana" panose="020B0604030504040204" pitchFamily="34" charset="0"/>
                <a:ea typeface="Verdana" panose="020B0604030504040204" pitchFamily="34" charset="0"/>
                <a:cs typeface="Verdana" panose="020B0604030504040204" pitchFamily="34" charset="0"/>
              </a:rPr>
              <a:t>Ugovor o javnoj nabavci prirodnih i zakonskih monopola, a koji mogu uključiti nabavku vode, električne energije, plina, toplotne energije i drugih usluga, do otvaranja relevantnog tržišta za konkurenciju;</a:t>
            </a:r>
          </a:p>
          <a:p>
            <a:pPr lvl="1" algn="just">
              <a:buFont typeface="Wingdings" panose="05000000000000000000" pitchFamily="2" charset="2"/>
              <a:buChar char="Ø"/>
              <a:defRPr/>
            </a:pPr>
            <a:r>
              <a:rPr lang="bs-Latn-BA" dirty="0">
                <a:latin typeface="Verdana" panose="020B0604030504040204" pitchFamily="34" charset="0"/>
                <a:ea typeface="Verdana" panose="020B0604030504040204" pitchFamily="34" charset="0"/>
                <a:cs typeface="Verdana" panose="020B0604030504040204" pitchFamily="34" charset="0"/>
              </a:rPr>
              <a:t>Ne postoji konkurencija (ne postoje alternativni dobavljači)</a:t>
            </a:r>
          </a:p>
          <a:p>
            <a:pPr algn="just">
              <a:defRPr/>
            </a:pPr>
            <a:r>
              <a:rPr lang="bs-Latn-BA" sz="1800" b="1" dirty="0">
                <a:latin typeface="Verdana" panose="020B0604030504040204" pitchFamily="34" charset="0"/>
                <a:ea typeface="Verdana" panose="020B0604030504040204" pitchFamily="34" charset="0"/>
                <a:cs typeface="Verdana" panose="020B0604030504040204" pitchFamily="34" charset="0"/>
              </a:rPr>
              <a:t>U</a:t>
            </a:r>
            <a:r>
              <a:rPr lang="vi-VN" sz="1800" b="1" dirty="0">
                <a:latin typeface="Verdana" panose="020B0604030504040204" pitchFamily="34" charset="0"/>
                <a:ea typeface="Verdana" panose="020B0604030504040204" pitchFamily="34" charset="0"/>
                <a:cs typeface="Verdana" panose="020B0604030504040204" pitchFamily="34" charset="0"/>
              </a:rPr>
              <a:t>govor o kupovini ili zakupu postojećih zgrada, druge nepokretne imovine, zemljišta ili prava koja iz njih proističu, bilo kojim finansijskim sredstvima, uz obavezu ugovornog organa da osigura transparentnost te procedure, s tim što nabavka finansijskih usluga za kupovinu ili zakup postojećih zgrada, druge</a:t>
            </a:r>
            <a:r>
              <a:rPr lang="bs-Latn-BA" sz="1800" b="1" dirty="0">
                <a:latin typeface="Verdana" panose="020B0604030504040204" pitchFamily="34" charset="0"/>
                <a:ea typeface="Verdana" panose="020B0604030504040204" pitchFamily="34" charset="0"/>
                <a:cs typeface="Verdana" panose="020B0604030504040204" pitchFamily="34" charset="0"/>
              </a:rPr>
              <a:t> </a:t>
            </a:r>
            <a:r>
              <a:rPr lang="vi-VN" sz="1800" b="1" dirty="0">
                <a:latin typeface="Verdana" panose="020B0604030504040204" pitchFamily="34" charset="0"/>
                <a:ea typeface="Verdana" panose="020B0604030504040204" pitchFamily="34" charset="0"/>
                <a:cs typeface="Verdana" panose="020B0604030504040204" pitchFamily="34" charset="0"/>
              </a:rPr>
              <a:t>nepokretne imovine, zemljišta ili prava koja iz njih proističu, istovremeno, prije ili nakon ugovora o kupovini ili zakupu, u bilo kojem obliku, podliježe provođenju jednog od postupaka defini</a:t>
            </a:r>
            <a:r>
              <a:rPr lang="bs-Latn-BA" sz="1800" b="1" dirty="0">
                <a:latin typeface="Verdana" panose="020B0604030504040204" pitchFamily="34" charset="0"/>
                <a:ea typeface="Verdana" panose="020B0604030504040204" pitchFamily="34" charset="0"/>
                <a:cs typeface="Verdana" panose="020B0604030504040204" pitchFamily="34" charset="0"/>
              </a:rPr>
              <a:t>s</a:t>
            </a:r>
            <a:r>
              <a:rPr lang="vi-VN" sz="1800" b="1" dirty="0">
                <a:latin typeface="Verdana" panose="020B0604030504040204" pitchFamily="34" charset="0"/>
                <a:ea typeface="Verdana" panose="020B0604030504040204" pitchFamily="34" charset="0"/>
                <a:cs typeface="Verdana" panose="020B0604030504040204" pitchFamily="34" charset="0"/>
              </a:rPr>
              <a:t>anih zakonom;</a:t>
            </a:r>
            <a:endParaRPr lang="bs-Latn-BA" sz="1800" b="1" dirty="0">
              <a:latin typeface="Verdana" panose="020B0604030504040204" pitchFamily="34" charset="0"/>
              <a:ea typeface="Verdana" panose="020B0604030504040204" pitchFamily="34" charset="0"/>
              <a:cs typeface="Verdana" panose="020B0604030504040204" pitchFamily="34" charset="0"/>
            </a:endParaRPr>
          </a:p>
          <a:p>
            <a:pPr lvl="1" algn="just">
              <a:buFont typeface="Wingdings" panose="05000000000000000000" pitchFamily="2" charset="2"/>
              <a:buChar char="Ø"/>
              <a:defRPr/>
            </a:pPr>
            <a:r>
              <a:rPr lang="bs-Latn-BA" dirty="0">
                <a:latin typeface="Verdana" panose="020B0604030504040204" pitchFamily="34" charset="0"/>
                <a:ea typeface="Verdana" panose="020B0604030504040204" pitchFamily="34" charset="0"/>
                <a:cs typeface="Verdana" panose="020B0604030504040204" pitchFamily="34" charset="0"/>
              </a:rPr>
              <a:t>Samo se izuzima nabavka nekretnina dok sve ostale troškove koji su vezani za nekretninu podliježu primjeni Zakona</a:t>
            </a:r>
          </a:p>
          <a:p>
            <a:pPr marL="342900" lvl="1" indent="0" algn="just">
              <a:buNone/>
              <a:defRPr/>
            </a:pPr>
            <a:endParaRPr lang="bs-Latn-BA" dirty="0">
              <a:latin typeface="Verdana" panose="020B0604030504040204" pitchFamily="34" charset="0"/>
              <a:ea typeface="Verdana" panose="020B0604030504040204" pitchFamily="34" charset="0"/>
              <a:cs typeface="Verdana" panose="020B0604030504040204" pitchFamily="34" charset="0"/>
            </a:endParaRPr>
          </a:p>
          <a:p>
            <a:pPr algn="just">
              <a:defRPr/>
            </a:pPr>
            <a:endParaRPr lang="bs-Latn-BA" sz="1800" dirty="0">
              <a:latin typeface="Times New Roman" pitchFamily="18" charset="0"/>
            </a:endParaRPr>
          </a:p>
          <a:p>
            <a:pPr algn="just">
              <a:buFont typeface="Wingdings" pitchFamily="2" charset="2"/>
              <a:buChar char="Ø"/>
              <a:defRPr/>
            </a:pPr>
            <a:endParaRPr lang="bs-Latn-BA" sz="1800" dirty="0">
              <a:latin typeface="Times New Roman" pitchFamily="18" charset="0"/>
            </a:endParaRPr>
          </a:p>
        </p:txBody>
      </p:sp>
    </p:spTree>
    <p:extLst>
      <p:ext uri="{BB962C8B-B14F-4D97-AF65-F5344CB8AC3E}">
        <p14:creationId xmlns:p14="http://schemas.microsoft.com/office/powerpoint/2010/main" xmlns="" val="3757453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150577B3-3FD0-4880-AC38-195E8D8F3EED}"/>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Izuzeća</a:t>
            </a:r>
          </a:p>
        </p:txBody>
      </p:sp>
      <p:sp>
        <p:nvSpPr>
          <p:cNvPr id="3" name="Rectangle 3">
            <a:extLst>
              <a:ext uri="{FF2B5EF4-FFF2-40B4-BE49-F238E27FC236}">
                <a16:creationId xmlns:a16="http://schemas.microsoft.com/office/drawing/2014/main" xmlns="" id="{09E69EC4-A626-4275-816D-8111997D7AF6}"/>
              </a:ext>
            </a:extLst>
          </p:cNvPr>
          <p:cNvSpPr txBox="1">
            <a:spLocks noChangeArrowheads="1"/>
          </p:cNvSpPr>
          <p:nvPr/>
        </p:nvSpPr>
        <p:spPr>
          <a:xfrm>
            <a:off x="323912" y="980728"/>
            <a:ext cx="8229600" cy="4968552"/>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buFont typeface="Arial" panose="020B0604020202020204" pitchFamily="34" charset="0"/>
              <a:buNone/>
              <a:defRPr/>
            </a:pPr>
            <a:endParaRPr lang="hr-HR" sz="800" dirty="0">
              <a:latin typeface="Times New Roman" pitchFamily="18" charset="0"/>
            </a:endParaRPr>
          </a:p>
          <a:p>
            <a:pPr marL="457200" indent="-457200" algn="just">
              <a:defRPr/>
            </a:pPr>
            <a:r>
              <a:rPr lang="hr-HR" sz="1800" dirty="0">
                <a:latin typeface="Verdana" panose="020B0604030504040204" pitchFamily="34" charset="0"/>
                <a:ea typeface="Verdana" panose="020B0604030504040204" pitchFamily="34" charset="0"/>
                <a:cs typeface="Verdana" panose="020B0604030504040204" pitchFamily="34" charset="0"/>
              </a:rPr>
              <a:t>Ugovor koji za predmet ima usluge iz Aneksa II. Dio C zakona, odnosno slijedeće usluge: </a:t>
            </a:r>
          </a:p>
          <a:p>
            <a:pPr algn="just">
              <a:defRPr/>
            </a:pPr>
            <a:r>
              <a:rPr lang="bs-Latn-BA" sz="1800" dirty="0">
                <a:latin typeface="Verdana" panose="020B0604030504040204" pitchFamily="34" charset="0"/>
                <a:ea typeface="Verdana" panose="020B0604030504040204" pitchFamily="34" charset="0"/>
                <a:cs typeface="Verdana" panose="020B0604030504040204" pitchFamily="34" charset="0"/>
              </a:rPr>
              <a:t>u</a:t>
            </a:r>
            <a:r>
              <a:rPr lang="pt-BR" sz="1800" dirty="0">
                <a:latin typeface="Verdana" panose="020B0604030504040204" pitchFamily="34" charset="0"/>
                <a:ea typeface="Verdana" panose="020B0604030504040204" pitchFamily="34" charset="0"/>
                <a:cs typeface="Verdana" panose="020B0604030504040204" pitchFamily="34" charset="0"/>
              </a:rPr>
              <a:t>govori o radu i rješenja o imenovanju</a:t>
            </a:r>
            <a:r>
              <a:rPr lang="bs-Latn-BA" sz="1800" dirty="0">
                <a:latin typeface="Verdana" panose="020B0604030504040204" pitchFamily="34" charset="0"/>
                <a:ea typeface="Verdana" panose="020B0604030504040204" pitchFamily="34" charset="0"/>
                <a:cs typeface="Verdana" panose="020B0604030504040204" pitchFamily="34" charset="0"/>
              </a:rPr>
              <a:t>,</a:t>
            </a:r>
          </a:p>
          <a:p>
            <a:pPr algn="just">
              <a:defRPr/>
            </a:pPr>
            <a:r>
              <a:rPr lang="hr-HR" sz="1800" dirty="0">
                <a:latin typeface="Verdana" panose="020B0604030504040204" pitchFamily="34" charset="0"/>
                <a:ea typeface="Verdana" panose="020B0604030504040204" pitchFamily="34" charset="0"/>
                <a:cs typeface="Verdana" panose="020B0604030504040204" pitchFamily="34" charset="0"/>
              </a:rPr>
              <a:t>ugovori o finansijskim uslugama koji za predmet imaju:</a:t>
            </a:r>
          </a:p>
          <a:p>
            <a:pPr algn="just">
              <a:defRPr/>
            </a:pPr>
            <a:r>
              <a:rPr lang="hr-HR" sz="1800" dirty="0">
                <a:latin typeface="Verdana" panose="020B0604030504040204" pitchFamily="34" charset="0"/>
                <a:ea typeface="Verdana" panose="020B0604030504040204" pitchFamily="34" charset="0"/>
                <a:cs typeface="Verdana" panose="020B0604030504040204" pitchFamily="34" charset="0"/>
              </a:rPr>
              <a:t>izdavanje, prodaja, kupovina ili transfer vrijednosnih papira i obveznica kao i drugih finansijskih instrumenata;</a:t>
            </a:r>
          </a:p>
          <a:p>
            <a:pPr algn="just">
              <a:defRPr/>
            </a:pPr>
            <a:r>
              <a:rPr lang="hr-HR" sz="1800" dirty="0">
                <a:latin typeface="Verdana" panose="020B0604030504040204" pitchFamily="34" charset="0"/>
                <a:ea typeface="Verdana" panose="020B0604030504040204" pitchFamily="34" charset="0"/>
                <a:cs typeface="Verdana" panose="020B0604030504040204" pitchFamily="34" charset="0"/>
              </a:rPr>
              <a:t>usluge Centralne banke,</a:t>
            </a:r>
          </a:p>
          <a:p>
            <a:pPr algn="just">
              <a:defRPr/>
            </a:pPr>
            <a:r>
              <a:rPr lang="bs-Latn-BA" sz="1800" dirty="0">
                <a:latin typeface="Verdana" panose="020B0604030504040204" pitchFamily="34" charset="0"/>
                <a:ea typeface="Verdana" panose="020B0604030504040204" pitchFamily="34" charset="0"/>
                <a:cs typeface="Verdana" panose="020B0604030504040204" pitchFamily="34" charset="0"/>
              </a:rPr>
              <a:t>u</a:t>
            </a:r>
            <a:r>
              <a:rPr lang="it-IT" sz="1800" dirty="0">
                <a:latin typeface="Verdana" panose="020B0604030504040204" pitchFamily="34" charset="0"/>
                <a:ea typeface="Verdana" panose="020B0604030504040204" pitchFamily="34" charset="0"/>
                <a:cs typeface="Verdana" panose="020B0604030504040204" pitchFamily="34" charset="0"/>
              </a:rPr>
              <a:t>govori o arbitraži i pomirenju</a:t>
            </a:r>
            <a:r>
              <a:rPr lang="bs-Latn-BA" sz="1800" dirty="0">
                <a:latin typeface="Verdana" panose="020B0604030504040204" pitchFamily="34" charset="0"/>
                <a:ea typeface="Verdana" panose="020B0604030504040204" pitchFamily="34" charset="0"/>
                <a:cs typeface="Verdana" panose="020B0604030504040204" pitchFamily="34" charset="0"/>
              </a:rPr>
              <a:t>,</a:t>
            </a:r>
          </a:p>
          <a:p>
            <a:pPr algn="just">
              <a:defRPr/>
            </a:pPr>
            <a:r>
              <a:rPr lang="hr-HR" sz="1800" dirty="0">
                <a:latin typeface="Verdana" panose="020B0604030504040204" pitchFamily="34" charset="0"/>
                <a:ea typeface="Verdana" panose="020B0604030504040204" pitchFamily="34" charset="0"/>
                <a:cs typeface="Verdana" panose="020B0604030504040204" pitchFamily="34" charset="0"/>
              </a:rPr>
              <a:t>ugovori o pribavljanju, razvoju, produkciji ili kooprodukciji programa za radio i TV emitiranje,</a:t>
            </a:r>
          </a:p>
          <a:p>
            <a:pPr algn="just">
              <a:defRPr/>
            </a:pPr>
            <a:r>
              <a:rPr lang="hr-HR" sz="1800" dirty="0">
                <a:latin typeface="Verdana" panose="020B0604030504040204" pitchFamily="34" charset="0"/>
                <a:ea typeface="Verdana" panose="020B0604030504040204" pitchFamily="34" charset="0"/>
                <a:cs typeface="Verdana" panose="020B0604030504040204" pitchFamily="34" charset="0"/>
              </a:rPr>
              <a:t>ugovori o pružanju usluga istraživanja i razvoja, osim onih od kojih korist ima isključivo ugovorni organ ili sektorski ugovorni organ za svoju upotrebu pri obavljanju svojih aktivnosti i za koje naknadu u cjelini plaća ugovorni organ ili sektorski ugovorni organ;</a:t>
            </a:r>
          </a:p>
          <a:p>
            <a:pPr algn="just">
              <a:buFont typeface="Wingdings" pitchFamily="2" charset="2"/>
              <a:buChar char="ü"/>
              <a:defRPr/>
            </a:pPr>
            <a:endParaRPr lang="hr-HR" sz="2400" dirty="0">
              <a:latin typeface="Times New Roman" pitchFamily="18" charset="0"/>
              <a:cs typeface="Times New Roman" pitchFamily="18" charset="0"/>
            </a:endParaRPr>
          </a:p>
          <a:p>
            <a:pPr algn="just">
              <a:buFont typeface="Wingdings" pitchFamily="2" charset="2"/>
              <a:buChar char="ü"/>
              <a:defRPr/>
            </a:pPr>
            <a:endParaRPr lang="hr-H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18097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4E9F3CBF-27F7-4C73-914F-0A31681E2858}"/>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Izuzeća</a:t>
            </a:r>
          </a:p>
        </p:txBody>
      </p:sp>
      <p:sp>
        <p:nvSpPr>
          <p:cNvPr id="3" name="Rectangle 3">
            <a:extLst>
              <a:ext uri="{FF2B5EF4-FFF2-40B4-BE49-F238E27FC236}">
                <a16:creationId xmlns:a16="http://schemas.microsoft.com/office/drawing/2014/main" xmlns="" id="{209225FA-D665-4B7F-A9AB-347122D9B523}"/>
              </a:ext>
            </a:extLst>
          </p:cNvPr>
          <p:cNvSpPr txBox="1">
            <a:spLocks noChangeArrowheads="1"/>
          </p:cNvSpPr>
          <p:nvPr/>
        </p:nvSpPr>
        <p:spPr>
          <a:xfrm>
            <a:off x="457199" y="757158"/>
            <a:ext cx="8229600" cy="4525963"/>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hr-HR" sz="1800" b="1" dirty="0">
                <a:latin typeface="Verdana" panose="020B0604030504040204" pitchFamily="34" charset="0"/>
                <a:ea typeface="Verdana" panose="020B0604030504040204" pitchFamily="34" charset="0"/>
                <a:cs typeface="Verdana" panose="020B0604030504040204" pitchFamily="34" charset="0"/>
              </a:rPr>
              <a:t>Koncesioni ugovori;</a:t>
            </a:r>
          </a:p>
          <a:p>
            <a:pPr lvl="1" algn="just">
              <a:buFont typeface="Wingdings" panose="05000000000000000000" pitchFamily="2" charset="2"/>
              <a:buChar char="Ø"/>
            </a:pPr>
            <a:r>
              <a:rPr lang="hr-HR" dirty="0">
                <a:latin typeface="Verdana" panose="020B0604030504040204" pitchFamily="34" charset="0"/>
                <a:ea typeface="Verdana" panose="020B0604030504040204" pitchFamily="34" charset="0"/>
                <a:cs typeface="Verdana" panose="020B0604030504040204" pitchFamily="34" charset="0"/>
              </a:rPr>
              <a:t>Zakon o koncesijama BiH propisuju se načinu i uslovima pod kojima se mogu dodjeljivati koncesije u BiH</a:t>
            </a:r>
          </a:p>
          <a:p>
            <a:pPr algn="just"/>
            <a:endParaRPr lang="hr-HR" sz="1800" dirty="0">
              <a:latin typeface="Verdana" panose="020B0604030504040204" pitchFamily="34" charset="0"/>
              <a:ea typeface="Verdana" panose="020B0604030504040204" pitchFamily="34" charset="0"/>
              <a:cs typeface="Verdana" panose="020B0604030504040204" pitchFamily="34" charset="0"/>
            </a:endParaRPr>
          </a:p>
          <a:p>
            <a:pPr algn="just"/>
            <a:r>
              <a:rPr lang="hr-HR" sz="1800" b="1" dirty="0">
                <a:latin typeface="Verdana" panose="020B0604030504040204" pitchFamily="34" charset="0"/>
                <a:ea typeface="Verdana" panose="020B0604030504040204" pitchFamily="34" charset="0"/>
                <a:cs typeface="Verdana" panose="020B0604030504040204" pitchFamily="34" charset="0"/>
              </a:rPr>
              <a:t>Ugovori o javno-privatnom partnerstvu.</a:t>
            </a:r>
          </a:p>
          <a:p>
            <a:pPr lvl="1" algn="just">
              <a:buFont typeface="Wingdings" panose="05000000000000000000" pitchFamily="2" charset="2"/>
              <a:buChar char="Ø"/>
            </a:pPr>
            <a:r>
              <a:rPr lang="hr-HR" dirty="0">
                <a:latin typeface="Verdana" panose="020B0604030504040204" pitchFamily="34" charset="0"/>
                <a:ea typeface="Verdana" panose="020B0604030504040204" pitchFamily="34" charset="0"/>
                <a:cs typeface="Verdana" panose="020B0604030504040204" pitchFamily="34" charset="0"/>
              </a:rPr>
              <a:t>Ugovori o javno-privatnom partnertstvu dodjeljuju se u skladu sa zakonskim propisima o javno-privatnom partnerstvu</a:t>
            </a:r>
          </a:p>
          <a:p>
            <a:pPr marL="0" indent="0" algn="just">
              <a:buFont typeface="Arial" panose="020B0604020202020204" pitchFamily="34" charset="0"/>
              <a:buNone/>
            </a:pPr>
            <a:endParaRPr lang="hr-HR" sz="1800" b="1"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Ø"/>
            </a:pPr>
            <a:r>
              <a:rPr lang="hr-HR" sz="1800" b="1" dirty="0">
                <a:latin typeface="Verdana" panose="020B0604030504040204" pitchFamily="34" charset="0"/>
                <a:ea typeface="Verdana" panose="020B0604030504040204" pitchFamily="34" charset="0"/>
                <a:cs typeface="Verdana" panose="020B0604030504040204" pitchFamily="34" charset="0"/>
              </a:rPr>
              <a:t>Posebna izuzeća za sektorske ugovorne organe:</a:t>
            </a:r>
          </a:p>
          <a:p>
            <a:pPr algn="just"/>
            <a:r>
              <a:rPr lang="hr-HR" sz="1800" dirty="0">
                <a:latin typeface="Verdana" panose="020B0604030504040204" pitchFamily="34" charset="0"/>
                <a:ea typeface="Verdana" panose="020B0604030504040204" pitchFamily="34" charset="0"/>
                <a:cs typeface="Verdana" panose="020B0604030504040204" pitchFamily="34" charset="0"/>
              </a:rPr>
              <a:t>Ugovor za nabavku robe ili usluga za dalju prodaju ili davanje u zakup trećim licima, pod uslovom da sektorskom ugovornom organu ne pripada posebno ili isključivo pravo na prodaju ili davanje u zakup predmeta takvih ugovora, te da i drugi subjekti mogu slobodno prodavati ili davati pod zakup pod istim uslovima kao i sektorski ugovorni organ ili sektorski ugovorni organi;</a:t>
            </a:r>
          </a:p>
          <a:p>
            <a:pPr marL="0" indent="0" algn="just">
              <a:buFont typeface="Arial" panose="020B0604020202020204" pitchFamily="34" charset="0"/>
              <a:buNone/>
            </a:pPr>
            <a:endParaRPr lang="hr-HR" sz="2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Char char="ü"/>
            </a:pPr>
            <a:endParaRPr lang="hr-HR" sz="2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itchFamily="2" charset="2"/>
              <a:buNone/>
            </a:pPr>
            <a:endParaRPr lang="sr-Cyrl-CS" sz="800" i="1" dirty="0">
              <a:latin typeface="Verdana" panose="020B0604030504040204" pitchFamily="34" charset="0"/>
              <a:ea typeface="Verdana" panose="020B0604030504040204" pitchFamily="34" charset="0"/>
              <a:cs typeface="Verdana" panose="020B0604030504040204" pitchFamily="34" charset="0"/>
            </a:endParaRPr>
          </a:p>
          <a:p>
            <a:pPr>
              <a:buFontTx/>
              <a:buNone/>
            </a:pP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1760629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5F1E9358-F30B-4F6C-B63B-502FAA08368E}"/>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Izuzeća</a:t>
            </a:r>
          </a:p>
        </p:txBody>
      </p:sp>
      <p:sp>
        <p:nvSpPr>
          <p:cNvPr id="3" name="Content Placeholder 2">
            <a:extLst>
              <a:ext uri="{FF2B5EF4-FFF2-40B4-BE49-F238E27FC236}">
                <a16:creationId xmlns:a16="http://schemas.microsoft.com/office/drawing/2014/main" xmlns="" id="{14132224-7140-42D3-9E94-C9AFB50AB61B}"/>
              </a:ext>
            </a:extLst>
          </p:cNvPr>
          <p:cNvSpPr txBox="1">
            <a:spLocks/>
          </p:cNvSpPr>
          <p:nvPr/>
        </p:nvSpPr>
        <p:spPr>
          <a:xfrm>
            <a:off x="467544" y="980728"/>
            <a:ext cx="8229600" cy="5246043"/>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hr-HR" sz="2400" dirty="0">
              <a:latin typeface="Verdana" panose="020B0604030504040204" pitchFamily="34" charset="0"/>
              <a:ea typeface="Verdana" panose="020B0604030504040204" pitchFamily="34" charset="0"/>
              <a:cs typeface="Verdana" panose="020B0604030504040204" pitchFamily="34" charset="0"/>
            </a:endParaRPr>
          </a:p>
          <a:p>
            <a:pPr marL="0" indent="0">
              <a:buFont typeface="Arial" panose="020B0604020202020204" pitchFamily="34" charset="0"/>
              <a:buNone/>
            </a:pPr>
            <a:endParaRPr lang="hr-HR" sz="2400" dirty="0">
              <a:latin typeface="Verdana" panose="020B0604030504040204" pitchFamily="34" charset="0"/>
              <a:ea typeface="Verdana" panose="020B0604030504040204" pitchFamily="34" charset="0"/>
              <a:cs typeface="Verdana" panose="020B0604030504040204" pitchFamily="34" charset="0"/>
            </a:endParaRPr>
          </a:p>
          <a:p>
            <a:r>
              <a:rPr lang="hr-HR" sz="1800" dirty="0">
                <a:latin typeface="Verdana" panose="020B0604030504040204" pitchFamily="34" charset="0"/>
                <a:ea typeface="Verdana" panose="020B0604030504040204" pitchFamily="34" charset="0"/>
                <a:cs typeface="Verdana" panose="020B0604030504040204" pitchFamily="34" charset="0"/>
              </a:rPr>
              <a:t>Ugovor koji zaključi sektorski ugovorni organ u svrhe koje ne uključuju obavljanje djelatnosti definiranih čl. 78.-84. zakona;</a:t>
            </a:r>
          </a:p>
          <a:p>
            <a:r>
              <a:rPr lang="hr-HR" sz="1800" dirty="0">
                <a:latin typeface="Verdana" panose="020B0604030504040204" pitchFamily="34" charset="0"/>
                <a:ea typeface="Verdana" panose="020B0604030504040204" pitchFamily="34" charset="0"/>
                <a:cs typeface="Verdana" panose="020B0604030504040204" pitchFamily="34" charset="0"/>
              </a:rPr>
              <a:t>Ugovori koje sektorski ugovorni organ dodjeljuje povezanom preduzeću, poslovnom partnerstvu ili sektorskom ugovornom organu koji je sastavni dio poslovnog partnerstva.</a:t>
            </a:r>
          </a:p>
          <a:p>
            <a:pPr marL="457200" indent="-457200">
              <a:buFont typeface="Wingdings" pitchFamily="2" charset="2"/>
              <a:buChar char="Ø"/>
            </a:pPr>
            <a:endParaRPr lang="hr-HR"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29429112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xmlns="" id="{8605141F-C41F-439E-96C1-D34DE2F89EED}"/>
              </a:ext>
            </a:extLst>
          </p:cNvPr>
          <p:cNvSpPr>
            <a:spLocks noChangeArrowheads="1"/>
          </p:cNvSpPr>
          <p:nvPr/>
        </p:nvSpPr>
        <p:spPr bwMode="auto">
          <a:xfrm>
            <a:off x="323912" y="35123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hr-HR" sz="2000" b="1" dirty="0">
                <a:latin typeface="Arial" pitchFamily="34" charset="0"/>
                <a:cs typeface="Arial" pitchFamily="34" charset="0"/>
              </a:rPr>
              <a:t>UGOVORI NA ČIJU DODJELU SE PRIMJENJUJE POSEBAN REŽIM</a:t>
            </a:r>
            <a:endParaRPr lang="sr-Latn-BA" altLang="en-US" sz="2000" b="1" dirty="0"/>
          </a:p>
        </p:txBody>
      </p:sp>
      <p:sp>
        <p:nvSpPr>
          <p:cNvPr id="3" name="Content Placeholder 2">
            <a:extLst>
              <a:ext uri="{FF2B5EF4-FFF2-40B4-BE49-F238E27FC236}">
                <a16:creationId xmlns:a16="http://schemas.microsoft.com/office/drawing/2014/main" xmlns="" id="{F553EAC5-F16A-41D7-85A3-53C78FC9A6CC}"/>
              </a:ext>
            </a:extLst>
          </p:cNvPr>
          <p:cNvSpPr txBox="1">
            <a:spLocks/>
          </p:cNvSpPr>
          <p:nvPr/>
        </p:nvSpPr>
        <p:spPr>
          <a:xfrm>
            <a:off x="457199" y="779587"/>
            <a:ext cx="8229600" cy="4525963"/>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just">
              <a:buFont typeface="Arial" panose="020B0604020202020204" pitchFamily="34" charset="0"/>
              <a:buNone/>
              <a:defRPr/>
            </a:pPr>
            <a:endParaRPr lang="hr-HR" sz="2200" dirty="0">
              <a:latin typeface="Verdana" panose="020B0604030504040204" pitchFamily="34" charset="0"/>
              <a:ea typeface="Verdana" panose="020B0604030504040204" pitchFamily="34" charset="0"/>
              <a:cs typeface="Verdana" panose="020B0604030504040204" pitchFamily="34" charset="0"/>
            </a:endParaRPr>
          </a:p>
          <a:p>
            <a:r>
              <a:rPr lang="hr-HR" sz="1800" dirty="0">
                <a:latin typeface="Verdana" panose="020B0604030504040204" pitchFamily="34" charset="0"/>
                <a:ea typeface="Verdana" panose="020B0604030504040204" pitchFamily="34" charset="0"/>
                <a:cs typeface="Verdana" panose="020B0604030504040204" pitchFamily="34" charset="0"/>
              </a:rPr>
              <a:t>Na usluge iz Aneksa II. Dio B primjenjivaće se samo</a:t>
            </a:r>
            <a:r>
              <a:rPr lang="bs-Latn-BA" sz="1800" dirty="0">
                <a:latin typeface="Verdana" panose="020B0604030504040204" pitchFamily="34" charset="0"/>
                <a:ea typeface="Verdana" panose="020B0604030504040204" pitchFamily="34" charset="0"/>
                <a:cs typeface="Verdana" panose="020B0604030504040204" pitchFamily="34" charset="0"/>
              </a:rPr>
              <a:t>: odredbe koje se odnose na opće principe, pripremu tehničke specifikacije, period na koji se zaključuje ugovor, pravnu zaštitu, objavu obavještenja o dodjeli ugovora i dobrovoljno </a:t>
            </a:r>
            <a:r>
              <a:rPr lang="bs-Latn-BA" sz="1800" i="1" dirty="0">
                <a:latin typeface="Verdana" panose="020B0604030504040204" pitchFamily="34" charset="0"/>
                <a:ea typeface="Verdana" panose="020B0604030504040204" pitchFamily="34" charset="0"/>
                <a:cs typeface="Verdana" panose="020B0604030504040204" pitchFamily="34" charset="0"/>
              </a:rPr>
              <a:t>ex ante </a:t>
            </a:r>
            <a:r>
              <a:rPr lang="bs-Latn-BA" sz="1800" dirty="0">
                <a:latin typeface="Verdana" panose="020B0604030504040204" pitchFamily="34" charset="0"/>
                <a:ea typeface="Verdana" panose="020B0604030504040204" pitchFamily="34" charset="0"/>
                <a:cs typeface="Verdana" panose="020B0604030504040204" pitchFamily="34" charset="0"/>
              </a:rPr>
              <a:t>obavještenje o transparentnosti (Pravilnik</a:t>
            </a:r>
            <a:r>
              <a:rPr lang="en-US" sz="1800" dirty="0">
                <a:latin typeface="Verdana" panose="020B0604030504040204" pitchFamily="34" charset="0"/>
                <a:ea typeface="Verdana" panose="020B0604030504040204" pitchFamily="34" charset="0"/>
                <a:cs typeface="Verdana" panose="020B0604030504040204" pitchFamily="34" charset="0"/>
              </a:rPr>
              <a:t> o </a:t>
            </a:r>
            <a:r>
              <a:rPr lang="en-US" sz="1800" dirty="0" err="1">
                <a:latin typeface="Verdana" panose="020B0604030504040204" pitchFamily="34" charset="0"/>
                <a:ea typeface="Verdana" panose="020B0604030504040204" pitchFamily="34" charset="0"/>
                <a:cs typeface="Verdana" panose="020B0604030504040204" pitchFamily="34" charset="0"/>
              </a:rPr>
              <a:t>postupku</a:t>
            </a:r>
            <a:r>
              <a:rPr lang="en-US" sz="1800" dirty="0">
                <a:latin typeface="Verdana" panose="020B0604030504040204" pitchFamily="34" charset="0"/>
                <a:ea typeface="Verdana" panose="020B0604030504040204" pitchFamily="34" charset="0"/>
                <a:cs typeface="Verdana" panose="020B0604030504040204" pitchFamily="34" charset="0"/>
              </a:rPr>
              <a:t> </a:t>
            </a:r>
            <a:r>
              <a:rPr lang="en-US" sz="1800" dirty="0" err="1">
                <a:latin typeface="Verdana" panose="020B0604030504040204" pitchFamily="34" charset="0"/>
                <a:ea typeface="Verdana" panose="020B0604030504040204" pitchFamily="34" charset="0"/>
                <a:cs typeface="Verdana" panose="020B0604030504040204" pitchFamily="34" charset="0"/>
              </a:rPr>
              <a:t>dodjele</a:t>
            </a:r>
            <a:r>
              <a:rPr lang="en-US" sz="1800" dirty="0">
                <a:latin typeface="Verdana" panose="020B0604030504040204" pitchFamily="34" charset="0"/>
                <a:ea typeface="Verdana" panose="020B0604030504040204" pitchFamily="34" charset="0"/>
                <a:cs typeface="Verdana" panose="020B0604030504040204" pitchFamily="34" charset="0"/>
              </a:rPr>
              <a:t> </a:t>
            </a:r>
            <a:r>
              <a:rPr lang="en-US" sz="1800" dirty="0" err="1">
                <a:latin typeface="Verdana" panose="020B0604030504040204" pitchFamily="34" charset="0"/>
                <a:ea typeface="Verdana" panose="020B0604030504040204" pitchFamily="34" charset="0"/>
                <a:cs typeface="Verdana" panose="020B0604030504040204" pitchFamily="34" charset="0"/>
              </a:rPr>
              <a:t>ugovora</a:t>
            </a:r>
            <a:r>
              <a:rPr lang="en-US" sz="1800" dirty="0">
                <a:latin typeface="Verdana" panose="020B0604030504040204" pitchFamily="34" charset="0"/>
                <a:ea typeface="Verdana" panose="020B0604030504040204" pitchFamily="34" charset="0"/>
                <a:cs typeface="Verdana" panose="020B0604030504040204" pitchFamily="34" charset="0"/>
              </a:rPr>
              <a:t> o </a:t>
            </a:r>
            <a:r>
              <a:rPr lang="en-US" sz="1800" dirty="0" err="1">
                <a:latin typeface="Verdana" panose="020B0604030504040204" pitchFamily="34" charset="0"/>
                <a:ea typeface="Verdana" panose="020B0604030504040204" pitchFamily="34" charset="0"/>
                <a:cs typeface="Verdana" panose="020B0604030504040204" pitchFamily="34" charset="0"/>
              </a:rPr>
              <a:t>uslugama</a:t>
            </a:r>
            <a:r>
              <a:rPr lang="en-US" sz="1800" dirty="0">
                <a:latin typeface="Verdana" panose="020B0604030504040204" pitchFamily="34" charset="0"/>
                <a:ea typeface="Verdana" panose="020B0604030504040204" pitchFamily="34" charset="0"/>
                <a:cs typeface="Verdana" panose="020B0604030504040204" pitchFamily="34" charset="0"/>
              </a:rPr>
              <a:t> </a:t>
            </a:r>
            <a:r>
              <a:rPr lang="en-US" sz="1800" dirty="0" err="1">
                <a:latin typeface="Verdana" panose="020B0604030504040204" pitchFamily="34" charset="0"/>
                <a:ea typeface="Verdana" panose="020B0604030504040204" pitchFamily="34" charset="0"/>
                <a:cs typeface="Verdana" panose="020B0604030504040204" pitchFamily="34" charset="0"/>
              </a:rPr>
              <a:t>iz</a:t>
            </a:r>
            <a:r>
              <a:rPr lang="en-US" sz="1800" dirty="0">
                <a:latin typeface="Verdana" panose="020B0604030504040204" pitchFamily="34" charset="0"/>
                <a:ea typeface="Verdana" panose="020B0604030504040204" pitchFamily="34" charset="0"/>
                <a:cs typeface="Verdana" panose="020B0604030504040204" pitchFamily="34" charset="0"/>
              </a:rPr>
              <a:t> </a:t>
            </a:r>
            <a:r>
              <a:rPr lang="en-US" sz="1800" dirty="0" err="1">
                <a:latin typeface="Verdana" panose="020B0604030504040204" pitchFamily="34" charset="0"/>
                <a:ea typeface="Verdana" panose="020B0604030504040204" pitchFamily="34" charset="0"/>
                <a:cs typeface="Verdana" panose="020B0604030504040204" pitchFamily="34" charset="0"/>
              </a:rPr>
              <a:t>Aneksa</a:t>
            </a:r>
            <a:r>
              <a:rPr lang="en-US" sz="1800" dirty="0">
                <a:latin typeface="Verdana" panose="020B0604030504040204" pitchFamily="34" charset="0"/>
                <a:ea typeface="Verdana" panose="020B0604030504040204" pitchFamily="34" charset="0"/>
                <a:cs typeface="Verdana" panose="020B0604030504040204" pitchFamily="34" charset="0"/>
              </a:rPr>
              <a:t> II. </a:t>
            </a:r>
            <a:r>
              <a:rPr lang="en-US" sz="1800" dirty="0" err="1">
                <a:latin typeface="Verdana" panose="020B0604030504040204" pitchFamily="34" charset="0"/>
                <a:ea typeface="Verdana" panose="020B0604030504040204" pitchFamily="34" charset="0"/>
                <a:cs typeface="Verdana" panose="020B0604030504040204" pitchFamily="34" charset="0"/>
              </a:rPr>
              <a:t>Dio</a:t>
            </a:r>
            <a:r>
              <a:rPr lang="en-US" sz="1800" dirty="0">
                <a:latin typeface="Verdana" panose="020B0604030504040204" pitchFamily="34" charset="0"/>
                <a:ea typeface="Verdana" panose="020B0604030504040204" pitchFamily="34" charset="0"/>
                <a:cs typeface="Verdana" panose="020B0604030504040204" pitchFamily="34" charset="0"/>
              </a:rPr>
              <a:t> B. </a:t>
            </a:r>
            <a:r>
              <a:rPr lang="en-US" sz="1800" dirty="0" err="1">
                <a:latin typeface="Verdana" panose="020B0604030504040204" pitchFamily="34" charset="0"/>
                <a:ea typeface="Verdana" panose="020B0604030504040204" pitchFamily="34" charset="0"/>
                <a:cs typeface="Verdana" panose="020B0604030504040204" pitchFamily="34" charset="0"/>
              </a:rPr>
              <a:t>Zakona</a:t>
            </a:r>
            <a:r>
              <a:rPr lang="en-US" sz="1800" dirty="0">
                <a:latin typeface="Verdana" panose="020B0604030504040204" pitchFamily="34" charset="0"/>
                <a:ea typeface="Verdana" panose="020B0604030504040204" pitchFamily="34" charset="0"/>
                <a:cs typeface="Verdana" panose="020B0604030504040204" pitchFamily="34" charset="0"/>
              </a:rPr>
              <a:t> o </a:t>
            </a:r>
            <a:r>
              <a:rPr lang="en-US" sz="1800" dirty="0" err="1">
                <a:latin typeface="Verdana" panose="020B0604030504040204" pitchFamily="34" charset="0"/>
                <a:ea typeface="Verdana" panose="020B0604030504040204" pitchFamily="34" charset="0"/>
                <a:cs typeface="Verdana" panose="020B0604030504040204" pitchFamily="34" charset="0"/>
              </a:rPr>
              <a:t>javnim</a:t>
            </a:r>
            <a:r>
              <a:rPr lang="en-US" sz="1800" dirty="0">
                <a:latin typeface="Verdana" panose="020B0604030504040204" pitchFamily="34" charset="0"/>
                <a:ea typeface="Verdana" panose="020B0604030504040204" pitchFamily="34" charset="0"/>
                <a:cs typeface="Verdana" panose="020B0604030504040204" pitchFamily="34" charset="0"/>
              </a:rPr>
              <a:t> </a:t>
            </a:r>
            <a:r>
              <a:rPr lang="en-US" sz="1800" dirty="0" err="1">
                <a:latin typeface="Verdana" panose="020B0604030504040204" pitchFamily="34" charset="0"/>
                <a:ea typeface="Verdana" panose="020B0604030504040204" pitchFamily="34" charset="0"/>
                <a:cs typeface="Verdana" panose="020B0604030504040204" pitchFamily="34" charset="0"/>
              </a:rPr>
              <a:t>nabavkama</a:t>
            </a:r>
            <a:r>
              <a:rPr lang="bs-Latn-BA" sz="1800" dirty="0">
                <a:latin typeface="Verdana" panose="020B0604030504040204" pitchFamily="34" charset="0"/>
                <a:ea typeface="Verdana" panose="020B0604030504040204" pitchFamily="34" charset="0"/>
                <a:cs typeface="Verdana" panose="020B0604030504040204" pitchFamily="34" charset="0"/>
              </a:rPr>
              <a:t>);</a:t>
            </a:r>
            <a:endParaRPr lang="hr-HR" sz="1800" dirty="0">
              <a:latin typeface="Verdana" panose="020B0604030504040204" pitchFamily="34" charset="0"/>
              <a:ea typeface="Verdana" panose="020B0604030504040204" pitchFamily="34" charset="0"/>
              <a:cs typeface="Verdana" panose="020B0604030504040204" pitchFamily="34" charset="0"/>
            </a:endParaRPr>
          </a:p>
          <a:p>
            <a:r>
              <a:rPr lang="hr-HR" sz="1800" dirty="0">
                <a:latin typeface="Verdana" panose="020B0604030504040204" pitchFamily="34" charset="0"/>
                <a:ea typeface="Verdana" panose="020B0604030504040204" pitchFamily="34" charset="0"/>
                <a:cs typeface="Verdana" panose="020B0604030504040204" pitchFamily="34" charset="0"/>
              </a:rPr>
              <a:t>Ugovori iz oblasti odbrane i sigurnosti (</a:t>
            </a:r>
            <a:r>
              <a:rPr lang="bs-Latn-BA" sz="1800" dirty="0">
                <a:latin typeface="Verdana" panose="020B0604030504040204" pitchFamily="34" charset="0"/>
                <a:ea typeface="Verdana" panose="020B0604030504040204" pitchFamily="34" charset="0"/>
                <a:cs typeface="Verdana" panose="020B0604030504040204" pitchFamily="34" charset="0"/>
              </a:rPr>
              <a:t>Pravilnik                                                                                                              o postupku dodjele ugovora u oblasti odbrane i sigurnosti)</a:t>
            </a:r>
            <a:r>
              <a:rPr lang="hr-HR" sz="1800" dirty="0">
                <a:latin typeface="Verdana" panose="020B0604030504040204" pitchFamily="34" charset="0"/>
                <a:ea typeface="Verdana" panose="020B0604030504040204" pitchFamily="34" charset="0"/>
                <a:cs typeface="Verdana" panose="020B0604030504040204" pitchFamily="34" charset="0"/>
              </a:rPr>
              <a:t>;</a:t>
            </a:r>
          </a:p>
          <a:p>
            <a:r>
              <a:rPr lang="hr-HR" sz="1800" dirty="0">
                <a:latin typeface="Verdana" panose="020B0604030504040204" pitchFamily="34" charset="0"/>
                <a:ea typeface="Verdana" panose="020B0604030504040204" pitchFamily="34" charset="0"/>
                <a:cs typeface="Verdana" panose="020B0604030504040204" pitchFamily="34" charset="0"/>
              </a:rPr>
              <a:t>Ugovori koje dodjeljuju diplomatsko-konzularna predstavništva i misije Bosne i Hercegovine, </a:t>
            </a:r>
            <a:r>
              <a:rPr lang="bs-Latn-BA" sz="1800" dirty="0">
                <a:latin typeface="Verdana" panose="020B0604030504040204" pitchFamily="34" charset="0"/>
                <a:ea typeface="Verdana" panose="020B0604030504040204" pitchFamily="34" charset="0"/>
                <a:cs typeface="Verdana" panose="020B0604030504040204" pitchFamily="34" charset="0"/>
              </a:rPr>
              <a:t>a čija vrijednost je manja od 250.000,00 KM za robe i usluge, odnosno manja od 9.000.000,00 KM u slučaju radova</a:t>
            </a:r>
            <a:r>
              <a:rPr lang="hr-HR" sz="1800" dirty="0">
                <a:latin typeface="Verdana" panose="020B0604030504040204" pitchFamily="34" charset="0"/>
                <a:ea typeface="Verdana" panose="020B0604030504040204" pitchFamily="34" charset="0"/>
                <a:cs typeface="Verdana" panose="020B0604030504040204" pitchFamily="34" charset="0"/>
              </a:rPr>
              <a:t> (Pravilnik o ugovorima koje dodjeljuju  diplomatsko-konzularna predstavništva i misije Bosne i Hercegovine</a:t>
            </a:r>
            <a:r>
              <a:rPr lang="bs-Latn-BA" sz="1800" dirty="0">
                <a:latin typeface="Verdana" panose="020B0604030504040204" pitchFamily="34" charset="0"/>
                <a:ea typeface="Verdana" panose="020B0604030504040204" pitchFamily="34" charset="0"/>
                <a:cs typeface="Verdana" panose="020B0604030504040204" pitchFamily="34" charset="0"/>
              </a:rPr>
              <a:t>)</a:t>
            </a:r>
            <a:r>
              <a:rPr lang="hr-HR" sz="1800" dirty="0">
                <a:latin typeface="Verdana" panose="020B0604030504040204" pitchFamily="34" charset="0"/>
                <a:ea typeface="Verdana" panose="020B0604030504040204" pitchFamily="34" charset="0"/>
                <a:cs typeface="Verdana" panose="020B0604030504040204" pitchFamily="34" charset="0"/>
              </a:rPr>
              <a:t>.</a:t>
            </a:r>
          </a:p>
          <a:p>
            <a:pPr marL="0" indent="0" algn="just">
              <a:buFont typeface="Arial" panose="020B0604020202020204" pitchFamily="34" charset="0"/>
              <a:buNone/>
              <a:defRPr/>
            </a:pPr>
            <a:endParaRPr lang="pl-PL" sz="2400" dirty="0">
              <a:latin typeface="Verdana" panose="020B0604030504040204" pitchFamily="34" charset="0"/>
              <a:ea typeface="Verdana" panose="020B0604030504040204" pitchFamily="34" charset="0"/>
              <a:cs typeface="Verdana" panose="020B0604030504040204" pitchFamily="34" charset="0"/>
            </a:endParaRPr>
          </a:p>
          <a:p>
            <a:endParaRPr lang="pl-PL"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xmlns="" val="27326268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4"/>
          <p:cNvSpPr>
            <a:spLocks noChangeArrowheads="1"/>
          </p:cNvSpPr>
          <p:nvPr/>
        </p:nvSpPr>
        <p:spPr bwMode="auto">
          <a:xfrm>
            <a:off x="3491880" y="3045725"/>
            <a:ext cx="284973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eaLnBrk="0" hangingPunct="0"/>
            <a:r>
              <a:rPr lang="hr-BA" altLang="el-GR" sz="2400" b="1" dirty="0"/>
              <a:t>Hvala na pažnji</a:t>
            </a:r>
            <a:endParaRPr lang="el-GR" altLang="el-GR" sz="2400" b="1" dirty="0"/>
          </a:p>
        </p:txBody>
      </p:sp>
    </p:spTree>
    <p:extLst>
      <p:ext uri="{BB962C8B-B14F-4D97-AF65-F5344CB8AC3E}">
        <p14:creationId xmlns:p14="http://schemas.microsoft.com/office/powerpoint/2010/main" xmlns="" val="246828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txBox="1">
            <a:spLocks noChangeArrowheads="1"/>
          </p:cNvSpPr>
          <p:nvPr/>
        </p:nvSpPr>
        <p:spPr>
          <a:xfrm>
            <a:off x="432000" y="431800"/>
            <a:ext cx="8229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eaLnBrk="1" hangingPunct="1"/>
            <a:r>
              <a:rPr lang="en-US" altLang="el-GR" sz="2000" b="1" dirty="0">
                <a:latin typeface="Verdana" pitchFamily="34" charset="0"/>
                <a:ea typeface="+mn-ea"/>
                <a:cs typeface="+mn-cs"/>
              </a:rPr>
              <a:t>Opšti </a:t>
            </a:r>
            <a:r>
              <a:rPr lang="en-US" altLang="el-GR" sz="2000" b="1" dirty="0" err="1">
                <a:latin typeface="Verdana" pitchFamily="34" charset="0"/>
                <a:ea typeface="+mn-ea"/>
                <a:cs typeface="+mn-cs"/>
              </a:rPr>
              <a:t>principi</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javnih</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nabavki</a:t>
            </a:r>
            <a:r>
              <a:rPr lang="en-US" altLang="el-GR" sz="2000" b="1" dirty="0">
                <a:latin typeface="Verdana" pitchFamily="34" charset="0"/>
                <a:ea typeface="+mn-ea"/>
                <a:cs typeface="+mn-cs"/>
              </a:rPr>
              <a:t> </a:t>
            </a:r>
            <a:endParaRPr lang="el-GR" altLang="el-GR" sz="2000" b="1" kern="1200" dirty="0">
              <a:latin typeface="Verdana" pitchFamily="34" charset="0"/>
              <a:ea typeface="+mn-ea"/>
              <a:cs typeface="+mn-cs"/>
            </a:endParaRPr>
          </a:p>
        </p:txBody>
      </p:sp>
      <p:sp>
        <p:nvSpPr>
          <p:cNvPr id="5" name="Content Placeholder 11"/>
          <p:cNvSpPr txBox="1">
            <a:spLocks/>
          </p:cNvSpPr>
          <p:nvPr/>
        </p:nvSpPr>
        <p:spPr>
          <a:xfrm>
            <a:off x="432000" y="900000"/>
            <a:ext cx="8280000" cy="1554272"/>
          </a:xfrm>
          <a:prstGeom prst="rect">
            <a:avLst/>
          </a:prstGeom>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just">
              <a:spcBef>
                <a:spcPts val="600"/>
              </a:spcBef>
              <a:buFont typeface="Arial" panose="020B0604020202020204" pitchFamily="34" charset="0"/>
              <a:buNone/>
            </a:pPr>
            <a:r>
              <a:rPr lang="sr-Latn-BA" altLang="el-GR" sz="1800" b="1" u="sng" kern="0" dirty="0">
                <a:latin typeface="Verdana" panose="020B0604030504040204" pitchFamily="34" charset="0"/>
                <a:ea typeface="Verdana" panose="020B0604030504040204" pitchFamily="34" charset="0"/>
              </a:rPr>
              <a:t>Jednak tretman i nediskriminacija:</a:t>
            </a:r>
            <a:endParaRPr lang="sr-Latn-BA" altLang="el-GR" sz="1800" kern="0" dirty="0">
              <a:latin typeface="Verdana" panose="020B0604030504040204" pitchFamily="34" charset="0"/>
              <a:ea typeface="Verdana" panose="020B0604030504040204" pitchFamily="34" charset="0"/>
            </a:endParaRPr>
          </a:p>
          <a:p>
            <a:pPr marL="0" indent="0" algn="just">
              <a:spcBef>
                <a:spcPts val="600"/>
              </a:spcBef>
              <a:buFont typeface="Arial" panose="020B0604020202020204" pitchFamily="34" charset="0"/>
              <a:buNone/>
            </a:pPr>
            <a:r>
              <a:rPr lang="sr-Latn-BA" altLang="el-GR" sz="1800" kern="0" dirty="0">
                <a:latin typeface="Verdana" panose="020B0604030504040204" pitchFamily="34" charset="0"/>
                <a:ea typeface="Verdana" panose="020B0604030504040204" pitchFamily="34" charset="0"/>
              </a:rPr>
              <a:t>Dobavaljači se u istoj situaciji moraju isto tretirati. Ovaj princip podrazumjeva jednak tretman svih subjekata (kako fizičkih tako i pravnih lica), zabrana diskriminacije na osnovu državljanstva, jezika ili religije.</a:t>
            </a:r>
            <a:endParaRPr lang="en-US" altLang="el-GR" sz="1800" kern="0" dirty="0">
              <a:latin typeface="Verdana" panose="020B0604030504040204" pitchFamily="34" charset="0"/>
              <a:ea typeface="Verdana" panose="020B060403050404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771812893"/>
              </p:ext>
            </p:extLst>
          </p:nvPr>
        </p:nvGraphicFramePr>
        <p:xfrm>
          <a:off x="434231" y="2587329"/>
          <a:ext cx="8083350" cy="3733445"/>
        </p:xfrm>
        <a:graphic>
          <a:graphicData uri="http://schemas.openxmlformats.org/drawingml/2006/table">
            <a:tbl>
              <a:tblPr firstRow="1" firstCol="1" bandRow="1">
                <a:tableStyleId>{69012ECD-51FC-41F1-AA8D-1B2483CD663E}</a:tableStyleId>
              </a:tblPr>
              <a:tblGrid>
                <a:gridCol w="8083350">
                  <a:extLst>
                    <a:ext uri="{9D8B030D-6E8A-4147-A177-3AD203B41FA5}">
                      <a16:colId xmlns:a16="http://schemas.microsoft.com/office/drawing/2014/main" xmlns="" val="20000"/>
                    </a:ext>
                  </a:extLst>
                </a:gridCol>
              </a:tblGrid>
              <a:tr h="204300">
                <a:tc>
                  <a:txBody>
                    <a:bodyPr/>
                    <a:lstStyle/>
                    <a:p>
                      <a:pPr>
                        <a:lnSpc>
                          <a:spcPct val="107000"/>
                        </a:lnSpc>
                        <a:spcAft>
                          <a:spcPts val="0"/>
                        </a:spcAft>
                      </a:pPr>
                      <a:r>
                        <a:rPr lang="el-GR" sz="1400" b="1" dirty="0">
                          <a:effectLst/>
                          <a:latin typeface="Verdana" panose="020B0604030504040204" pitchFamily="34" charset="0"/>
                          <a:ea typeface="Verdana" panose="020B0604030504040204" pitchFamily="34" charset="0"/>
                        </a:rPr>
                        <a:t>Jednak tretman</a:t>
                      </a:r>
                      <a:r>
                        <a:rPr lang="bs-Latn-BA" sz="1400" b="1" dirty="0">
                          <a:effectLst/>
                          <a:latin typeface="Verdana" panose="020B0604030504040204" pitchFamily="34" charset="0"/>
                          <a:ea typeface="Verdana" panose="020B0604030504040204" pitchFamily="34" charset="0"/>
                        </a:rPr>
                        <a:t> i nediskriminacija</a:t>
                      </a:r>
                      <a:endParaRPr lang="el-GR" sz="1400" b="1"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28358">
                <a:tc>
                  <a:txBody>
                    <a:bodyPr/>
                    <a:lstStyle/>
                    <a:p>
                      <a:pPr>
                        <a:lnSpc>
                          <a:spcPct val="107000"/>
                        </a:lnSpc>
                        <a:spcAft>
                          <a:spcPts val="0"/>
                        </a:spcAft>
                      </a:pPr>
                      <a:r>
                        <a:rPr lang="el-GR" sz="1400" b="0" dirty="0">
                          <a:effectLst/>
                          <a:latin typeface="Verdana" panose="020B0604030504040204" pitchFamily="34" charset="0"/>
                          <a:ea typeface="Verdana" panose="020B0604030504040204" pitchFamily="34" charset="0"/>
                        </a:rPr>
                        <a:t>da iste informacije moraju biti dostupne svim učesnicima javnih nabavki pod istim uslovima;</a:t>
                      </a:r>
                      <a:endParaRPr lang="el-GR" sz="1400" b="0"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52414">
                <a:tc>
                  <a:txBody>
                    <a:bodyPr/>
                    <a:lstStyle/>
                    <a:p>
                      <a:pPr>
                        <a:lnSpc>
                          <a:spcPct val="107000"/>
                        </a:lnSpc>
                        <a:spcAft>
                          <a:spcPts val="0"/>
                        </a:spcAft>
                      </a:pPr>
                      <a:r>
                        <a:rPr lang="el-GR" sz="1400" b="0" dirty="0">
                          <a:effectLst/>
                          <a:latin typeface="Verdana" panose="020B0604030504040204" pitchFamily="34" charset="0"/>
                          <a:ea typeface="Verdana" panose="020B0604030504040204" pitchFamily="34" charset="0"/>
                        </a:rPr>
                        <a:t>prilikom kvalifikacije ponuđača, mogu se primjenjivati samo nediskriminatorski, objektivni uslovi koje treba vezati za vrstu konkretnog ugovora;</a:t>
                      </a:r>
                      <a:endParaRPr lang="el-GR" sz="1400" b="0"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28358">
                <a:tc>
                  <a:txBody>
                    <a:bodyPr/>
                    <a:lstStyle/>
                    <a:p>
                      <a:pPr>
                        <a:lnSpc>
                          <a:spcPct val="107000"/>
                        </a:lnSpc>
                        <a:spcAft>
                          <a:spcPts val="0"/>
                        </a:spcAft>
                      </a:pPr>
                      <a:r>
                        <a:rPr lang="el-GR" sz="1400" b="0" dirty="0" err="1">
                          <a:effectLst/>
                          <a:latin typeface="Verdana" panose="020B0604030504040204" pitchFamily="34" charset="0"/>
                          <a:ea typeface="Verdana" panose="020B0604030504040204" pitchFamily="34" charset="0"/>
                        </a:rPr>
                        <a:t>uslovi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iz</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materijalnih</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propisa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koji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regulišu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određenu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vrstu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nabavke</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treba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da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budu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ugrađeni</a:t>
                      </a:r>
                      <a:r>
                        <a:rPr lang="el-GR" sz="1400" b="0" dirty="0">
                          <a:effectLst/>
                          <a:latin typeface="Verdana" panose="020B0604030504040204" pitchFamily="34" charset="0"/>
                          <a:ea typeface="Verdana" panose="020B0604030504040204" pitchFamily="34" charset="0"/>
                        </a:rPr>
                        <a:t> u </a:t>
                      </a:r>
                      <a:r>
                        <a:rPr lang="el-GR" sz="1400" b="0" dirty="0" err="1">
                          <a:effectLst/>
                          <a:latin typeface="Verdana" panose="020B0604030504040204" pitchFamily="34" charset="0"/>
                          <a:ea typeface="Verdana" panose="020B0604030504040204" pitchFamily="34" charset="0"/>
                        </a:rPr>
                        <a:t>kvalifikacione</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uslove</a:t>
                      </a:r>
                      <a:r>
                        <a:rPr lang="el-GR" sz="1400" b="0" dirty="0">
                          <a:effectLst/>
                          <a:latin typeface="Verdana" panose="020B0604030504040204" pitchFamily="34" charset="0"/>
                          <a:ea typeface="Verdana" panose="020B0604030504040204" pitchFamily="34" charset="0"/>
                        </a:rPr>
                        <a:t>;</a:t>
                      </a:r>
                      <a:endParaRPr lang="el-GR" sz="1400" b="0"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513244">
                <a:tc>
                  <a:txBody>
                    <a:bodyPr/>
                    <a:lstStyle/>
                    <a:p>
                      <a:pPr>
                        <a:lnSpc>
                          <a:spcPct val="107000"/>
                        </a:lnSpc>
                        <a:spcAft>
                          <a:spcPts val="0"/>
                        </a:spcAft>
                      </a:pPr>
                      <a:r>
                        <a:rPr lang="el-GR" sz="1400" b="0" dirty="0">
                          <a:effectLst/>
                          <a:latin typeface="Verdana" panose="020B0604030504040204" pitchFamily="34" charset="0"/>
                          <a:ea typeface="Verdana" panose="020B0604030504040204" pitchFamily="34" charset="0"/>
                        </a:rPr>
                        <a:t>tehničke i ostale specifikacije moraju imati nediskriminatorski karakter i ne smiju upućivati na preferiranje određene robe, usluga/radova;</a:t>
                      </a:r>
                      <a:endParaRPr lang="el-GR" sz="1400" b="0"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428358">
                <a:tc>
                  <a:txBody>
                    <a:bodyPr/>
                    <a:lstStyle/>
                    <a:p>
                      <a:pPr>
                        <a:lnSpc>
                          <a:spcPct val="107000"/>
                        </a:lnSpc>
                        <a:spcAft>
                          <a:spcPts val="0"/>
                        </a:spcAft>
                      </a:pPr>
                      <a:r>
                        <a:rPr lang="el-GR" sz="1400" b="0">
                          <a:effectLst/>
                          <a:latin typeface="Verdana" panose="020B0604030504040204" pitchFamily="34" charset="0"/>
                          <a:ea typeface="Verdana" panose="020B0604030504040204" pitchFamily="34" charset="0"/>
                        </a:rPr>
                        <a:t>ponude se trebaju ocijeniti, a ugovori dodijeliti isključivo prema kriterijima koji su javno objavljeni;</a:t>
                      </a:r>
                      <a:endParaRPr lang="el-GR" sz="1400" b="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428358">
                <a:tc>
                  <a:txBody>
                    <a:bodyPr/>
                    <a:lstStyle/>
                    <a:p>
                      <a:pPr>
                        <a:lnSpc>
                          <a:spcPct val="107000"/>
                        </a:lnSpc>
                        <a:spcAft>
                          <a:spcPts val="0"/>
                        </a:spcAft>
                      </a:pPr>
                      <a:r>
                        <a:rPr lang="el-GR" sz="1400" b="0">
                          <a:effectLst/>
                          <a:latin typeface="Verdana" panose="020B0604030504040204" pitchFamily="34" charset="0"/>
                          <a:ea typeface="Verdana" panose="020B0604030504040204" pitchFamily="34" charset="0"/>
                        </a:rPr>
                        <a:t>ponuđači ne smiju biti neopravdano i/ili bez valjanog razloga isključeni iz postupka javnih nabavki;</a:t>
                      </a:r>
                      <a:endParaRPr lang="el-GR" sz="1400" b="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513244">
                <a:tc>
                  <a:txBody>
                    <a:bodyPr/>
                    <a:lstStyle/>
                    <a:p>
                      <a:pPr>
                        <a:lnSpc>
                          <a:spcPct val="107000"/>
                        </a:lnSpc>
                        <a:spcAft>
                          <a:spcPts val="0"/>
                        </a:spcAft>
                      </a:pPr>
                      <a:r>
                        <a:rPr lang="el-GR" sz="1400" b="0" dirty="0" err="1">
                          <a:effectLst/>
                          <a:latin typeface="Verdana" panose="020B0604030504040204" pitchFamily="34" charset="0"/>
                          <a:ea typeface="Verdana" panose="020B0604030504040204" pitchFamily="34" charset="0"/>
                        </a:rPr>
                        <a:t>žalbeni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postupci</a:t>
                      </a:r>
                      <a:r>
                        <a:rPr lang="el-GR" sz="1400" b="0" dirty="0">
                          <a:effectLst/>
                          <a:latin typeface="Verdana" panose="020B0604030504040204" pitchFamily="34" charset="0"/>
                          <a:ea typeface="Verdana" panose="020B0604030504040204" pitchFamily="34" charset="0"/>
                        </a:rPr>
                        <a:t> i </a:t>
                      </a:r>
                      <a:r>
                        <a:rPr lang="el-GR" sz="1400" b="0" dirty="0" err="1">
                          <a:effectLst/>
                          <a:latin typeface="Verdana" panose="020B0604030504040204" pitchFamily="34" charset="0"/>
                          <a:ea typeface="Verdana" panose="020B0604030504040204" pitchFamily="34" charset="0"/>
                        </a:rPr>
                        <a:t>postupci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oglašavanja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trebaju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biti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dostupni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svim</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ponuđačima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koji</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imaju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interes</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za</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javnu</a:t>
                      </a:r>
                      <a:r>
                        <a:rPr lang="el-GR" sz="1400" b="0" dirty="0">
                          <a:effectLst/>
                          <a:latin typeface="Verdana" panose="020B0604030504040204" pitchFamily="34" charset="0"/>
                          <a:ea typeface="Verdana" panose="020B0604030504040204" pitchFamily="34" charset="0"/>
                        </a:rPr>
                        <a:t> </a:t>
                      </a:r>
                      <a:r>
                        <a:rPr lang="el-GR" sz="1400" b="0" dirty="0" err="1">
                          <a:effectLst/>
                          <a:latin typeface="Verdana" panose="020B0604030504040204" pitchFamily="34" charset="0"/>
                          <a:ea typeface="Verdana" panose="020B0604030504040204" pitchFamily="34" charset="0"/>
                        </a:rPr>
                        <a:t>nabavku</a:t>
                      </a:r>
                      <a:r>
                        <a:rPr lang="el-GR" sz="1400" b="0" dirty="0">
                          <a:effectLst/>
                          <a:latin typeface="Verdana" panose="020B0604030504040204" pitchFamily="34" charset="0"/>
                          <a:ea typeface="Verdana" panose="020B0604030504040204" pitchFamily="34" charset="0"/>
                        </a:rPr>
                        <a:t>.</a:t>
                      </a:r>
                      <a:endParaRPr lang="el-GR" sz="1400" b="0" dirty="0">
                        <a:effectLst/>
                        <a:latin typeface="Verdana" panose="020B0604030504040204" pitchFamily="34" charset="0"/>
                        <a:ea typeface="Verdana" panose="020B0604030504040204" pitchFamily="34" charset="0"/>
                        <a:cs typeface="Arial" panose="020B0604020202020204" pitchFamily="34" charset="0"/>
                      </a:endParaRPr>
                    </a:p>
                  </a:txBody>
                  <a:tcPr marL="66541" marR="6654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739532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ED873D82-7241-4E96-A94D-20E84BEB239B}"/>
              </a:ext>
            </a:extLst>
          </p:cNvPr>
          <p:cNvSpPr/>
          <p:nvPr/>
        </p:nvSpPr>
        <p:spPr>
          <a:xfrm>
            <a:off x="287524" y="751344"/>
            <a:ext cx="8568952" cy="5355312"/>
          </a:xfrm>
          <a:prstGeom prst="rect">
            <a:avLst/>
          </a:prstGeom>
        </p:spPr>
        <p:txBody>
          <a:bodyPr wrap="square">
            <a:spAutoFit/>
          </a:bodyPr>
          <a:lstStyle/>
          <a:p>
            <a:pPr algn="just">
              <a:spcBef>
                <a:spcPts val="600"/>
              </a:spcBef>
            </a:pPr>
            <a:r>
              <a:rPr lang="en-US" altLang="el-GR" b="1" u="sng" kern="0" dirty="0">
                <a:latin typeface="Verdana" panose="020B0604030504040204" pitchFamily="34" charset="0"/>
                <a:ea typeface="Verdana" panose="020B0604030504040204" pitchFamily="34" charset="0"/>
              </a:rPr>
              <a:t>T</a:t>
            </a:r>
            <a:r>
              <a:rPr lang="sr-Latn-BA" altLang="el-GR" b="1" u="sng" kern="0" dirty="0">
                <a:latin typeface="Verdana" panose="020B0604030504040204" pitchFamily="34" charset="0"/>
                <a:ea typeface="Verdana" panose="020B0604030504040204" pitchFamily="34" charset="0"/>
              </a:rPr>
              <a:t>ransparentnost</a:t>
            </a:r>
            <a:r>
              <a:rPr lang="en-US" altLang="el-GR" b="1" u="sng" kern="0" dirty="0">
                <a:latin typeface="Verdana" panose="020B0604030504040204" pitchFamily="34" charset="0"/>
                <a:ea typeface="Verdana" panose="020B0604030504040204" pitchFamily="34" charset="0"/>
              </a:rPr>
              <a:t>:</a:t>
            </a:r>
            <a:r>
              <a:rPr lang="en-US" altLang="el-GR" kern="0" dirty="0">
                <a:latin typeface="Verdana" panose="020B0604030504040204" pitchFamily="34" charset="0"/>
                <a:ea typeface="Verdana" panose="020B0604030504040204" pitchFamily="34" charset="0"/>
              </a:rPr>
              <a:t> </a:t>
            </a:r>
            <a:endParaRPr lang="bs-Latn-BA" altLang="el-GR" kern="0" dirty="0">
              <a:latin typeface="Verdana" panose="020B0604030504040204" pitchFamily="34" charset="0"/>
              <a:ea typeface="Verdana" panose="020B0604030504040204" pitchFamily="34" charset="0"/>
            </a:endParaRPr>
          </a:p>
          <a:p>
            <a:r>
              <a:rPr lang="hr-HR" b="1" dirty="0"/>
              <a:t> </a:t>
            </a:r>
            <a:r>
              <a:rPr lang="hr-HR" b="1" dirty="0">
                <a:latin typeface="Verdana" panose="020B0604030504040204" pitchFamily="34" charset="0"/>
                <a:ea typeface="Verdana" panose="020B0604030504040204" pitchFamily="34" charset="0"/>
                <a:cs typeface="Verdana" panose="020B0604030504040204" pitchFamily="34" charset="0"/>
              </a:rPr>
              <a:t>Transparentnost  </a:t>
            </a:r>
            <a:r>
              <a:rPr lang="hr-HR" dirty="0">
                <a:latin typeface="Verdana" panose="020B0604030504040204" pitchFamily="34" charset="0"/>
                <a:ea typeface="Verdana" panose="020B0604030504040204" pitchFamily="34" charset="0"/>
                <a:cs typeface="Verdana" panose="020B0604030504040204" pitchFamily="34" charset="0"/>
              </a:rPr>
              <a:t>se općenito shvata  kao  obaveza ugovornih organa  da javnosti pružaju informacije koje se  tiču  javnih nabavki .</a:t>
            </a:r>
            <a:endParaRPr lang="bs-Latn-BA" dirty="0">
              <a:latin typeface="Verdana" panose="020B0604030504040204" pitchFamily="34" charset="0"/>
              <a:ea typeface="Verdana" panose="020B0604030504040204" pitchFamily="34" charset="0"/>
              <a:cs typeface="Verdana" panose="020B0604030504040204" pitchFamily="34" charset="0"/>
            </a:endParaRPr>
          </a:p>
          <a:p>
            <a:r>
              <a:rPr lang="hr-HR" dirty="0">
                <a:latin typeface="Verdana" panose="020B0604030504040204" pitchFamily="34" charset="0"/>
                <a:ea typeface="Verdana" panose="020B0604030504040204" pitchFamily="34" charset="0"/>
                <a:cs typeface="Verdana" panose="020B0604030504040204" pitchFamily="34" charset="0"/>
              </a:rPr>
              <a:t>U  skladu sa ovim principom</a:t>
            </a:r>
            <a:r>
              <a:rPr lang="hr-HR" b="1" dirty="0">
                <a:latin typeface="Verdana" panose="020B0604030504040204" pitchFamily="34" charset="0"/>
                <a:ea typeface="Verdana" panose="020B0604030504040204" pitchFamily="34" charset="0"/>
                <a:cs typeface="Verdana" panose="020B0604030504040204" pitchFamily="34" charset="0"/>
              </a:rPr>
              <a:t>  ugovorni organi su dužni  da obavjeste dobavljače i širu javnost  o svim informacijama  :</a:t>
            </a:r>
            <a:endParaRPr lang="bs-Latn-BA"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hr-HR" dirty="0">
                <a:latin typeface="Verdana" panose="020B0604030504040204" pitchFamily="34" charset="0"/>
                <a:ea typeface="Verdana" panose="020B0604030504040204" pitchFamily="34" charset="0"/>
                <a:cs typeface="Verdana" panose="020B0604030504040204" pitchFamily="34" charset="0"/>
              </a:rPr>
              <a:t>planovima nabavki </a:t>
            </a:r>
            <a:endParaRPr lang="bs-Latn-BA"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hr-HR" dirty="0">
                <a:latin typeface="Verdana" panose="020B0604030504040204" pitchFamily="34" charset="0"/>
                <a:ea typeface="Verdana" panose="020B0604030504040204" pitchFamily="34" charset="0"/>
                <a:cs typeface="Verdana" panose="020B0604030504040204" pitchFamily="34" charset="0"/>
              </a:rPr>
              <a:t>započetim  postupcima  za nabavku roba ,usluga ili radova </a:t>
            </a:r>
            <a:endParaRPr lang="bs-Latn-BA" dirty="0">
              <a:latin typeface="Verdana" panose="020B0604030504040204" pitchFamily="34" charset="0"/>
              <a:ea typeface="Verdana" panose="020B0604030504040204" pitchFamily="34" charset="0"/>
              <a:cs typeface="Verdana" panose="020B0604030504040204" pitchFamily="34" charset="0"/>
            </a:endParaRPr>
          </a:p>
          <a:p>
            <a:pPr lvl="0"/>
            <a:r>
              <a:rPr lang="hr-HR" dirty="0">
                <a:latin typeface="Verdana" panose="020B0604030504040204" pitchFamily="34" charset="0"/>
                <a:ea typeface="Verdana" panose="020B0604030504040204" pitchFamily="34" charset="0"/>
                <a:cs typeface="Verdana" panose="020B0604030504040204" pitchFamily="34" charset="0"/>
              </a:rPr>
              <a:t>   odlukama donesenim u toku postupka  nabavke </a:t>
            </a:r>
            <a:endParaRPr lang="bs-Latn-BA"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hr-HR" dirty="0">
                <a:latin typeface="Verdana" panose="020B0604030504040204" pitchFamily="34" charset="0"/>
                <a:ea typeface="Verdana" panose="020B0604030504040204" pitchFamily="34" charset="0"/>
                <a:cs typeface="Verdana" panose="020B0604030504040204" pitchFamily="34" charset="0"/>
              </a:rPr>
              <a:t>rezultatima postupka  javne nabavke  ( dodjela ugovora ili poništenje  postupka )</a:t>
            </a:r>
            <a:endParaRPr lang="bs-Latn-BA"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hr-HR" dirty="0">
                <a:latin typeface="Verdana" panose="020B0604030504040204" pitchFamily="34" charset="0"/>
                <a:ea typeface="Verdana" panose="020B0604030504040204" pitchFamily="34" charset="0"/>
                <a:cs typeface="Verdana" panose="020B0604030504040204" pitchFamily="34" charset="0"/>
              </a:rPr>
              <a:t>o svim provedenim postupcima nabavke  kao i  zaključenim  ugovorima </a:t>
            </a:r>
          </a:p>
          <a:p>
            <a:pPr marL="285750" indent="-285750">
              <a:buFont typeface="Arial" panose="020B0604020202020204" pitchFamily="34" charset="0"/>
              <a:buChar char="•"/>
            </a:pPr>
            <a:endParaRPr lang="hr-HR" dirty="0">
              <a:latin typeface="Verdana" panose="020B0604030504040204" pitchFamily="34" charset="0"/>
              <a:ea typeface="Verdana" panose="020B0604030504040204" pitchFamily="34" charset="0"/>
              <a:cs typeface="Verdana" panose="020B0604030504040204" pitchFamily="34" charset="0"/>
            </a:endParaRPr>
          </a:p>
          <a:p>
            <a:r>
              <a:rPr lang="sr-Latn-BA" altLang="el-GR" b="1" u="sng" dirty="0">
                <a:latin typeface="Verdana" panose="020B0604030504040204" pitchFamily="34" charset="0"/>
                <a:ea typeface="Verdana" panose="020B0604030504040204" pitchFamily="34" charset="0"/>
              </a:rPr>
              <a:t>Ekonomičnost</a:t>
            </a:r>
            <a:r>
              <a:rPr lang="en-US" altLang="el-GR" b="1" u="sng" dirty="0">
                <a:latin typeface="Verdana" panose="020B0604030504040204" pitchFamily="34" charset="0"/>
                <a:ea typeface="Verdana" panose="020B0604030504040204" pitchFamily="34" charset="0"/>
              </a:rPr>
              <a:t>:</a:t>
            </a:r>
            <a:endParaRPr lang="bs-Latn-BA" altLang="el-GR" b="1" u="sng" dirty="0">
              <a:latin typeface="Verdana" panose="020B0604030504040204" pitchFamily="34" charset="0"/>
              <a:ea typeface="Verdana" panose="020B0604030504040204" pitchFamily="34" charset="0"/>
            </a:endParaRPr>
          </a:p>
          <a:p>
            <a:pPr algn="just"/>
            <a:r>
              <a:rPr lang="hr-HR" dirty="0">
                <a:latin typeface="Verdana" panose="020B0604030504040204" pitchFamily="34" charset="0"/>
                <a:ea typeface="Verdana" panose="020B0604030504040204" pitchFamily="34" charset="0"/>
                <a:cs typeface="Verdana" panose="020B0604030504040204" pitchFamily="34" charset="0"/>
              </a:rPr>
              <a:t>znači da postupci  javne nabavke trebaju biti  usmjereni na  postizanje najveće vrijednosti  prilikom kupovine roba, usluga ili izvođenja  radova.  Cilj je  postizanje  optimalnih ekonomskih efekata </a:t>
            </a:r>
            <a:endParaRPr lang="bs-Latn-BA" dirty="0">
              <a:latin typeface="Verdana" panose="020B0604030504040204" pitchFamily="34" charset="0"/>
              <a:ea typeface="Verdana" panose="020B0604030504040204" pitchFamily="34" charset="0"/>
              <a:cs typeface="Verdana" panose="020B0604030504040204" pitchFamily="34" charset="0"/>
            </a:endParaRPr>
          </a:p>
          <a:p>
            <a:r>
              <a:rPr lang="hr-HR" dirty="0">
                <a:latin typeface="Verdana" panose="020B0604030504040204" pitchFamily="34" charset="0"/>
                <a:ea typeface="Verdana" panose="020B0604030504040204" pitchFamily="34" charset="0"/>
                <a:cs typeface="Verdana" panose="020B0604030504040204" pitchFamily="34" charset="0"/>
              </a:rPr>
              <a:t>Za „ javni novac “ treba da se dobije  najbolja vrijednost . Odgovarajuća ponuda  sa najnižom cijenom  ne znači i  najveću vrijednost za novac.</a:t>
            </a:r>
            <a:endParaRPr lang="bs-Latn-BA" altLang="el-GR" kern="0" dirty="0">
              <a:latin typeface="Verdana" panose="020B0604030504040204" pitchFamily="34" charset="0"/>
              <a:ea typeface="Verdana" panose="020B0604030504040204" pitchFamily="34" charset="0"/>
              <a:cs typeface="Verdana" panose="020B0604030504040204" pitchFamily="34" charset="0"/>
            </a:endParaRPr>
          </a:p>
        </p:txBody>
      </p:sp>
      <p:sp>
        <p:nvSpPr>
          <p:cNvPr id="6" name="Rectangle 3">
            <a:extLst>
              <a:ext uri="{FF2B5EF4-FFF2-40B4-BE49-F238E27FC236}">
                <a16:creationId xmlns:a16="http://schemas.microsoft.com/office/drawing/2014/main" xmlns="" id="{BA9E99AD-06D4-45D7-A2F0-88C8721EFEE2}"/>
              </a:ext>
            </a:extLst>
          </p:cNvPr>
          <p:cNvSpPr txBox="1">
            <a:spLocks noChangeArrowheads="1"/>
          </p:cNvSpPr>
          <p:nvPr/>
        </p:nvSpPr>
        <p:spPr>
          <a:xfrm>
            <a:off x="312608" y="226447"/>
            <a:ext cx="8229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eaLnBrk="1" hangingPunct="1"/>
            <a:r>
              <a:rPr lang="en-US" altLang="el-GR" sz="2000" b="1" dirty="0">
                <a:latin typeface="Verdana" pitchFamily="34" charset="0"/>
                <a:ea typeface="+mn-ea"/>
                <a:cs typeface="+mn-cs"/>
              </a:rPr>
              <a:t>Opšti </a:t>
            </a:r>
            <a:r>
              <a:rPr lang="en-US" altLang="el-GR" sz="2000" b="1" dirty="0" err="1">
                <a:latin typeface="Verdana" pitchFamily="34" charset="0"/>
                <a:ea typeface="+mn-ea"/>
                <a:cs typeface="+mn-cs"/>
              </a:rPr>
              <a:t>principi</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javnih</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nabavki</a:t>
            </a:r>
            <a:r>
              <a:rPr lang="en-US" altLang="el-GR" sz="2000" b="1" dirty="0">
                <a:latin typeface="Verdana" pitchFamily="34" charset="0"/>
                <a:ea typeface="+mn-ea"/>
                <a:cs typeface="+mn-cs"/>
              </a:rPr>
              <a:t> </a:t>
            </a:r>
            <a:endParaRPr lang="el-GR" altLang="el-GR" sz="2000" b="1" kern="1200" dirty="0">
              <a:latin typeface="Verdana" pitchFamily="34" charset="0"/>
              <a:ea typeface="+mn-ea"/>
              <a:cs typeface="+mn-cs"/>
            </a:endParaRPr>
          </a:p>
        </p:txBody>
      </p:sp>
    </p:spTree>
    <p:extLst>
      <p:ext uri="{BB962C8B-B14F-4D97-AF65-F5344CB8AC3E}">
        <p14:creationId xmlns:p14="http://schemas.microsoft.com/office/powerpoint/2010/main" xmlns="" val="3530585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txBox="1">
            <a:spLocks noChangeArrowheads="1"/>
          </p:cNvSpPr>
          <p:nvPr/>
        </p:nvSpPr>
        <p:spPr>
          <a:xfrm>
            <a:off x="432000" y="136524"/>
            <a:ext cx="8229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eaLnBrk="1" hangingPunct="1"/>
            <a:r>
              <a:rPr lang="en-US" altLang="el-GR" sz="2000" b="1" dirty="0">
                <a:latin typeface="Verdana" pitchFamily="34" charset="0"/>
                <a:ea typeface="+mn-ea"/>
                <a:cs typeface="+mn-cs"/>
              </a:rPr>
              <a:t>Opšti </a:t>
            </a:r>
            <a:r>
              <a:rPr lang="en-US" altLang="el-GR" sz="2000" b="1" dirty="0" err="1">
                <a:latin typeface="Verdana" pitchFamily="34" charset="0"/>
                <a:ea typeface="+mn-ea"/>
                <a:cs typeface="+mn-cs"/>
              </a:rPr>
              <a:t>principi</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javnih</a:t>
            </a:r>
            <a:r>
              <a:rPr lang="en-US" altLang="el-GR" sz="2000" b="1" dirty="0">
                <a:latin typeface="Verdana" pitchFamily="34" charset="0"/>
                <a:ea typeface="+mn-ea"/>
                <a:cs typeface="+mn-cs"/>
              </a:rPr>
              <a:t> </a:t>
            </a:r>
            <a:r>
              <a:rPr lang="en-US" altLang="el-GR" sz="2000" b="1" dirty="0" err="1">
                <a:latin typeface="Verdana" pitchFamily="34" charset="0"/>
                <a:ea typeface="+mn-ea"/>
                <a:cs typeface="+mn-cs"/>
              </a:rPr>
              <a:t>nabavki</a:t>
            </a:r>
            <a:endParaRPr lang="el-GR" altLang="el-GR" sz="2000" b="1" kern="1200" dirty="0">
              <a:latin typeface="Verdana" pitchFamily="34" charset="0"/>
              <a:ea typeface="+mn-ea"/>
              <a:cs typeface="+mn-cs"/>
            </a:endParaRPr>
          </a:p>
        </p:txBody>
      </p:sp>
      <p:sp>
        <p:nvSpPr>
          <p:cNvPr id="5" name="Content Placeholder 11"/>
          <p:cNvSpPr txBox="1">
            <a:spLocks/>
          </p:cNvSpPr>
          <p:nvPr/>
        </p:nvSpPr>
        <p:spPr>
          <a:xfrm>
            <a:off x="421655" y="544146"/>
            <a:ext cx="8280000" cy="2585323"/>
          </a:xfrm>
          <a:prstGeom prst="rect">
            <a:avLst/>
          </a:prstGeom>
          <a:ln>
            <a:solidFill>
              <a:schemeClr val="tx1"/>
            </a:solidFill>
          </a:ln>
        </p:spPr>
        <p:txBody>
          <a:bodyPr>
            <a:sp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marL="0" indent="0" algn="just">
              <a:spcBef>
                <a:spcPts val="600"/>
              </a:spcBef>
              <a:buFont typeface="Arial" panose="020B0604020202020204" pitchFamily="34" charset="0"/>
              <a:buNone/>
            </a:pPr>
            <a:r>
              <a:rPr lang="sr-Latn-BA" altLang="el-GR" sz="1800" b="1" u="sng" dirty="0">
                <a:latin typeface="Verdana" panose="020B0604030504040204" pitchFamily="34" charset="0"/>
                <a:ea typeface="Verdana" panose="020B0604030504040204" pitchFamily="34" charset="0"/>
              </a:rPr>
              <a:t>Efikasnost:</a:t>
            </a:r>
          </a:p>
          <a:p>
            <a:pPr marL="0" indent="0">
              <a:buNone/>
            </a:pPr>
            <a:r>
              <a:rPr lang="hr-HR" sz="1800" dirty="0">
                <a:latin typeface="Verdana" panose="020B0604030504040204" pitchFamily="34" charset="0"/>
                <a:ea typeface="Verdana" panose="020B0604030504040204" pitchFamily="34" charset="0"/>
                <a:cs typeface="Verdana" panose="020B0604030504040204" pitchFamily="34" charset="0"/>
              </a:rPr>
              <a:t>Ugovorni organ trebaju obezbjediti pored ostalog efikasnu nabavku </a:t>
            </a:r>
            <a:endParaRPr lang="bs-Latn-BA" sz="1800" dirty="0">
              <a:latin typeface="Verdana" panose="020B0604030504040204" pitchFamily="34" charset="0"/>
              <a:ea typeface="Verdana" panose="020B0604030504040204" pitchFamily="34" charset="0"/>
              <a:cs typeface="Verdana" panose="020B0604030504040204" pitchFamily="34" charset="0"/>
            </a:endParaRPr>
          </a:p>
          <a:p>
            <a:pPr>
              <a:buClr>
                <a:schemeClr val="tx1"/>
              </a:buClr>
              <a:buFont typeface="Arial" panose="020B0604020202020204" pitchFamily="34" charset="0"/>
              <a:buChar char="•"/>
            </a:pPr>
            <a:r>
              <a:rPr lang="hr-HR" sz="1800" dirty="0">
                <a:latin typeface="Verdana" panose="020B0604030504040204" pitchFamily="34" charset="0"/>
                <a:ea typeface="Verdana" panose="020B0604030504040204" pitchFamily="34" charset="0"/>
                <a:cs typeface="Verdana" panose="020B0604030504040204" pitchFamily="34" charset="0"/>
              </a:rPr>
              <a:t>kroz pravovremeno planiranje, </a:t>
            </a:r>
            <a:endParaRPr lang="bs-Latn-BA" sz="1800" dirty="0">
              <a:latin typeface="Verdana" panose="020B0604030504040204" pitchFamily="34" charset="0"/>
              <a:ea typeface="Verdana" panose="020B0604030504040204" pitchFamily="34" charset="0"/>
              <a:cs typeface="Verdana" panose="020B0604030504040204" pitchFamily="34" charset="0"/>
            </a:endParaRPr>
          </a:p>
          <a:p>
            <a:pPr>
              <a:buClrTx/>
              <a:buFont typeface="Arial" panose="020B0604020202020204" pitchFamily="34" charset="0"/>
              <a:buChar char="•"/>
            </a:pPr>
            <a:r>
              <a:rPr lang="hr-HR" sz="1800" dirty="0">
                <a:latin typeface="Verdana" panose="020B0604030504040204" pitchFamily="34" charset="0"/>
                <a:ea typeface="Verdana" panose="020B0604030504040204" pitchFamily="34" charset="0"/>
                <a:cs typeface="Verdana" panose="020B0604030504040204" pitchFamily="34" charset="0"/>
              </a:rPr>
              <a:t>stručnu pripremu tenderske </a:t>
            </a:r>
            <a:r>
              <a:rPr lang="hr-HR" sz="1800">
                <a:latin typeface="Verdana" panose="020B0604030504040204" pitchFamily="34" charset="0"/>
                <a:ea typeface="Verdana" panose="020B0604030504040204" pitchFamily="34" charset="0"/>
                <a:cs typeface="Verdana" panose="020B0604030504040204" pitchFamily="34" charset="0"/>
              </a:rPr>
              <a:t>dokumentacije kvalifikacijskih </a:t>
            </a:r>
            <a:r>
              <a:rPr lang="hr-HR" sz="1800" dirty="0">
                <a:latin typeface="Verdana" panose="020B0604030504040204" pitchFamily="34" charset="0"/>
                <a:ea typeface="Verdana" panose="020B0604030504040204" pitchFamily="34" charset="0"/>
                <a:cs typeface="Verdana" panose="020B0604030504040204" pitchFamily="34" charset="0"/>
              </a:rPr>
              <a:t>uslova za ponuđače obezbjediti da  isti  budu primjereni  </a:t>
            </a:r>
            <a:r>
              <a:rPr lang="hr-HR" sz="1800">
                <a:latin typeface="Verdana" panose="020B0604030504040204" pitchFamily="34" charset="0"/>
                <a:ea typeface="Verdana" panose="020B0604030504040204" pitchFamily="34" charset="0"/>
                <a:cs typeface="Verdana" panose="020B0604030504040204" pitchFamily="34" charset="0"/>
              </a:rPr>
              <a:t>predmetu nabavke, </a:t>
            </a:r>
            <a:r>
              <a:rPr lang="hr-HR" sz="1800" dirty="0">
                <a:latin typeface="Verdana" panose="020B0604030504040204" pitchFamily="34" charset="0"/>
                <a:ea typeface="Verdana" panose="020B0604030504040204" pitchFamily="34" charset="0"/>
                <a:cs typeface="Verdana" panose="020B0604030504040204" pitchFamily="34" charset="0"/>
              </a:rPr>
              <a:t>odnosno vrijednosti nabavke,</a:t>
            </a:r>
          </a:p>
          <a:p>
            <a:pPr>
              <a:buClrTx/>
              <a:buFont typeface="Arial" panose="020B0604020202020204" pitchFamily="34" charset="0"/>
              <a:buChar char="•"/>
            </a:pPr>
            <a:r>
              <a:rPr lang="hr-HR" sz="1800" dirty="0">
                <a:latin typeface="Verdana" panose="020B0604030504040204" pitchFamily="34" charset="0"/>
                <a:ea typeface="Verdana" panose="020B0604030504040204" pitchFamily="34" charset="0"/>
                <a:cs typeface="Verdana" panose="020B0604030504040204" pitchFamily="34" charset="0"/>
              </a:rPr>
              <a:t>priprema nediskrimirajućih tehničkih specifikacija od strane  stručnih lica koja poznaju predmet nabavke i stanje na tržištu,</a:t>
            </a:r>
            <a:endParaRPr lang="bs-Latn-BA" sz="18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3808510114"/>
              </p:ext>
            </p:extLst>
          </p:nvPr>
        </p:nvGraphicFramePr>
        <p:xfrm>
          <a:off x="457199" y="3353003"/>
          <a:ext cx="8244456" cy="3032760"/>
        </p:xfrm>
        <a:graphic>
          <a:graphicData uri="http://schemas.openxmlformats.org/drawingml/2006/table">
            <a:tbl>
              <a:tblPr>
                <a:tableStyleId>{5C22544A-7EE6-4342-B048-85BDC9FD1C3A}</a:tableStyleId>
              </a:tblPr>
              <a:tblGrid>
                <a:gridCol w="4122228">
                  <a:extLst>
                    <a:ext uri="{9D8B030D-6E8A-4147-A177-3AD203B41FA5}">
                      <a16:colId xmlns:a16="http://schemas.microsoft.com/office/drawing/2014/main" xmlns="" val="20000"/>
                    </a:ext>
                  </a:extLst>
                </a:gridCol>
                <a:gridCol w="4122228">
                  <a:extLst>
                    <a:ext uri="{9D8B030D-6E8A-4147-A177-3AD203B41FA5}">
                      <a16:colId xmlns:a16="http://schemas.microsoft.com/office/drawing/2014/main" xmlns="" val="20001"/>
                    </a:ext>
                  </a:extLst>
                </a:gridCol>
              </a:tblGrid>
              <a:tr h="200311">
                <a:tc>
                  <a:txBody>
                    <a:bodyPr/>
                    <a:lstStyle/>
                    <a:p>
                      <a:pPr>
                        <a:spcBef>
                          <a:spcPts val="300"/>
                        </a:spcBef>
                        <a:spcAft>
                          <a:spcPts val="300"/>
                        </a:spcAft>
                      </a:pPr>
                      <a:r>
                        <a:rPr lang="en-US" sz="1400" b="1" dirty="0" err="1">
                          <a:solidFill>
                            <a:schemeClr val="bg1"/>
                          </a:solidFill>
                          <a:effectLst/>
                          <a:latin typeface="Verdana" panose="020B0604030504040204" pitchFamily="34" charset="0"/>
                          <a:ea typeface="Verdana" panose="020B0604030504040204" pitchFamily="34" charset="0"/>
                        </a:rPr>
                        <a:t>Primjer</a:t>
                      </a:r>
                      <a:r>
                        <a:rPr lang="en-US" sz="1400" b="1" dirty="0">
                          <a:solidFill>
                            <a:schemeClr val="bg1"/>
                          </a:solidFill>
                          <a:effectLst/>
                          <a:latin typeface="Verdana" panose="020B0604030504040204" pitchFamily="34" charset="0"/>
                          <a:ea typeface="Verdana" panose="020B0604030504040204" pitchFamily="34" charset="0"/>
                        </a:rPr>
                        <a:t> </a:t>
                      </a:r>
                      <a:r>
                        <a:rPr lang="en-US" sz="1400" b="1" dirty="0" err="1">
                          <a:solidFill>
                            <a:schemeClr val="bg1"/>
                          </a:solidFill>
                          <a:effectLst/>
                          <a:latin typeface="Verdana" panose="020B0604030504040204" pitchFamily="34" charset="0"/>
                          <a:ea typeface="Verdana" panose="020B0604030504040204" pitchFamily="34" charset="0"/>
                        </a:rPr>
                        <a:t>neefikasne</a:t>
                      </a:r>
                      <a:r>
                        <a:rPr lang="en-US" sz="1400" b="1" dirty="0">
                          <a:solidFill>
                            <a:schemeClr val="bg1"/>
                          </a:solidFill>
                          <a:effectLst/>
                          <a:latin typeface="Verdana" panose="020B0604030504040204" pitchFamily="34" charset="0"/>
                          <a:ea typeface="Verdana" panose="020B0604030504040204" pitchFamily="34" charset="0"/>
                        </a:rPr>
                        <a:t> </a:t>
                      </a:r>
                      <a:r>
                        <a:rPr lang="en-US" sz="1400" b="1" dirty="0" err="1">
                          <a:solidFill>
                            <a:schemeClr val="bg1"/>
                          </a:solidFill>
                          <a:effectLst/>
                          <a:latin typeface="Verdana" panose="020B0604030504040204" pitchFamily="34" charset="0"/>
                          <a:ea typeface="Verdana" panose="020B0604030504040204" pitchFamily="34" charset="0"/>
                        </a:rPr>
                        <a:t>nabavke</a:t>
                      </a:r>
                      <a:endParaRPr lang="el-GR" sz="1400" b="1" dirty="0">
                        <a:solidFill>
                          <a:schemeClr val="bg1"/>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tc>
                  <a:txBody>
                    <a:bodyPr/>
                    <a:lstStyle/>
                    <a:p>
                      <a:pPr>
                        <a:spcBef>
                          <a:spcPts val="300"/>
                        </a:spcBef>
                        <a:spcAft>
                          <a:spcPts val="300"/>
                        </a:spcAft>
                      </a:pPr>
                      <a:r>
                        <a:rPr lang="en-US" sz="1400" b="1" dirty="0" err="1">
                          <a:solidFill>
                            <a:schemeClr val="bg1"/>
                          </a:solidFill>
                          <a:effectLst/>
                          <a:latin typeface="Verdana" panose="020B0604030504040204" pitchFamily="34" charset="0"/>
                          <a:ea typeface="Verdana" panose="020B0604030504040204" pitchFamily="34" charset="0"/>
                        </a:rPr>
                        <a:t>Posljedice</a:t>
                      </a:r>
                      <a:endParaRPr lang="el-GR" sz="1400" b="1" dirty="0">
                        <a:solidFill>
                          <a:schemeClr val="bg1"/>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99FF"/>
                    </a:solidFill>
                  </a:tcPr>
                </a:tc>
                <a:extLst>
                  <a:ext uri="{0D108BD9-81ED-4DB2-BD59-A6C34878D82A}">
                    <a16:rowId xmlns:a16="http://schemas.microsoft.com/office/drawing/2014/main" xmlns="" val="10000"/>
                  </a:ext>
                </a:extLst>
              </a:tr>
              <a:tr h="341630">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Neblagovremeno</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pokretanje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nabavke</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Prekid</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poslovanja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usljed</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nedostatk</a:t>
                      </a:r>
                      <a:r>
                        <a:rPr lang="bs-Latn-BA" sz="1400" dirty="0">
                          <a:effectLst/>
                          <a:latin typeface="Verdana" panose="020B0604030504040204" pitchFamily="34" charset="0"/>
                          <a:ea typeface="Verdana" panose="020B0604030504040204" pitchFamily="34" charset="0"/>
                        </a:rPr>
                        <a:t>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potrebnih</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resursa</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514985">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Definisanje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neadekvatnih</a:t>
                      </a:r>
                      <a:r>
                        <a:rPr lang="en-US" sz="1400" dirty="0">
                          <a:effectLst/>
                          <a:latin typeface="Verdana" panose="020B0604030504040204" pitchFamily="34" charset="0"/>
                          <a:ea typeface="Verdana" panose="020B0604030504040204" pitchFamily="34" charset="0"/>
                        </a:rPr>
                        <a:t>/</a:t>
                      </a:r>
                      <a:r>
                        <a:rPr lang="en-US" sz="1400" dirty="0" err="1">
                          <a:effectLst/>
                          <a:latin typeface="Verdana" panose="020B0604030504040204" pitchFamily="34" charset="0"/>
                          <a:ea typeface="Verdana" panose="020B0604030504040204" pitchFamily="34" charset="0"/>
                        </a:rPr>
                        <a:t>nesrazmjernih</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kvalifikacionih</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uslova</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Nepotrebno</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iscrpljivanje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ljudskih</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resu</a:t>
                      </a:r>
                      <a:r>
                        <a:rPr lang="bs-Latn-BA" sz="1400" dirty="0">
                          <a:effectLst/>
                          <a:latin typeface="Verdana" panose="020B0604030504040204" pitchFamily="34" charset="0"/>
                          <a:ea typeface="Verdana" panose="020B0604030504040204" pitchFamily="34" charset="0"/>
                        </a:rPr>
                        <a:t>rsa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smanjenje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konkurencije</a:t>
                      </a:r>
                      <a:r>
                        <a:rPr lang="bs-Latn-BA" sz="1400" dirty="0">
                          <a:effectLst/>
                          <a:latin typeface="Verdana" panose="020B0604030504040204" pitchFamily="34" charset="0"/>
                          <a:ea typeface="Verdana" panose="020B0604030504040204" pitchFamily="34" charset="0"/>
                        </a:rPr>
                        <a:t> i pokretanja žalbenih postupaka (odugovlačenja postupka)</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679450">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Izbor</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neadekvatnog</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postupka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nabavke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npr</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otvoreni</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postupak</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za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nabavke</a:t>
                      </a:r>
                      <a:r>
                        <a:rPr lang="en-US" sz="1400" dirty="0">
                          <a:effectLst/>
                          <a:latin typeface="Verdana" panose="020B0604030504040204" pitchFamily="34" charset="0"/>
                          <a:ea typeface="Verdana" panose="020B0604030504040204" pitchFamily="34" charset="0"/>
                        </a:rPr>
                        <a:t> male </a:t>
                      </a:r>
                      <a:r>
                        <a:rPr lang="en-US" sz="1400" dirty="0" err="1">
                          <a:effectLst/>
                          <a:latin typeface="Verdana" panose="020B0604030504040204" pitchFamily="34" charset="0"/>
                          <a:ea typeface="Verdana" panose="020B0604030504040204" pitchFamily="34" charset="0"/>
                        </a:rPr>
                        <a:t>vrijednosti</a:t>
                      </a:r>
                      <a:r>
                        <a:rPr lang="en-US" sz="1400" dirty="0">
                          <a:effectLst/>
                          <a:latin typeface="Verdana" panose="020B0604030504040204" pitchFamily="34" charset="0"/>
                          <a:ea typeface="Verdana" panose="020B0604030504040204" pitchFamily="34" charset="0"/>
                        </a:rPr>
                        <a:t>)</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Smanjuje</a:t>
                      </a:r>
                      <a:r>
                        <a:rPr lang="en-US" sz="1400" dirty="0">
                          <a:effectLst/>
                          <a:latin typeface="Verdana" panose="020B0604030504040204" pitchFamily="34" charset="0"/>
                          <a:ea typeface="Verdana" panose="020B0604030504040204" pitchFamily="34" charset="0"/>
                        </a:rPr>
                        <a:t> se </a:t>
                      </a:r>
                      <a:r>
                        <a:rPr lang="en-US" sz="1400" dirty="0" err="1">
                          <a:effectLst/>
                          <a:latin typeface="Verdana" panose="020B0604030504040204" pitchFamily="34" charset="0"/>
                          <a:ea typeface="Verdana" panose="020B0604030504040204" pitchFamily="34" charset="0"/>
                        </a:rPr>
                        <a:t>konkurencija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i</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stvaraju</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dodatni</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troškovi</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ugovornom</a:t>
                      </a:r>
                      <a:r>
                        <a:rPr lang="en-US" sz="1400" dirty="0">
                          <a:effectLst/>
                          <a:latin typeface="Verdana" panose="020B0604030504040204" pitchFamily="34" charset="0"/>
                          <a:ea typeface="Verdana" panose="020B0604030504040204" pitchFamily="34" charset="0"/>
                        </a:rPr>
                        <a:t> organ</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533400">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Neprecizno</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izrađena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tenderska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dokumentacija</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300"/>
                        </a:spcBef>
                        <a:spcAft>
                          <a:spcPts val="300"/>
                        </a:spcAft>
                      </a:pPr>
                      <a:r>
                        <a:rPr lang="en-US" sz="1400" dirty="0" err="1">
                          <a:effectLst/>
                          <a:latin typeface="Verdana" panose="020B0604030504040204" pitchFamily="34" charset="0"/>
                          <a:ea typeface="Verdana" panose="020B0604030504040204" pitchFamily="34" charset="0"/>
                        </a:rPr>
                        <a:t>Dolazi</a:t>
                      </a:r>
                      <a:r>
                        <a:rPr lang="en-US" sz="1400" dirty="0">
                          <a:effectLst/>
                          <a:latin typeface="Verdana" panose="020B0604030504040204" pitchFamily="34" charset="0"/>
                          <a:ea typeface="Verdana" panose="020B0604030504040204" pitchFamily="34" charset="0"/>
                        </a:rPr>
                        <a:t> do </a:t>
                      </a:r>
                      <a:r>
                        <a:rPr lang="en-US" sz="1400" dirty="0" err="1">
                          <a:effectLst/>
                          <a:latin typeface="Verdana" panose="020B0604030504040204" pitchFamily="34" charset="0"/>
                          <a:ea typeface="Verdana" panose="020B0604030504040204" pitchFamily="34" charset="0"/>
                        </a:rPr>
                        <a:t>naknadne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izmjene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dokumenl</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što</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nepotrebno</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opterećuje</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i</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produža</a:t>
                      </a:r>
                      <a:r>
                        <a:rPr lang="en-US" sz="1400" dirty="0">
                          <a:effectLst/>
                          <a:latin typeface="Verdana" panose="020B0604030504040204" pitchFamily="34" charset="0"/>
                          <a:ea typeface="Verdana" panose="020B0604030504040204" pitchFamily="34" charset="0"/>
                        </a:rPr>
                        <a:t> </a:t>
                      </a:r>
                      <a:r>
                        <a:rPr lang="en-US" sz="1400" dirty="0" err="1">
                          <a:effectLst/>
                          <a:latin typeface="Verdana" panose="020B0604030504040204" pitchFamily="34" charset="0"/>
                          <a:ea typeface="Verdana" panose="020B0604030504040204" pitchFamily="34" charset="0"/>
                        </a:rPr>
                        <a:t>postupak</a:t>
                      </a:r>
                      <a:endParaRPr lang="el-GR" sz="1400" dirty="0">
                        <a:solidFill>
                          <a:srgbClr val="000000"/>
                        </a:solidFill>
                        <a:effectLst/>
                        <a:latin typeface="Verdana" panose="020B0604030504040204" pitchFamily="34" charset="0"/>
                        <a:ea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363538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4F5B7565-F3B0-49BD-B55A-F132C9404957}"/>
              </a:ext>
            </a:extLst>
          </p:cNvPr>
          <p:cNvSpPr>
            <a:spLocks noChangeArrowheads="1"/>
          </p:cNvSpPr>
          <p:nvPr/>
        </p:nvSpPr>
        <p:spPr bwMode="auto">
          <a:xfrm>
            <a:off x="432000" y="43200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373AFBDC-293F-48DE-8FCA-DCCDB8EC3B4E}"/>
              </a:ext>
            </a:extLst>
          </p:cNvPr>
          <p:cNvSpPr>
            <a:spLocks noChangeArrowheads="1"/>
          </p:cNvSpPr>
          <p:nvPr/>
        </p:nvSpPr>
        <p:spPr bwMode="auto">
          <a:xfrm>
            <a:off x="323912" y="1028343"/>
            <a:ext cx="8496175" cy="5355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hr-HR" u="sng" dirty="0"/>
              <a:t>U  članu  2 Zakona  daje se pregled  značajnih pojmova  koja se  koriste u ovom zakonu </a:t>
            </a:r>
            <a:endParaRPr lang="bs-Latn-BA" dirty="0"/>
          </a:p>
          <a:p>
            <a:r>
              <a:rPr lang="en-US" dirty="0" err="1"/>
              <a:t>Pojedini</a:t>
            </a:r>
            <a:r>
              <a:rPr lang="en-US" dirty="0"/>
              <a:t> </a:t>
            </a:r>
            <a:r>
              <a:rPr lang="en-US" dirty="0" err="1"/>
              <a:t>pojmovi</a:t>
            </a:r>
            <a:r>
              <a:rPr lang="en-US" dirty="0"/>
              <a:t> </a:t>
            </a:r>
            <a:r>
              <a:rPr lang="en-US" dirty="0" err="1"/>
              <a:t>koji</a:t>
            </a:r>
            <a:r>
              <a:rPr lang="en-US" dirty="0"/>
              <a:t> se </a:t>
            </a:r>
            <a:r>
              <a:rPr lang="en-US" dirty="0" err="1"/>
              <a:t>koriste</a:t>
            </a:r>
            <a:r>
              <a:rPr lang="en-US" dirty="0"/>
              <a:t> u </a:t>
            </a:r>
            <a:r>
              <a:rPr lang="en-US" dirty="0" err="1"/>
              <a:t>ovom</a:t>
            </a:r>
            <a:r>
              <a:rPr lang="en-US" dirty="0"/>
              <a:t> </a:t>
            </a:r>
            <a:r>
              <a:rPr lang="en-US" dirty="0" err="1"/>
              <a:t>zakonu</a:t>
            </a:r>
            <a:r>
              <a:rPr lang="en-US" dirty="0"/>
              <a:t> </a:t>
            </a:r>
            <a:r>
              <a:rPr lang="en-US" dirty="0" err="1"/>
              <a:t>imaju</a:t>
            </a:r>
            <a:r>
              <a:rPr lang="en-US" dirty="0"/>
              <a:t> </a:t>
            </a:r>
            <a:r>
              <a:rPr lang="en-US" dirty="0" err="1"/>
              <a:t>sljedeća</a:t>
            </a:r>
            <a:r>
              <a:rPr lang="en-US" dirty="0"/>
              <a:t> </a:t>
            </a:r>
            <a:r>
              <a:rPr lang="en-US" dirty="0" err="1"/>
              <a:t>značenja</a:t>
            </a:r>
            <a:r>
              <a:rPr lang="en-US" dirty="0"/>
              <a:t>: </a:t>
            </a:r>
            <a:endParaRPr lang="bs-Latn-BA" dirty="0"/>
          </a:p>
          <a:p>
            <a:endParaRPr lang="bs-Latn-BA" dirty="0"/>
          </a:p>
          <a:p>
            <a:pPr lvl="0"/>
            <a:r>
              <a:rPr lang="bs-Latn-BA" b="1" i="1" dirty="0"/>
              <a:t>U</a:t>
            </a:r>
            <a:r>
              <a:rPr lang="en-US" b="1" i="1" dirty="0" err="1"/>
              <a:t>govor</a:t>
            </a:r>
            <a:r>
              <a:rPr lang="en-US" b="1" i="1" dirty="0"/>
              <a:t> o </a:t>
            </a:r>
            <a:r>
              <a:rPr lang="en-US" b="1" i="1" dirty="0" err="1"/>
              <a:t>javnoj</a:t>
            </a:r>
            <a:r>
              <a:rPr lang="en-US" b="1" i="1" dirty="0"/>
              <a:t> </a:t>
            </a:r>
            <a:r>
              <a:rPr lang="en-US" b="1" i="1" dirty="0" err="1"/>
              <a:t>nabavci</a:t>
            </a:r>
            <a:r>
              <a:rPr lang="en-US" b="1" i="1" dirty="0"/>
              <a:t> </a:t>
            </a:r>
            <a:r>
              <a:rPr lang="en-US" i="1" dirty="0"/>
              <a:t>je </a:t>
            </a:r>
            <a:r>
              <a:rPr lang="en-US" i="1" dirty="0" err="1"/>
              <a:t>ugovor</a:t>
            </a:r>
            <a:r>
              <a:rPr lang="en-US" i="1" dirty="0"/>
              <a:t> s </a:t>
            </a:r>
            <a:r>
              <a:rPr lang="en-US" i="1" dirty="0" err="1"/>
              <a:t>finansijskim</a:t>
            </a:r>
            <a:r>
              <a:rPr lang="en-US" i="1" dirty="0"/>
              <a:t> </a:t>
            </a:r>
            <a:r>
              <a:rPr lang="en-US" i="1" dirty="0" err="1"/>
              <a:t>interesom</a:t>
            </a:r>
            <a:r>
              <a:rPr lang="en-US" i="1" dirty="0"/>
              <a:t> </a:t>
            </a:r>
            <a:r>
              <a:rPr lang="en-US" i="1" dirty="0" err="1"/>
              <a:t>koji</a:t>
            </a:r>
            <a:r>
              <a:rPr lang="en-US" i="1" dirty="0"/>
              <a:t> se </a:t>
            </a:r>
            <a:r>
              <a:rPr lang="en-US" i="1" dirty="0" err="1"/>
              <a:t>zaključuje</a:t>
            </a:r>
            <a:r>
              <a:rPr lang="en-US" i="1" dirty="0"/>
              <a:t> u </a:t>
            </a:r>
            <a:r>
              <a:rPr lang="en-US" i="1" dirty="0" err="1"/>
              <a:t>pisanoj</a:t>
            </a:r>
            <a:r>
              <a:rPr lang="en-US" i="1" dirty="0"/>
              <a:t> </a:t>
            </a:r>
            <a:r>
              <a:rPr lang="en-US" i="1" dirty="0" err="1"/>
              <a:t>formi</a:t>
            </a:r>
            <a:r>
              <a:rPr lang="en-US" i="1" dirty="0"/>
              <a:t> </a:t>
            </a:r>
            <a:r>
              <a:rPr lang="en-US" i="1" dirty="0" err="1"/>
              <a:t>između</a:t>
            </a:r>
            <a:r>
              <a:rPr lang="en-US" i="1" dirty="0"/>
              <a:t> </a:t>
            </a:r>
            <a:r>
              <a:rPr lang="en-US" i="1" dirty="0" err="1"/>
              <a:t>jednog</a:t>
            </a:r>
            <a:r>
              <a:rPr lang="en-US" i="1" dirty="0"/>
              <a:t> </a:t>
            </a:r>
            <a:r>
              <a:rPr lang="en-US" i="1" dirty="0" err="1"/>
              <a:t>ili</a:t>
            </a:r>
            <a:r>
              <a:rPr lang="en-US" i="1" dirty="0"/>
              <a:t> </a:t>
            </a:r>
            <a:r>
              <a:rPr lang="en-US" i="1" dirty="0" err="1"/>
              <a:t>više</a:t>
            </a:r>
            <a:r>
              <a:rPr lang="en-US" i="1" dirty="0"/>
              <a:t> </a:t>
            </a:r>
            <a:r>
              <a:rPr lang="en-US" i="1" dirty="0" err="1"/>
              <a:t>dobavljača</a:t>
            </a:r>
            <a:r>
              <a:rPr lang="en-US" i="1" dirty="0"/>
              <a:t> </a:t>
            </a:r>
            <a:r>
              <a:rPr lang="en-US" i="1" dirty="0" err="1"/>
              <a:t>i</a:t>
            </a:r>
            <a:r>
              <a:rPr lang="en-US" i="1" dirty="0"/>
              <a:t> </a:t>
            </a:r>
            <a:r>
              <a:rPr lang="en-US" i="1" dirty="0" err="1"/>
              <a:t>jednog</a:t>
            </a:r>
            <a:r>
              <a:rPr lang="en-US" i="1" dirty="0"/>
              <a:t> </a:t>
            </a:r>
            <a:r>
              <a:rPr lang="en-US" i="1" dirty="0" err="1"/>
              <a:t>ili</a:t>
            </a:r>
            <a:r>
              <a:rPr lang="en-US" i="1" dirty="0"/>
              <a:t> </a:t>
            </a:r>
            <a:r>
              <a:rPr lang="en-US" i="1" dirty="0" err="1"/>
              <a:t>više</a:t>
            </a:r>
            <a:r>
              <a:rPr lang="en-US" i="1" dirty="0"/>
              <a:t> </a:t>
            </a:r>
            <a:r>
              <a:rPr lang="en-US" i="1" dirty="0" err="1"/>
              <a:t>ugovornih</a:t>
            </a:r>
            <a:r>
              <a:rPr lang="en-US" i="1" dirty="0"/>
              <a:t> organa </a:t>
            </a:r>
            <a:r>
              <a:rPr lang="en-US" i="1" dirty="0" err="1"/>
              <a:t>i</a:t>
            </a:r>
            <a:r>
              <a:rPr lang="en-US" i="1" dirty="0"/>
              <a:t> </a:t>
            </a:r>
            <a:r>
              <a:rPr lang="en-US" i="1" dirty="0" err="1"/>
              <a:t>ima</a:t>
            </a:r>
            <a:r>
              <a:rPr lang="en-US" i="1" dirty="0"/>
              <a:t> za </a:t>
            </a:r>
            <a:r>
              <a:rPr lang="en-US" i="1" dirty="0" err="1"/>
              <a:t>cilj</a:t>
            </a:r>
            <a:r>
              <a:rPr lang="en-US" i="1" dirty="0"/>
              <a:t> </a:t>
            </a:r>
            <a:r>
              <a:rPr lang="en-US" i="1" dirty="0" err="1"/>
              <a:t>nabavku</a:t>
            </a:r>
            <a:r>
              <a:rPr lang="en-US" i="1" dirty="0"/>
              <a:t> robe, </a:t>
            </a:r>
            <a:r>
              <a:rPr lang="en-US" i="1" dirty="0" err="1"/>
              <a:t>usluga</a:t>
            </a:r>
            <a:r>
              <a:rPr lang="en-US" i="1" dirty="0"/>
              <a:t> </a:t>
            </a:r>
            <a:r>
              <a:rPr lang="en-US" i="1" dirty="0" err="1"/>
              <a:t>ili</a:t>
            </a:r>
            <a:r>
              <a:rPr lang="en-US" i="1" dirty="0"/>
              <a:t> </a:t>
            </a:r>
            <a:r>
              <a:rPr lang="en-US" i="1" dirty="0" err="1"/>
              <a:t>izvođenja</a:t>
            </a:r>
            <a:r>
              <a:rPr lang="en-US" i="1" dirty="0"/>
              <a:t> </a:t>
            </a:r>
            <a:r>
              <a:rPr lang="en-US" i="1" dirty="0" err="1"/>
              <a:t>radova</a:t>
            </a:r>
            <a:r>
              <a:rPr lang="en-US" i="1" dirty="0"/>
              <a:t> u </a:t>
            </a:r>
            <a:r>
              <a:rPr lang="en-US" i="1" dirty="0" err="1"/>
              <a:t>okviru</a:t>
            </a:r>
            <a:r>
              <a:rPr lang="en-US" i="1" dirty="0"/>
              <a:t> </a:t>
            </a:r>
            <a:r>
              <a:rPr lang="en-US" i="1" dirty="0" err="1"/>
              <a:t>značenja</a:t>
            </a:r>
            <a:r>
              <a:rPr lang="en-US" i="1" dirty="0"/>
              <a:t> </a:t>
            </a:r>
            <a:r>
              <a:rPr lang="en-US" i="1" dirty="0" err="1"/>
              <a:t>ovog</a:t>
            </a:r>
            <a:r>
              <a:rPr lang="en-US" i="1" dirty="0"/>
              <a:t> </a:t>
            </a:r>
            <a:r>
              <a:rPr lang="en-US" i="1" dirty="0" err="1"/>
              <a:t>zakona</a:t>
            </a:r>
            <a:r>
              <a:rPr lang="bs-Latn-BA" i="1" dirty="0"/>
              <a:t>.</a:t>
            </a:r>
          </a:p>
          <a:p>
            <a:pPr lvl="0"/>
            <a:endParaRPr lang="bs-Latn-BA" dirty="0"/>
          </a:p>
          <a:p>
            <a:pPr marL="285750" lvl="0" indent="-285750">
              <a:buFont typeface="Arial" panose="020B0604020202020204" pitchFamily="34" charset="0"/>
              <a:buChar char="•"/>
            </a:pPr>
            <a:r>
              <a:rPr lang="bs-Latn-BA" dirty="0"/>
              <a:t>Zakon poznaje tri vrste ugovora o javnoj nabavci i pravi jasnu razliku među njima, te definicija takvih ugovora zavisi od toga jesu li predmet ugovora robe, usluge ili radovi. Ova razlika je značajna s aspekta vrijednosnih razreda, a time i primjene odgovarajuće vrste postupka javne nabavke. Također, priprema tenderske dokumentacije, prije svega dijela koji se tiče kvalifikacije ponuđača, razlikuje se u zavisnosti od vrste ugovora</a:t>
            </a:r>
            <a:r>
              <a:rPr lang="en-US" dirty="0"/>
              <a:t> </a:t>
            </a:r>
            <a:endParaRPr lang="bs-Latn-BA" dirty="0"/>
          </a:p>
          <a:p>
            <a:pPr marL="285750" lvl="0" indent="-285750">
              <a:buFont typeface="Arial" panose="020B0604020202020204" pitchFamily="34" charset="0"/>
              <a:buChar char="•"/>
            </a:pPr>
            <a:endParaRPr lang="bs-Latn-BA" dirty="0"/>
          </a:p>
          <a:p>
            <a:pPr lvl="0"/>
            <a:r>
              <a:rPr lang="en-US" dirty="0"/>
              <a:t> </a:t>
            </a:r>
            <a:endParaRPr lang="bs-Latn-BA" dirty="0"/>
          </a:p>
        </p:txBody>
      </p:sp>
    </p:spTree>
    <p:extLst>
      <p:ext uri="{BB962C8B-B14F-4D97-AF65-F5344CB8AC3E}">
        <p14:creationId xmlns:p14="http://schemas.microsoft.com/office/powerpoint/2010/main" xmlns="" val="2083681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D63FF30C-8076-4A09-881B-7B147449A762}"/>
              </a:ext>
            </a:extLst>
          </p:cNvPr>
          <p:cNvSpPr>
            <a:spLocks noChangeArrowheads="1"/>
          </p:cNvSpPr>
          <p:nvPr/>
        </p:nvSpPr>
        <p:spPr bwMode="auto">
          <a:xfrm>
            <a:off x="432000" y="432000"/>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
        <p:nvSpPr>
          <p:cNvPr id="6" name="Rectangle 7">
            <a:extLst>
              <a:ext uri="{FF2B5EF4-FFF2-40B4-BE49-F238E27FC236}">
                <a16:creationId xmlns:a16="http://schemas.microsoft.com/office/drawing/2014/main" xmlns="" id="{C6D8DB7C-25FA-4359-9968-8AD2F0DB371B}"/>
              </a:ext>
            </a:extLst>
          </p:cNvPr>
          <p:cNvSpPr>
            <a:spLocks noChangeArrowheads="1"/>
          </p:cNvSpPr>
          <p:nvPr/>
        </p:nvSpPr>
        <p:spPr bwMode="auto">
          <a:xfrm>
            <a:off x="323912" y="837924"/>
            <a:ext cx="8496175" cy="48013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endParaRPr lang="bs-Latn-BA" dirty="0" smtClean="0"/>
          </a:p>
          <a:p>
            <a:endParaRPr lang="bs-Latn-BA" dirty="0"/>
          </a:p>
          <a:p>
            <a:pPr lvl="0"/>
            <a:r>
              <a:rPr lang="en-US" dirty="0"/>
              <a:t> </a:t>
            </a:r>
            <a:endParaRPr lang="bs-Latn-BA" dirty="0"/>
          </a:p>
          <a:p>
            <a:pPr marL="285750" lvl="0" indent="-285750">
              <a:buFont typeface="Arial" panose="020B0604020202020204" pitchFamily="34" charset="0"/>
              <a:buChar char="•"/>
            </a:pPr>
            <a:r>
              <a:rPr lang="bs-Latn-BA" b="1" i="1" dirty="0"/>
              <a:t>U</a:t>
            </a:r>
            <a:r>
              <a:rPr lang="en-US" b="1" i="1" dirty="0" err="1"/>
              <a:t>govor</a:t>
            </a:r>
            <a:r>
              <a:rPr lang="en-US" b="1" i="1" dirty="0"/>
              <a:t> o </a:t>
            </a:r>
            <a:r>
              <a:rPr lang="en-US" b="1" i="1" dirty="0" err="1"/>
              <a:t>javnoj</a:t>
            </a:r>
            <a:r>
              <a:rPr lang="en-US" b="1" i="1" dirty="0"/>
              <a:t> </a:t>
            </a:r>
            <a:r>
              <a:rPr lang="en-US" b="1" i="1" dirty="0" err="1"/>
              <a:t>nabavci</a:t>
            </a:r>
            <a:r>
              <a:rPr lang="en-US" b="1" i="1" dirty="0"/>
              <a:t> robe</a:t>
            </a:r>
            <a:r>
              <a:rPr lang="en-US" i="1" dirty="0"/>
              <a:t> je </a:t>
            </a:r>
            <a:r>
              <a:rPr lang="en-US" i="1" dirty="0" err="1"/>
              <a:t>ugovor</a:t>
            </a:r>
            <a:r>
              <a:rPr lang="en-US" i="1" dirty="0"/>
              <a:t> o </a:t>
            </a:r>
            <a:r>
              <a:rPr lang="en-US" i="1" dirty="0" err="1"/>
              <a:t>javnoj</a:t>
            </a:r>
            <a:r>
              <a:rPr lang="en-US" i="1" dirty="0"/>
              <a:t> </a:t>
            </a:r>
            <a:r>
              <a:rPr lang="en-US" i="1" dirty="0" err="1"/>
              <a:t>nabavci</a:t>
            </a:r>
            <a:r>
              <a:rPr lang="en-US" i="1" dirty="0"/>
              <a:t> </a:t>
            </a:r>
            <a:r>
              <a:rPr lang="en-US" i="1" dirty="0" err="1"/>
              <a:t>čiji</a:t>
            </a:r>
            <a:r>
              <a:rPr lang="en-US" i="1" dirty="0"/>
              <a:t> je </a:t>
            </a:r>
            <a:r>
              <a:rPr lang="en-US" i="1" dirty="0" err="1"/>
              <a:t>predmet</a:t>
            </a:r>
            <a:r>
              <a:rPr lang="en-US" i="1" dirty="0"/>
              <a:t> </a:t>
            </a:r>
            <a:r>
              <a:rPr lang="en-US" i="1" dirty="0" err="1"/>
              <a:t>kupovina</a:t>
            </a:r>
            <a:r>
              <a:rPr lang="en-US" i="1" dirty="0"/>
              <a:t>, </a:t>
            </a:r>
            <a:r>
              <a:rPr lang="en-US" i="1" dirty="0" err="1"/>
              <a:t>najam</a:t>
            </a:r>
            <a:r>
              <a:rPr lang="en-US" i="1" dirty="0"/>
              <a:t> </a:t>
            </a:r>
            <a:r>
              <a:rPr lang="en-US" i="1" dirty="0" err="1"/>
              <a:t>i</a:t>
            </a:r>
            <a:r>
              <a:rPr lang="en-US" i="1" dirty="0"/>
              <a:t> </a:t>
            </a:r>
            <a:r>
              <a:rPr lang="en-US" i="1" dirty="0" err="1"/>
              <a:t>zakup</a:t>
            </a:r>
            <a:r>
              <a:rPr lang="en-US" i="1" dirty="0"/>
              <a:t> robe </a:t>
            </a:r>
            <a:r>
              <a:rPr lang="en-US" i="1" dirty="0" err="1"/>
              <a:t>ili</a:t>
            </a:r>
            <a:r>
              <a:rPr lang="en-US" i="1" dirty="0"/>
              <a:t> </a:t>
            </a:r>
            <a:r>
              <a:rPr lang="en-US" i="1" dirty="0" err="1"/>
              <a:t>lizing</a:t>
            </a:r>
            <a:r>
              <a:rPr lang="en-US" i="1" dirty="0"/>
              <a:t> </a:t>
            </a:r>
            <a:r>
              <a:rPr lang="en-US" i="1" dirty="0" err="1"/>
              <a:t>sa</a:t>
            </a:r>
            <a:r>
              <a:rPr lang="en-US" i="1" dirty="0"/>
              <a:t> </a:t>
            </a:r>
            <a:r>
              <a:rPr lang="en-US" i="1" dirty="0" err="1"/>
              <a:t>ili</a:t>
            </a:r>
            <a:r>
              <a:rPr lang="en-US" i="1" dirty="0"/>
              <a:t> bez </a:t>
            </a:r>
            <a:r>
              <a:rPr lang="en-US" i="1" dirty="0" err="1"/>
              <a:t>opcije</a:t>
            </a:r>
            <a:r>
              <a:rPr lang="en-US" i="1" dirty="0"/>
              <a:t> </a:t>
            </a:r>
            <a:r>
              <a:rPr lang="en-US" i="1" dirty="0" err="1"/>
              <a:t>kupovine</a:t>
            </a:r>
            <a:r>
              <a:rPr lang="en-US" i="1" dirty="0"/>
              <a:t> robe, </a:t>
            </a:r>
            <a:r>
              <a:rPr lang="en-US" i="1" dirty="0" err="1"/>
              <a:t>kao</a:t>
            </a:r>
            <a:r>
              <a:rPr lang="en-US" i="1" dirty="0"/>
              <a:t> </a:t>
            </a:r>
            <a:r>
              <a:rPr lang="en-US" i="1" dirty="0" err="1"/>
              <a:t>i</a:t>
            </a:r>
            <a:r>
              <a:rPr lang="en-US" i="1" dirty="0"/>
              <a:t> </a:t>
            </a:r>
            <a:r>
              <a:rPr lang="en-US" i="1" dirty="0" err="1"/>
              <a:t>ugovor</a:t>
            </a:r>
            <a:r>
              <a:rPr lang="en-US" i="1" dirty="0"/>
              <a:t> </a:t>
            </a:r>
            <a:r>
              <a:rPr lang="en-US" i="1" dirty="0" err="1"/>
              <a:t>koji</a:t>
            </a:r>
            <a:r>
              <a:rPr lang="en-US" i="1" dirty="0"/>
              <a:t> </a:t>
            </a:r>
            <a:r>
              <a:rPr lang="en-US" i="1" dirty="0" err="1"/>
              <a:t>kao</a:t>
            </a:r>
            <a:r>
              <a:rPr lang="en-US" i="1" dirty="0"/>
              <a:t> </a:t>
            </a:r>
            <a:r>
              <a:rPr lang="en-US" i="1" dirty="0" err="1"/>
              <a:t>usputnu</a:t>
            </a:r>
            <a:r>
              <a:rPr lang="en-US" i="1" dirty="0"/>
              <a:t> </a:t>
            </a:r>
            <a:r>
              <a:rPr lang="en-US" i="1" dirty="0" err="1"/>
              <a:t>stvar</a:t>
            </a:r>
            <a:r>
              <a:rPr lang="en-US" i="1" dirty="0"/>
              <a:t> </a:t>
            </a:r>
            <a:r>
              <a:rPr lang="en-US" i="1" dirty="0" err="1"/>
              <a:t>uključuje</a:t>
            </a:r>
            <a:r>
              <a:rPr lang="en-US" i="1" dirty="0"/>
              <a:t> </a:t>
            </a:r>
            <a:r>
              <a:rPr lang="en-US" i="1" dirty="0" err="1"/>
              <a:t>i</a:t>
            </a:r>
            <a:r>
              <a:rPr lang="en-US" i="1" dirty="0"/>
              <a:t> </a:t>
            </a:r>
            <a:r>
              <a:rPr lang="en-US" i="1" dirty="0" err="1"/>
              <a:t>ugradnju</a:t>
            </a:r>
            <a:r>
              <a:rPr lang="en-US" i="1" dirty="0"/>
              <a:t> </a:t>
            </a:r>
            <a:r>
              <a:rPr lang="en-US" i="1" dirty="0" err="1"/>
              <a:t>i</a:t>
            </a:r>
            <a:r>
              <a:rPr lang="en-US" i="1" dirty="0"/>
              <a:t>/</a:t>
            </a:r>
            <a:r>
              <a:rPr lang="en-US" i="1" dirty="0" err="1"/>
              <a:t>ili</a:t>
            </a:r>
            <a:r>
              <a:rPr lang="en-US" i="1" dirty="0"/>
              <a:t> </a:t>
            </a:r>
            <a:r>
              <a:rPr lang="en-US" i="1" dirty="0" err="1"/>
              <a:t>postavljanje</a:t>
            </a:r>
            <a:r>
              <a:rPr lang="en-US" i="1" dirty="0"/>
              <a:t> </a:t>
            </a:r>
            <a:r>
              <a:rPr lang="en-US" i="1" dirty="0" err="1"/>
              <a:t>i</a:t>
            </a:r>
            <a:r>
              <a:rPr lang="en-US" i="1" dirty="0"/>
              <a:t>/</a:t>
            </a:r>
            <a:r>
              <a:rPr lang="en-US" i="1" dirty="0" err="1"/>
              <a:t>ili</a:t>
            </a:r>
            <a:r>
              <a:rPr lang="en-US" i="1" dirty="0"/>
              <a:t> </a:t>
            </a:r>
            <a:r>
              <a:rPr lang="en-US" i="1" dirty="0" err="1"/>
              <a:t>montažu</a:t>
            </a:r>
            <a:r>
              <a:rPr lang="en-US" i="1" dirty="0"/>
              <a:t> </a:t>
            </a:r>
            <a:r>
              <a:rPr lang="en-US" i="1" dirty="0" err="1"/>
              <a:t>uz</a:t>
            </a:r>
            <a:r>
              <a:rPr lang="en-US" i="1" dirty="0"/>
              <a:t> </a:t>
            </a:r>
            <a:r>
              <a:rPr lang="en-US" i="1" dirty="0" err="1"/>
              <a:t>robu</a:t>
            </a:r>
            <a:endParaRPr lang="bs-Latn-BA" i="1" dirty="0"/>
          </a:p>
          <a:p>
            <a:pPr lvl="0"/>
            <a:endParaRPr lang="bs-Latn-BA" i="1" dirty="0"/>
          </a:p>
          <a:p>
            <a:pPr marL="285750" lvl="0" indent="-285750">
              <a:buFont typeface="Arial" panose="020B0604020202020204" pitchFamily="34" charset="0"/>
              <a:buChar char="•"/>
            </a:pPr>
            <a:r>
              <a:rPr lang="bs-Latn-BA" dirty="0"/>
              <a:t>U navedenoj definiciji je evidentno da se radi o kupovini, zakupu (s opcijom ili bez opcije otkupa) bilo koje vrste robe, bilo kojeg oblika ili veličine, koja pored toga može uključivati ugradnju, montažu, postavljanje (ako je takvo nešto neophodno). Kao primjer se može </a:t>
            </a:r>
            <a:r>
              <a:rPr lang="bs-Latn-BA" dirty="0" smtClean="0"/>
              <a:t>navesti nabavka računara</a:t>
            </a:r>
            <a:r>
              <a:rPr lang="bs-Latn-BA" dirty="0"/>
              <a:t>, vozila, medicinske opreme i sl. Roba kao što su rezervni dijelovi, kancelarijski namještaj i sl. može (ali i ne mora) podrazumijevati i ugradnju, montažu, sklapanje, postavljanje.</a:t>
            </a:r>
          </a:p>
          <a:p>
            <a:pPr marL="285750" lvl="0" indent="-285750">
              <a:buFont typeface="Arial" panose="020B0604020202020204" pitchFamily="34" charset="0"/>
              <a:buChar char="•"/>
            </a:pPr>
            <a:r>
              <a:rPr lang="bs-Latn-BA" dirty="0"/>
              <a:t>Predmet leasinga mogu biti, a u praksi se najviše koriste, različite investicijske opreme i prijevozna sredstva</a:t>
            </a:r>
            <a:endParaRPr lang="bs-Latn-BA" i="1" dirty="0"/>
          </a:p>
        </p:txBody>
      </p:sp>
    </p:spTree>
    <p:extLst>
      <p:ext uri="{BB962C8B-B14F-4D97-AF65-F5344CB8AC3E}">
        <p14:creationId xmlns:p14="http://schemas.microsoft.com/office/powerpoint/2010/main" xmlns="" val="778387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7624EA59-F503-4E7F-9C94-7E5C6AB91315}"/>
              </a:ext>
            </a:extLst>
          </p:cNvPr>
          <p:cNvSpPr>
            <a:spLocks noChangeArrowheads="1"/>
          </p:cNvSpPr>
          <p:nvPr/>
        </p:nvSpPr>
        <p:spPr bwMode="auto">
          <a:xfrm>
            <a:off x="323913" y="538459"/>
            <a:ext cx="8496175" cy="59093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marL="285750" indent="-285750">
              <a:buFont typeface="Arial" panose="020B0604020202020204" pitchFamily="34" charset="0"/>
              <a:buChar char="•"/>
            </a:pPr>
            <a:endParaRPr lang="bs-Latn-BA" dirty="0"/>
          </a:p>
          <a:p>
            <a:pPr marL="285750" indent="-285750">
              <a:buFont typeface="Arial" panose="020B0604020202020204" pitchFamily="34" charset="0"/>
              <a:buChar char="•"/>
            </a:pPr>
            <a:r>
              <a:rPr lang="en-US" dirty="0"/>
              <a:t> </a:t>
            </a:r>
            <a:r>
              <a:rPr lang="bs-Latn-BA" b="1" i="1" dirty="0"/>
              <a:t>U</a:t>
            </a:r>
            <a:r>
              <a:rPr lang="en-US" b="1" i="1" dirty="0" err="1"/>
              <a:t>govor</a:t>
            </a:r>
            <a:r>
              <a:rPr lang="en-US" b="1" i="1" dirty="0"/>
              <a:t> o </a:t>
            </a:r>
            <a:r>
              <a:rPr lang="en-US" b="1" i="1" dirty="0" err="1"/>
              <a:t>javnoj</a:t>
            </a:r>
            <a:r>
              <a:rPr lang="en-US" b="1" i="1" dirty="0"/>
              <a:t> </a:t>
            </a:r>
            <a:r>
              <a:rPr lang="en-US" b="1" i="1" dirty="0" err="1"/>
              <a:t>nabavci</a:t>
            </a:r>
            <a:r>
              <a:rPr lang="en-US" b="1" i="1" dirty="0"/>
              <a:t> </a:t>
            </a:r>
            <a:r>
              <a:rPr lang="en-US" b="1" i="1" dirty="0" err="1"/>
              <a:t>usluga</a:t>
            </a:r>
            <a:r>
              <a:rPr lang="en-US" i="1" dirty="0"/>
              <a:t> je </a:t>
            </a:r>
            <a:r>
              <a:rPr lang="en-US" i="1" dirty="0" err="1"/>
              <a:t>ugovor</a:t>
            </a:r>
            <a:r>
              <a:rPr lang="en-US" i="1" dirty="0"/>
              <a:t> o </a:t>
            </a:r>
            <a:r>
              <a:rPr lang="en-US" i="1" dirty="0" err="1"/>
              <a:t>javnoj</a:t>
            </a:r>
            <a:r>
              <a:rPr lang="en-US" i="1" dirty="0"/>
              <a:t> </a:t>
            </a:r>
            <a:r>
              <a:rPr lang="en-US" i="1" dirty="0" err="1"/>
              <a:t>nabavci</a:t>
            </a:r>
            <a:r>
              <a:rPr lang="en-US" i="1" dirty="0"/>
              <a:t> </a:t>
            </a:r>
            <a:r>
              <a:rPr lang="en-US" i="1" dirty="0" err="1"/>
              <a:t>čiji</a:t>
            </a:r>
            <a:r>
              <a:rPr lang="en-US" i="1" dirty="0"/>
              <a:t> je </a:t>
            </a:r>
            <a:r>
              <a:rPr lang="en-US" i="1" dirty="0" err="1"/>
              <a:t>predmet</a:t>
            </a:r>
            <a:r>
              <a:rPr lang="en-US" i="1" dirty="0"/>
              <a:t> </a:t>
            </a:r>
            <a:r>
              <a:rPr lang="en-US" i="1" dirty="0" err="1"/>
              <a:t>nabavka</a:t>
            </a:r>
            <a:r>
              <a:rPr lang="en-US" i="1" dirty="0"/>
              <a:t> </a:t>
            </a:r>
            <a:r>
              <a:rPr lang="en-US" i="1" dirty="0" err="1"/>
              <a:t>usluga</a:t>
            </a:r>
            <a:r>
              <a:rPr lang="en-US" i="1" dirty="0"/>
              <a:t> </a:t>
            </a:r>
            <a:r>
              <a:rPr lang="en-US" i="1" dirty="0" err="1"/>
              <a:t>iz</a:t>
            </a:r>
            <a:r>
              <a:rPr lang="en-US" i="1" dirty="0"/>
              <a:t> </a:t>
            </a:r>
            <a:r>
              <a:rPr lang="en-US" i="1" dirty="0" err="1"/>
              <a:t>Aneksa</a:t>
            </a:r>
            <a:r>
              <a:rPr lang="en-US" i="1" dirty="0"/>
              <a:t> II. </a:t>
            </a:r>
            <a:r>
              <a:rPr lang="en-US" i="1" dirty="0" err="1"/>
              <a:t>dio</a:t>
            </a:r>
            <a:r>
              <a:rPr lang="en-US" i="1" dirty="0"/>
              <a:t> A </a:t>
            </a:r>
            <a:r>
              <a:rPr lang="en-US" i="1" dirty="0" err="1"/>
              <a:t>i</a:t>
            </a:r>
            <a:r>
              <a:rPr lang="en-US" i="1" dirty="0"/>
              <a:t> B, </a:t>
            </a:r>
            <a:r>
              <a:rPr lang="en-US" i="1" dirty="0" err="1"/>
              <a:t>koji</a:t>
            </a:r>
            <a:r>
              <a:rPr lang="en-US" i="1" dirty="0"/>
              <a:t> </a:t>
            </a:r>
            <a:r>
              <a:rPr lang="en-US" i="1" dirty="0" err="1"/>
              <a:t>su</a:t>
            </a:r>
            <a:r>
              <a:rPr lang="en-US" i="1" dirty="0"/>
              <a:t> </a:t>
            </a:r>
            <a:r>
              <a:rPr lang="en-US" i="1" dirty="0" err="1"/>
              <a:t>sastavni</a:t>
            </a:r>
            <a:r>
              <a:rPr lang="en-US" i="1" dirty="0"/>
              <a:t> </a:t>
            </a:r>
            <a:r>
              <a:rPr lang="en-US" i="1" dirty="0" err="1"/>
              <a:t>dio</a:t>
            </a:r>
            <a:r>
              <a:rPr lang="en-US" i="1" dirty="0"/>
              <a:t> </a:t>
            </a:r>
            <a:r>
              <a:rPr lang="en-US" i="1" dirty="0" err="1"/>
              <a:t>ovog</a:t>
            </a:r>
            <a:r>
              <a:rPr lang="en-US" i="1" dirty="0"/>
              <a:t> </a:t>
            </a:r>
            <a:r>
              <a:rPr lang="en-US" i="1" dirty="0" err="1"/>
              <a:t>zakona</a:t>
            </a:r>
            <a:r>
              <a:rPr lang="en-US" i="1" dirty="0"/>
              <a:t>. </a:t>
            </a:r>
            <a:r>
              <a:rPr lang="en-US" i="1" dirty="0" err="1"/>
              <a:t>Usluge</a:t>
            </a:r>
            <a:r>
              <a:rPr lang="en-US" i="1" dirty="0"/>
              <a:t> </a:t>
            </a:r>
            <a:r>
              <a:rPr lang="en-US" i="1" dirty="0" err="1"/>
              <a:t>koje</a:t>
            </a:r>
            <a:r>
              <a:rPr lang="en-US" i="1" dirty="0"/>
              <a:t> </a:t>
            </a:r>
            <a:r>
              <a:rPr lang="en-US" i="1" dirty="0" err="1"/>
              <a:t>su</a:t>
            </a:r>
            <a:r>
              <a:rPr lang="en-US" i="1" dirty="0"/>
              <a:t> </a:t>
            </a:r>
            <a:r>
              <a:rPr lang="en-US" i="1" dirty="0" err="1"/>
              <a:t>izuzete</a:t>
            </a:r>
            <a:r>
              <a:rPr lang="en-US" i="1" dirty="0"/>
              <a:t> od </a:t>
            </a:r>
            <a:r>
              <a:rPr lang="en-US" i="1" dirty="0" err="1"/>
              <a:t>ovog</a:t>
            </a:r>
            <a:r>
              <a:rPr lang="en-US" i="1" dirty="0"/>
              <a:t> </a:t>
            </a:r>
            <a:r>
              <a:rPr lang="en-US" i="1" dirty="0" err="1"/>
              <a:t>zakona</a:t>
            </a:r>
            <a:r>
              <a:rPr lang="en-US" i="1" dirty="0"/>
              <a:t> </a:t>
            </a:r>
            <a:r>
              <a:rPr lang="en-US" i="1" dirty="0" err="1"/>
              <a:t>navedene</a:t>
            </a:r>
            <a:r>
              <a:rPr lang="en-US" i="1" dirty="0"/>
              <a:t> </a:t>
            </a:r>
            <a:r>
              <a:rPr lang="en-US" i="1" dirty="0" err="1"/>
              <a:t>su</a:t>
            </a:r>
            <a:r>
              <a:rPr lang="en-US" i="1" dirty="0"/>
              <a:t> u </a:t>
            </a:r>
            <a:r>
              <a:rPr lang="en-US" i="1" dirty="0" err="1"/>
              <a:t>Aneksu</a:t>
            </a:r>
            <a:r>
              <a:rPr lang="en-US" i="1" dirty="0"/>
              <a:t> II. </a:t>
            </a:r>
            <a:r>
              <a:rPr lang="en-US" i="1" dirty="0" err="1"/>
              <a:t>Dio</a:t>
            </a:r>
            <a:r>
              <a:rPr lang="en-US" i="1" dirty="0"/>
              <a:t> C, </a:t>
            </a:r>
            <a:r>
              <a:rPr lang="en-US" i="1" dirty="0" err="1"/>
              <a:t>koji</a:t>
            </a:r>
            <a:r>
              <a:rPr lang="en-US" i="1" dirty="0"/>
              <a:t> je </a:t>
            </a:r>
            <a:r>
              <a:rPr lang="en-US" i="1" dirty="0" err="1"/>
              <a:t>sastavni</a:t>
            </a:r>
            <a:r>
              <a:rPr lang="en-US" i="1" dirty="0"/>
              <a:t> </a:t>
            </a:r>
            <a:r>
              <a:rPr lang="en-US" i="1" dirty="0" err="1"/>
              <a:t>dio</a:t>
            </a:r>
            <a:r>
              <a:rPr lang="en-US" i="1" dirty="0"/>
              <a:t> </a:t>
            </a:r>
            <a:r>
              <a:rPr lang="en-US" i="1" dirty="0" err="1"/>
              <a:t>ovog</a:t>
            </a:r>
            <a:r>
              <a:rPr lang="en-US" i="1" dirty="0"/>
              <a:t> </a:t>
            </a:r>
            <a:r>
              <a:rPr lang="en-US" i="1" dirty="0" err="1"/>
              <a:t>zakona</a:t>
            </a:r>
            <a:r>
              <a:rPr lang="en-US" i="1" dirty="0"/>
              <a:t>. </a:t>
            </a:r>
            <a:r>
              <a:rPr lang="en-US" i="1" dirty="0" err="1"/>
              <a:t>Ugovorom</a:t>
            </a:r>
            <a:r>
              <a:rPr lang="en-US" i="1" dirty="0"/>
              <a:t> o </a:t>
            </a:r>
            <a:r>
              <a:rPr lang="en-US" i="1" dirty="0" err="1"/>
              <a:t>javnoj</a:t>
            </a:r>
            <a:r>
              <a:rPr lang="en-US" i="1" dirty="0"/>
              <a:t> </a:t>
            </a:r>
            <a:r>
              <a:rPr lang="en-US" i="1" dirty="0" err="1"/>
              <a:t>nabavci</a:t>
            </a:r>
            <a:r>
              <a:rPr lang="en-US" i="1" dirty="0"/>
              <a:t> </a:t>
            </a:r>
            <a:r>
              <a:rPr lang="en-US" i="1" dirty="0" err="1"/>
              <a:t>usluga</a:t>
            </a:r>
            <a:r>
              <a:rPr lang="en-US" i="1" dirty="0"/>
              <a:t> </a:t>
            </a:r>
            <a:r>
              <a:rPr lang="en-US" i="1" dirty="0" err="1"/>
              <a:t>smatra</a:t>
            </a:r>
            <a:r>
              <a:rPr lang="en-US" i="1" dirty="0"/>
              <a:t> se: - </a:t>
            </a:r>
            <a:r>
              <a:rPr lang="en-US" i="1" dirty="0" err="1"/>
              <a:t>ugovor</a:t>
            </a:r>
            <a:r>
              <a:rPr lang="en-US" i="1" dirty="0"/>
              <a:t> o </a:t>
            </a:r>
            <a:r>
              <a:rPr lang="en-US" i="1" dirty="0" err="1"/>
              <a:t>javnoj</a:t>
            </a:r>
            <a:r>
              <a:rPr lang="en-US" i="1" dirty="0"/>
              <a:t> </a:t>
            </a:r>
            <a:r>
              <a:rPr lang="en-US" i="1" dirty="0" err="1"/>
              <a:t>nabavci</a:t>
            </a:r>
            <a:r>
              <a:rPr lang="en-US" i="1" dirty="0"/>
              <a:t>, </a:t>
            </a:r>
            <a:r>
              <a:rPr lang="en-US" i="1" dirty="0" err="1"/>
              <a:t>čiji</a:t>
            </a:r>
            <a:r>
              <a:rPr lang="en-US" i="1" dirty="0"/>
              <a:t> </a:t>
            </a:r>
            <a:r>
              <a:rPr lang="en-US" i="1" dirty="0" err="1"/>
              <a:t>su</a:t>
            </a:r>
            <a:r>
              <a:rPr lang="en-US" i="1" dirty="0"/>
              <a:t> </a:t>
            </a:r>
            <a:r>
              <a:rPr lang="en-US" i="1" dirty="0" err="1"/>
              <a:t>predmet</a:t>
            </a:r>
            <a:r>
              <a:rPr lang="en-US" i="1" dirty="0"/>
              <a:t> </a:t>
            </a:r>
            <a:r>
              <a:rPr lang="en-US" i="1" dirty="0" err="1"/>
              <a:t>i</a:t>
            </a:r>
            <a:r>
              <a:rPr lang="en-US" i="1" dirty="0"/>
              <a:t> </a:t>
            </a:r>
            <a:r>
              <a:rPr lang="en-US" i="1" dirty="0" err="1"/>
              <a:t>roba</a:t>
            </a:r>
            <a:r>
              <a:rPr lang="en-US" i="1" dirty="0"/>
              <a:t> </a:t>
            </a:r>
            <a:r>
              <a:rPr lang="en-US" i="1" dirty="0" err="1"/>
              <a:t>i</a:t>
            </a:r>
            <a:r>
              <a:rPr lang="en-US" i="1" dirty="0"/>
              <a:t> </a:t>
            </a:r>
            <a:r>
              <a:rPr lang="en-US" i="1" dirty="0" err="1"/>
              <a:t>usluge</a:t>
            </a:r>
            <a:r>
              <a:rPr lang="en-US" i="1" dirty="0"/>
              <a:t>, </a:t>
            </a:r>
            <a:r>
              <a:rPr lang="en-US" i="1" dirty="0" err="1"/>
              <a:t>ugovor</a:t>
            </a:r>
            <a:r>
              <a:rPr lang="en-US" i="1" dirty="0"/>
              <a:t> je o </a:t>
            </a:r>
            <a:r>
              <a:rPr lang="en-US" i="1" dirty="0" err="1"/>
              <a:t>javnoj</a:t>
            </a:r>
            <a:r>
              <a:rPr lang="en-US" i="1" dirty="0"/>
              <a:t> </a:t>
            </a:r>
            <a:r>
              <a:rPr lang="en-US" i="1" dirty="0" err="1"/>
              <a:t>nabavci</a:t>
            </a:r>
            <a:r>
              <a:rPr lang="en-US" i="1" dirty="0"/>
              <a:t> </a:t>
            </a:r>
            <a:r>
              <a:rPr lang="en-US" i="1" dirty="0" err="1"/>
              <a:t>usluga</a:t>
            </a:r>
            <a:r>
              <a:rPr lang="en-US" i="1" dirty="0"/>
              <a:t>, </a:t>
            </a:r>
            <a:r>
              <a:rPr lang="en-US" i="1" dirty="0" err="1"/>
              <a:t>ako</a:t>
            </a:r>
            <a:r>
              <a:rPr lang="en-US" i="1" dirty="0"/>
              <a:t> </a:t>
            </a:r>
            <a:r>
              <a:rPr lang="en-US" i="1" dirty="0" err="1"/>
              <a:t>vrijednost</a:t>
            </a:r>
            <a:r>
              <a:rPr lang="en-US" i="1" dirty="0"/>
              <a:t> </a:t>
            </a:r>
            <a:r>
              <a:rPr lang="en-US" i="1" dirty="0" err="1"/>
              <a:t>predmetnih</a:t>
            </a:r>
            <a:r>
              <a:rPr lang="en-US" i="1" dirty="0"/>
              <a:t> </a:t>
            </a:r>
            <a:r>
              <a:rPr lang="en-US" i="1" dirty="0" err="1"/>
              <a:t>usluga</a:t>
            </a:r>
            <a:r>
              <a:rPr lang="en-US" i="1" dirty="0"/>
              <a:t> </a:t>
            </a:r>
            <a:r>
              <a:rPr lang="en-US" i="1" dirty="0" err="1"/>
              <a:t>prelazi</a:t>
            </a:r>
            <a:r>
              <a:rPr lang="en-US" i="1" dirty="0"/>
              <a:t> </a:t>
            </a:r>
            <a:r>
              <a:rPr lang="en-US" i="1" dirty="0" err="1"/>
              <a:t>vrijednost</a:t>
            </a:r>
            <a:r>
              <a:rPr lang="en-US" i="1" dirty="0"/>
              <a:t> robe </a:t>
            </a:r>
            <a:r>
              <a:rPr lang="en-US" i="1" dirty="0" err="1"/>
              <a:t>obuhvaćene</a:t>
            </a:r>
            <a:r>
              <a:rPr lang="en-US" i="1" dirty="0"/>
              <a:t> </a:t>
            </a:r>
            <a:r>
              <a:rPr lang="en-US" i="1" dirty="0" err="1"/>
              <a:t>tim</a:t>
            </a:r>
            <a:r>
              <a:rPr lang="en-US" i="1" dirty="0"/>
              <a:t> </a:t>
            </a:r>
            <a:r>
              <a:rPr lang="en-US" i="1" dirty="0" err="1"/>
              <a:t>ugovorom</a:t>
            </a:r>
            <a:r>
              <a:rPr lang="en-US" i="1" dirty="0"/>
              <a:t> </a:t>
            </a:r>
            <a:r>
              <a:rPr lang="en-US" i="1" dirty="0" err="1"/>
              <a:t>ili</a:t>
            </a:r>
            <a:r>
              <a:rPr lang="en-US" i="1" dirty="0"/>
              <a:t> - </a:t>
            </a:r>
            <a:r>
              <a:rPr lang="en-US" i="1" dirty="0" err="1"/>
              <a:t>ugovor</a:t>
            </a:r>
            <a:r>
              <a:rPr lang="en-US" i="1" dirty="0"/>
              <a:t> o </a:t>
            </a:r>
            <a:r>
              <a:rPr lang="en-US" i="1" dirty="0" err="1"/>
              <a:t>javnoj</a:t>
            </a:r>
            <a:r>
              <a:rPr lang="en-US" i="1" dirty="0"/>
              <a:t> </a:t>
            </a:r>
            <a:r>
              <a:rPr lang="en-US" i="1" dirty="0" err="1"/>
              <a:t>nabavci</a:t>
            </a:r>
            <a:r>
              <a:rPr lang="en-US" i="1" dirty="0"/>
              <a:t>, </a:t>
            </a:r>
            <a:r>
              <a:rPr lang="en-US" i="1" dirty="0" err="1"/>
              <a:t>čiji</a:t>
            </a:r>
            <a:r>
              <a:rPr lang="en-US" i="1" dirty="0"/>
              <a:t> </a:t>
            </a:r>
            <a:r>
              <a:rPr lang="en-US" i="1" dirty="0" err="1"/>
              <a:t>su</a:t>
            </a:r>
            <a:r>
              <a:rPr lang="en-US" i="1" dirty="0"/>
              <a:t> </a:t>
            </a:r>
            <a:r>
              <a:rPr lang="en-US" i="1" dirty="0" err="1"/>
              <a:t>predmet</a:t>
            </a:r>
            <a:r>
              <a:rPr lang="en-US" i="1" dirty="0"/>
              <a:t> </a:t>
            </a:r>
            <a:r>
              <a:rPr lang="en-US" i="1" dirty="0" err="1"/>
              <a:t>usluge</a:t>
            </a:r>
            <a:r>
              <a:rPr lang="en-US" i="1" dirty="0"/>
              <a:t> </a:t>
            </a:r>
            <a:r>
              <a:rPr lang="en-US" i="1" dirty="0" err="1"/>
              <a:t>i</a:t>
            </a:r>
            <a:r>
              <a:rPr lang="en-US" i="1" dirty="0"/>
              <a:t> </a:t>
            </a:r>
            <a:r>
              <a:rPr lang="en-US" i="1" dirty="0" err="1"/>
              <a:t>radovi</a:t>
            </a:r>
            <a:r>
              <a:rPr lang="en-US" i="1" dirty="0"/>
              <a:t>, </a:t>
            </a:r>
            <a:r>
              <a:rPr lang="en-US" i="1" dirty="0" err="1"/>
              <a:t>ugovor</a:t>
            </a:r>
            <a:r>
              <a:rPr lang="en-US" i="1" dirty="0"/>
              <a:t> je o </a:t>
            </a:r>
            <a:r>
              <a:rPr lang="en-US" i="1" dirty="0" err="1"/>
              <a:t>javnoj</a:t>
            </a:r>
            <a:r>
              <a:rPr lang="en-US" i="1" dirty="0"/>
              <a:t> </a:t>
            </a:r>
            <a:r>
              <a:rPr lang="en-US" i="1" dirty="0" err="1"/>
              <a:t>nabavci</a:t>
            </a:r>
            <a:r>
              <a:rPr lang="en-US" i="1" dirty="0"/>
              <a:t> </a:t>
            </a:r>
            <a:r>
              <a:rPr lang="en-US" i="1" dirty="0" err="1"/>
              <a:t>usluga</a:t>
            </a:r>
            <a:r>
              <a:rPr lang="en-US" i="1" dirty="0"/>
              <a:t>, </a:t>
            </a:r>
            <a:r>
              <a:rPr lang="en-US" i="1" dirty="0" err="1"/>
              <a:t>ako</a:t>
            </a:r>
            <a:r>
              <a:rPr lang="en-US" i="1" dirty="0"/>
              <a:t> on </a:t>
            </a:r>
            <a:r>
              <a:rPr lang="en-US" i="1" dirty="0" err="1"/>
              <a:t>uključuje</a:t>
            </a:r>
            <a:r>
              <a:rPr lang="en-US" i="1" dirty="0"/>
              <a:t> </a:t>
            </a:r>
            <a:r>
              <a:rPr lang="en-US" i="1" dirty="0" err="1"/>
              <a:t>i</a:t>
            </a:r>
            <a:r>
              <a:rPr lang="en-US" i="1" dirty="0"/>
              <a:t> </a:t>
            </a:r>
            <a:r>
              <a:rPr lang="en-US" i="1" dirty="0" err="1"/>
              <a:t>radove</a:t>
            </a:r>
            <a:r>
              <a:rPr lang="en-US" i="1" dirty="0"/>
              <a:t> u </a:t>
            </a:r>
            <a:r>
              <a:rPr lang="en-US" i="1" dirty="0" err="1"/>
              <a:t>smislu</a:t>
            </a:r>
            <a:r>
              <a:rPr lang="en-US" i="1" dirty="0"/>
              <a:t> </a:t>
            </a:r>
            <a:r>
              <a:rPr lang="en-US" i="1" dirty="0" err="1"/>
              <a:t>Aneksa</a:t>
            </a:r>
            <a:r>
              <a:rPr lang="en-US" i="1" dirty="0"/>
              <a:t> I. </a:t>
            </a:r>
            <a:r>
              <a:rPr lang="en-US" i="1" dirty="0" err="1"/>
              <a:t>koji</a:t>
            </a:r>
            <a:r>
              <a:rPr lang="en-US" i="1" dirty="0"/>
              <a:t> je </a:t>
            </a:r>
            <a:r>
              <a:rPr lang="en-US" i="1" dirty="0" err="1"/>
              <a:t>sastavni</a:t>
            </a:r>
            <a:r>
              <a:rPr lang="en-US" i="1" dirty="0"/>
              <a:t> </a:t>
            </a:r>
            <a:r>
              <a:rPr lang="en-US" i="1" dirty="0" err="1"/>
              <a:t>dio</a:t>
            </a:r>
            <a:r>
              <a:rPr lang="en-US" i="1" dirty="0"/>
              <a:t> </a:t>
            </a:r>
            <a:r>
              <a:rPr lang="en-US" i="1" dirty="0" err="1"/>
              <a:t>ovog</a:t>
            </a:r>
            <a:r>
              <a:rPr lang="en-US" i="1" dirty="0"/>
              <a:t> </a:t>
            </a:r>
            <a:r>
              <a:rPr lang="en-US" i="1" dirty="0" err="1"/>
              <a:t>zakona</a:t>
            </a:r>
            <a:r>
              <a:rPr lang="en-US" i="1" dirty="0"/>
              <a:t>, a </a:t>
            </a:r>
            <a:r>
              <a:rPr lang="en-US" i="1" dirty="0" err="1"/>
              <a:t>koji</a:t>
            </a:r>
            <a:r>
              <a:rPr lang="en-US" i="1" dirty="0"/>
              <a:t> </a:t>
            </a:r>
            <a:r>
              <a:rPr lang="en-US" i="1" dirty="0" err="1"/>
              <a:t>su</a:t>
            </a:r>
            <a:r>
              <a:rPr lang="en-US" i="1" dirty="0"/>
              <a:t> </a:t>
            </a:r>
            <a:r>
              <a:rPr lang="en-US" i="1" dirty="0" err="1"/>
              <a:t>sporedni</a:t>
            </a:r>
            <a:r>
              <a:rPr lang="en-US" i="1" dirty="0"/>
              <a:t> u </a:t>
            </a:r>
            <a:r>
              <a:rPr lang="en-US" i="1" dirty="0" err="1"/>
              <a:t>odnosu</a:t>
            </a:r>
            <a:r>
              <a:rPr lang="en-US" i="1" dirty="0"/>
              <a:t> </a:t>
            </a:r>
            <a:r>
              <a:rPr lang="en-US" i="1" dirty="0" err="1"/>
              <a:t>na</a:t>
            </a:r>
            <a:r>
              <a:rPr lang="en-US" i="1" dirty="0"/>
              <a:t> </a:t>
            </a:r>
            <a:r>
              <a:rPr lang="en-US" i="1" dirty="0" err="1"/>
              <a:t>glavni</a:t>
            </a:r>
            <a:r>
              <a:rPr lang="en-US" i="1" dirty="0"/>
              <a:t> </a:t>
            </a:r>
            <a:r>
              <a:rPr lang="en-US" i="1" dirty="0" err="1"/>
              <a:t>predmet</a:t>
            </a:r>
            <a:r>
              <a:rPr lang="en-US" i="1" dirty="0"/>
              <a:t> </a:t>
            </a:r>
            <a:r>
              <a:rPr lang="en-US" i="1" dirty="0" err="1"/>
              <a:t>ugovora</a:t>
            </a:r>
            <a:r>
              <a:rPr lang="bs-Latn-BA" i="1" dirty="0"/>
              <a:t>.</a:t>
            </a:r>
          </a:p>
          <a:p>
            <a:endParaRPr lang="bs-Latn-BA" i="1" dirty="0"/>
          </a:p>
          <a:p>
            <a:pPr marL="285750" indent="-285750" fontAlgn="base">
              <a:buFont typeface="Arial" panose="020B0604020202020204" pitchFamily="34" charset="0"/>
              <a:buChar char="•"/>
            </a:pPr>
            <a:r>
              <a:rPr lang="bs-Latn-BA" dirty="0"/>
              <a:t>U navedenoj definiciji je evidentno da Zakon dijeli usluge na one koje su predmet Zakona i one na koje se Zakon ne primjenjuje. Usluge koje su predmet Zakona navedene su u Aneksu II Zakona i podijeljene su u dva dijela, i to na dio A i dio B. Kao klasičan primjer usluga iz Aneksa II dio A Zakona mogu se navesti usluge održavanja i popravki, usluge čišćenja, računovodstvene, reklamne, štamparske usluge i sl.</a:t>
            </a:r>
            <a:endParaRPr lang="bs-Latn-BA" sz="1600" b="1" i="1" dirty="0"/>
          </a:p>
          <a:p>
            <a:endParaRPr lang="bs-Latn-BA" b="1" i="1" dirty="0"/>
          </a:p>
        </p:txBody>
      </p:sp>
      <p:sp>
        <p:nvSpPr>
          <p:cNvPr id="6" name="Rectangle 7">
            <a:extLst>
              <a:ext uri="{FF2B5EF4-FFF2-40B4-BE49-F238E27FC236}">
                <a16:creationId xmlns:a16="http://schemas.microsoft.com/office/drawing/2014/main" xmlns="" id="{B2ACC481-A02F-4373-9ED9-0B780FFD9C7C}"/>
              </a:ext>
            </a:extLst>
          </p:cNvPr>
          <p:cNvSpPr>
            <a:spLocks noChangeArrowheads="1"/>
          </p:cNvSpPr>
          <p:nvPr/>
        </p:nvSpPr>
        <p:spPr bwMode="auto">
          <a:xfrm>
            <a:off x="397627" y="13652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Tree>
    <p:extLst>
      <p:ext uri="{BB962C8B-B14F-4D97-AF65-F5344CB8AC3E}">
        <p14:creationId xmlns:p14="http://schemas.microsoft.com/office/powerpoint/2010/main" xmlns="" val="3420658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E4200DBD-EF76-4E4D-A113-9893E173871D}"/>
              </a:ext>
            </a:extLst>
          </p:cNvPr>
          <p:cNvSpPr>
            <a:spLocks noChangeArrowheads="1"/>
          </p:cNvSpPr>
          <p:nvPr/>
        </p:nvSpPr>
        <p:spPr bwMode="auto">
          <a:xfrm>
            <a:off x="323912" y="980728"/>
            <a:ext cx="8496175" cy="58785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marL="285750" indent="-285750">
              <a:buFont typeface="Arial" panose="020B0604020202020204" pitchFamily="34" charset="0"/>
              <a:buChar char="•"/>
            </a:pPr>
            <a:r>
              <a:rPr lang="bs-Latn-BA" dirty="0"/>
              <a:t>Što se tiče usluga iz Aneksa II dio B, bitno je istaći da se radi o uslugama koje podliježu posebnom režimu te da je, shodno tome, postupak dodjele ugovora za takve usluge uređen posebnim podzakonskim aktom – Pravilnikom o postupku dodjele govora o uslugama iz Aneksa II dio B Zakona o javnim nabavkama („Službene novine BiH“, broj 66/16</a:t>
            </a:r>
            <a:r>
              <a:rPr lang="bs-Latn-BA" sz="1600" dirty="0"/>
              <a:t>)</a:t>
            </a:r>
          </a:p>
          <a:p>
            <a:pPr marL="285750" indent="-285750">
              <a:buFont typeface="Arial" panose="020B0604020202020204" pitchFamily="34" charset="0"/>
              <a:buChar char="•"/>
            </a:pPr>
            <a:r>
              <a:rPr lang="bs-Latn-BA" dirty="0"/>
              <a:t>Usluge iz Aneksa II dio C Zakona, to su usluge, one su  su izuzete iz primjene Zakona i pratećih podzakonskih akata. Radi se </a:t>
            </a:r>
          </a:p>
          <a:p>
            <a:pPr marL="285750" indent="-285750">
              <a:buFont typeface="Arial" panose="020B0604020202020204" pitchFamily="34" charset="0"/>
              <a:buChar char="•"/>
            </a:pPr>
            <a:r>
              <a:rPr lang="bs-Latn-BA" dirty="0"/>
              <a:t>o ugovorima o radu i zapošljavanju; </a:t>
            </a:r>
          </a:p>
          <a:p>
            <a:pPr marL="285750" indent="-285750">
              <a:buFont typeface="Arial" panose="020B0604020202020204" pitchFamily="34" charset="0"/>
              <a:buChar char="•"/>
            </a:pPr>
            <a:r>
              <a:rPr lang="bs-Latn-BA" dirty="0"/>
              <a:t>uslugama Centralne banke; </a:t>
            </a:r>
          </a:p>
          <a:p>
            <a:pPr marL="285750" indent="-285750">
              <a:buFont typeface="Arial" panose="020B0604020202020204" pitchFamily="34" charset="0"/>
              <a:buChar char="•"/>
            </a:pPr>
            <a:r>
              <a:rPr lang="bs-Latn-BA" dirty="0"/>
              <a:t>uslugama izdavanja, prodaje, kupovine ili transfera vrijednosnih papira i obveznica i drugih finansijskih instrumenata; </a:t>
            </a:r>
          </a:p>
          <a:p>
            <a:pPr marL="285750" indent="-285750">
              <a:buFont typeface="Arial" panose="020B0604020202020204" pitchFamily="34" charset="0"/>
              <a:buChar char="•"/>
            </a:pPr>
            <a:r>
              <a:rPr lang="bs-Latn-BA" dirty="0"/>
              <a:t>ugovorima o pribavljanju, razvoju, produkciji ili koprodukciji programa za radio i TV emitiranje; </a:t>
            </a:r>
          </a:p>
          <a:p>
            <a:pPr marL="285750" indent="-285750">
              <a:buFont typeface="Arial" panose="020B0604020202020204" pitchFamily="34" charset="0"/>
              <a:buChar char="•"/>
            </a:pPr>
            <a:r>
              <a:rPr lang="bs-Latn-BA" dirty="0"/>
              <a:t>ugovorima o arbitraži i pomirenju i </a:t>
            </a:r>
          </a:p>
          <a:p>
            <a:pPr marL="285750" indent="-285750">
              <a:buFont typeface="Arial" panose="020B0604020202020204" pitchFamily="34" charset="0"/>
              <a:buChar char="•"/>
            </a:pPr>
            <a:r>
              <a:rPr lang="bs-Latn-BA" dirty="0"/>
              <a:t>ugovorima o pružanju usluga istraživanja i razvoja, osim onih od kojih korist ima isključivo ugovorni organ ili sektorski ugovorni organ za svoju upotrebu pri obavljanju svojih aktivnosti i za koje naknadu u cjelini plaća ugovorni organ ili sektorski ugovorni organ</a:t>
            </a:r>
            <a:endParaRPr lang="bs-Latn-BA" sz="1600" dirty="0"/>
          </a:p>
          <a:p>
            <a:pPr marL="285750" indent="-285750">
              <a:buFont typeface="Arial" panose="020B0604020202020204" pitchFamily="34" charset="0"/>
              <a:buChar char="•"/>
            </a:pPr>
            <a:endParaRPr lang="bs-Latn-BA" sz="1600" b="1" i="1" dirty="0"/>
          </a:p>
          <a:p>
            <a:pPr marL="285750" indent="-285750">
              <a:buFont typeface="Arial" panose="020B0604020202020204" pitchFamily="34" charset="0"/>
              <a:buChar char="•"/>
            </a:pPr>
            <a:endParaRPr lang="bs-Latn-BA" b="1" i="1" dirty="0"/>
          </a:p>
        </p:txBody>
      </p:sp>
      <p:sp>
        <p:nvSpPr>
          <p:cNvPr id="6" name="Rectangle 7">
            <a:extLst>
              <a:ext uri="{FF2B5EF4-FFF2-40B4-BE49-F238E27FC236}">
                <a16:creationId xmlns:a16="http://schemas.microsoft.com/office/drawing/2014/main" xmlns="" id="{17D192B8-C837-4D55-94E6-167666227F96}"/>
              </a:ext>
            </a:extLst>
          </p:cNvPr>
          <p:cNvSpPr>
            <a:spLocks noChangeArrowheads="1"/>
          </p:cNvSpPr>
          <p:nvPr/>
        </p:nvSpPr>
        <p:spPr bwMode="auto">
          <a:xfrm>
            <a:off x="359544" y="404664"/>
            <a:ext cx="8496175"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sr-Latn-BA" altLang="en-US" sz="2000" b="1" dirty="0"/>
              <a:t>Defincije pojmova </a:t>
            </a:r>
          </a:p>
        </p:txBody>
      </p:sp>
    </p:spTree>
    <p:extLst>
      <p:ext uri="{BB962C8B-B14F-4D97-AF65-F5344CB8AC3E}">
        <p14:creationId xmlns:p14="http://schemas.microsoft.com/office/powerpoint/2010/main" xmlns="" val="3922586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3642</Words>
  <Application>Microsoft Office PowerPoint</Application>
  <PresentationFormat>On-screen Show (4:3)</PresentationFormat>
  <Paragraphs>254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OPŠTI PRINCIPI JAVNIH NABAVKI, DEFINICIJE, OBAVEZNOST I IZUZEĆA OD PRIMJENE JAVNIH NABAVKI </vt:lpstr>
      <vt:lpstr>Opšti principi javnih nabavki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2014-01-28T18:17:47Z</dcterms:created>
  <dcterms:modified xsi:type="dcterms:W3CDTF">2019-12-09T11:04:23Z</dcterms:modified>
</cp:coreProperties>
</file>