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64" r:id="rId3"/>
    <p:sldId id="274" r:id="rId4"/>
    <p:sldId id="258" r:id="rId5"/>
    <p:sldId id="307" r:id="rId6"/>
    <p:sldId id="308" r:id="rId7"/>
    <p:sldId id="282" r:id="rId8"/>
    <p:sldId id="303" r:id="rId9"/>
    <p:sldId id="304" r:id="rId10"/>
    <p:sldId id="305" r:id="rId11"/>
    <p:sldId id="283" r:id="rId12"/>
    <p:sldId id="312" r:id="rId13"/>
    <p:sldId id="313" r:id="rId14"/>
    <p:sldId id="284" r:id="rId15"/>
    <p:sldId id="285" r:id="rId16"/>
    <p:sldId id="306" r:id="rId17"/>
    <p:sldId id="297" r:id="rId18"/>
    <p:sldId id="286" r:id="rId19"/>
    <p:sldId id="298" r:id="rId20"/>
    <p:sldId id="287" r:id="rId21"/>
    <p:sldId id="299" r:id="rId22"/>
    <p:sldId id="300" r:id="rId23"/>
    <p:sldId id="301" r:id="rId24"/>
    <p:sldId id="314" r:id="rId25"/>
    <p:sldId id="302" r:id="rId26"/>
    <p:sldId id="2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3EB"/>
    <a:srgbClr val="A4BCD0"/>
    <a:srgbClr val="82A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49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B5F20-F7B6-44FC-B5A6-D11DE95C5784}" type="datetimeFigureOut">
              <a:rPr lang="bs-Latn-BA" smtClean="0"/>
              <a:t>27.11.2019.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7740D-A6BE-4D0C-A5D6-9B85018B8C0F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8193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64686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94023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57341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43043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67119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03928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648348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26138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19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6840589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20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64237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21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90925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15707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22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219646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23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753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24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5708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614532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88253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0302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16994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9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617857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10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75483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7740D-A6BE-4D0C-A5D6-9B85018B8C0F}" type="slidenum">
              <a:rPr lang="bs-Latn-BA" smtClean="0"/>
              <a:t>11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90610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A273-851D-43F0-9D14-5D89C4BC5B53}" type="datetime1">
              <a:rPr lang="hr-BA" smtClean="0"/>
              <a:t>27. 11. 2019.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8194-550F-4B18-9C31-A82C3E443AC8}" type="datetime1">
              <a:rPr lang="hr-BA" smtClean="0"/>
              <a:t>27. 11. 2019.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3EA9-45FC-42DB-AF3E-9955674230C8}" type="datetime1">
              <a:rPr lang="hr-BA" smtClean="0"/>
              <a:t>27. 11. 2019.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A273-851D-43F0-9D14-5D89C4BC5B53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8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B9CF-C93B-4EA2-B80C-D5F49BB4B590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564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66E1-9532-4447-B84E-8990EC175654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11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68E9-85EE-4FB0-B269-7F279AD29F09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3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9041-EAEA-4DF5-B643-0C47558099D5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09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EC0A-7316-4330-8051-654DC8483277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81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F33E-3867-4AB9-8150-AB5275B46A4C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94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7858C-29D5-46CA-947B-815939215FE3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B9CF-C93B-4EA2-B80C-D5F49BB4B590}" type="datetime1">
              <a:rPr lang="hr-BA" smtClean="0"/>
              <a:t>27. 11. 2019.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C9F-C364-47C0-A268-296FAE3FDDF0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427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8194-550F-4B18-9C31-A82C3E443AC8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9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3EA9-45FC-42DB-AF3E-9955674230C8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9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66E1-9532-4447-B84E-8990EC175654}" type="datetime1">
              <a:rPr lang="hr-BA" smtClean="0"/>
              <a:t>27. 11. 2019.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68E9-85EE-4FB0-B269-7F279AD29F09}" type="datetime1">
              <a:rPr lang="hr-BA" smtClean="0"/>
              <a:t>27. 11. 2019.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9041-EAEA-4DF5-B643-0C47558099D5}" type="datetime1">
              <a:rPr lang="hr-BA" smtClean="0"/>
              <a:t>27. 11. 2019.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EC0A-7316-4330-8051-654DC8483277}" type="datetime1">
              <a:rPr lang="hr-BA" smtClean="0"/>
              <a:t>27. 11. 2019.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F33E-3867-4AB9-8150-AB5275B46A4C}" type="datetime1">
              <a:rPr lang="hr-BA" smtClean="0"/>
              <a:t>27. 11. 2019.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7858C-29D5-46CA-947B-815939215FE3}" type="datetime1">
              <a:rPr lang="hr-BA" smtClean="0"/>
              <a:t>27. 11. 2019.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C9F-C364-47C0-A268-296FAE3FDDF0}" type="datetime1">
              <a:rPr lang="hr-BA" smtClean="0"/>
              <a:t>27. 11. 2019.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9E42-01BF-4660-AE45-8B1BD7B3DE02}" type="datetime1">
              <a:rPr lang="hr-BA" smtClean="0"/>
              <a:t>27. 11. 2019.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963A5-A76A-496F-BBA2-ABE69D2D9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4BCD0"/>
            </a:gs>
            <a:gs pos="61000">
              <a:schemeClr val="bg1"/>
            </a:gs>
            <a:gs pos="38000">
              <a:schemeClr val="bg1">
                <a:lumMod val="95000"/>
              </a:schemeClr>
            </a:gs>
            <a:gs pos="100000">
              <a:srgbClr val="D9E3E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9E42-01BF-4660-AE45-8B1BD7B3DE02}" type="datetime1">
              <a:rPr lang="hr-BA" smtClean="0">
                <a:solidFill>
                  <a:prstClr val="black">
                    <a:tint val="75000"/>
                  </a:prstClr>
                </a:solidFill>
              </a:rPr>
              <a:pPr/>
              <a:t>27. 11. 2019.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 2012 | Public Procurement Agency of Bosnia and Herzegovina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963A5-A76A-496F-BBA2-ABE69D2D94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7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</p:spPr>
        <p:txBody>
          <a:bodyPr>
            <a:normAutofit/>
          </a:bodyPr>
          <a:lstStyle/>
          <a:p>
            <a:r>
              <a:rPr lang="bs-Cyrl-BA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bs-Cyrl-BA" sz="1100" dirty="0">
                <a:latin typeface="Times New Roman" pitchFamily="18" charset="0"/>
                <a:cs typeface="Times New Roman" pitchFamily="18" charset="0"/>
              </a:rPr>
            </a:br>
            <a:r>
              <a:rPr lang="bs-Latn-BA" sz="2400" b="1" dirty="0">
                <a:latin typeface="Times New Roman" pitchFamily="18" charset="0"/>
                <a:cs typeface="Times New Roman" pitchFamily="18" charset="0"/>
              </a:rPr>
              <a:t>Pravna zaštita u postupcima javnih nabavki u Bosni i Hercegovini</a:t>
            </a:r>
            <a:r>
              <a:rPr lang="bs-Cyrl-BA" sz="1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bs-Cyrl-BA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bs-Latn-BA" sz="1300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1300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sz="1300" dirty="0">
              <a:latin typeface="Arial Narrow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744488"/>
          </a:xfrm>
        </p:spPr>
        <p:txBody>
          <a:bodyPr>
            <a:normAutofit lnSpcReduction="10000"/>
          </a:bodyPr>
          <a:lstStyle/>
          <a:p>
            <a:r>
              <a:rPr lang="bs-Latn-B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Sanela Salihović, ovlašteni predavač iz oblasti javnih nabavki</a:t>
            </a:r>
            <a:endParaRPr lang="bs-Cyrl-B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ario.kihli\Desktop\g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121" y="332656"/>
            <a:ext cx="729759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0" y="26369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dario.kihli\Desktop\Prezentacija\shutterstock_3710222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22" b="30503"/>
          <a:stretch/>
        </p:blipFill>
        <p:spPr bwMode="auto">
          <a:xfrm>
            <a:off x="-5414" y="2695434"/>
            <a:ext cx="9144000" cy="181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0" y="4581128"/>
            <a:ext cx="914400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85800" y="4725145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prstClr val="black"/>
              </a:solidFill>
              <a:latin typeface="Arial Narrow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614670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b="1" dirty="0" smtClean="0">
                <a:solidFill>
                  <a:prstClr val="black"/>
                </a:solidFill>
              </a:rPr>
              <a:t>Sarajevo, </a:t>
            </a:r>
            <a:r>
              <a:rPr lang="bs-Latn-BA" b="1" dirty="0" smtClean="0">
                <a:solidFill>
                  <a:prstClr val="black"/>
                </a:solidFill>
              </a:rPr>
              <a:t>28</a:t>
            </a:r>
            <a:r>
              <a:rPr lang="bs-Latn-BA" b="1" dirty="0" smtClean="0">
                <a:solidFill>
                  <a:prstClr val="black"/>
                </a:solidFill>
              </a:rPr>
              <a:t>.11.2019</a:t>
            </a:r>
            <a:r>
              <a:rPr lang="bs-Latn-BA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16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s-Latn-BA" sz="2400" dirty="0"/>
              <a:t>URED/KANCELARIJA ZA RAZMATRANJE ŽALBI BiH</a:t>
            </a:r>
          </a:p>
          <a:p>
            <a:pPr marL="0" indent="0" algn="ctr">
              <a:buNone/>
            </a:pPr>
            <a:endParaRPr lang="bs-Latn-B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Sjedište URŽ-a u Sarajevu – žalbe za vrijednosti nabavke veće od 800.000,00 KM, za sve nabavke institucija i drugih ugovornih organa BiH i BDBiH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Filijala Mostar             žalbe za vrijednosti nabavke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Filijala Banja Luka             </a:t>
            </a:r>
            <a:r>
              <a:rPr lang="bs-Latn-BA" sz="2400"/>
              <a:t>do </a:t>
            </a:r>
            <a:r>
              <a:rPr lang="bs-Latn-BA" sz="2400" smtClean="0"/>
              <a:t>800.000,00 </a:t>
            </a:r>
            <a:r>
              <a:rPr lang="bs-Latn-BA" sz="2400" dirty="0"/>
              <a:t>KM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Nadležnost filijale prema entitetskom sjedištu ugovornog organa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3124200" y="364502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2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s-Latn-BA" altLang="en-US" sz="2400" dirty="0"/>
              <a:t>ZABRANA ZAKLJUČENJA UGOVORA</a:t>
            </a:r>
          </a:p>
          <a:p>
            <a:pPr marL="0" indent="0" algn="ctr">
              <a:buNone/>
            </a:pPr>
            <a:r>
              <a:rPr lang="bs-Latn-BA" altLang="en-US" sz="2400" dirty="0"/>
              <a:t>Pravilo-period mirovanja (standstill)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s-Latn-BA" altLang="en-US" sz="2400" dirty="0"/>
              <a:t>Ugovorni organ ne može potpisati ugovor o javnoj nabavci u roku 15 dana od dana kada su ponuđači obavješteni o izboru najpovoljnijeg ponuđača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s-Latn-BA" altLang="en-US" sz="2400" dirty="0"/>
              <a:t>Propisani su i izuzeci od zabrane zaključenja ugovora:</a:t>
            </a:r>
          </a:p>
          <a:p>
            <a:pPr algn="just"/>
            <a:r>
              <a:rPr lang="bs-Latn-BA" altLang="en-US" sz="2400" dirty="0"/>
              <a:t>ako je samo jedan ponuđač učestvovao u otvorenom postupku, pregovaračkom postupku bez objave obavještenja i u postupku dodjele ugovora o nabavci usluga iz Aneksa II Dio B i njegova ponuda je izabrana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bs-Latn-BA" altLang="en-US" sz="2400" dirty="0"/>
              <a:t>ZABRANA ZAKLJUČENJA UGOVORA</a:t>
            </a:r>
          </a:p>
          <a:p>
            <a:pPr marL="0" indent="0" algn="ctr">
              <a:buNone/>
            </a:pPr>
            <a:r>
              <a:rPr lang="bs-Latn-BA" altLang="en-US" sz="2400" dirty="0"/>
              <a:t>Pravilo-period mirovanja (standstill) </a:t>
            </a:r>
          </a:p>
          <a:p>
            <a:pPr algn="just"/>
            <a:r>
              <a:rPr lang="bs-Latn-BA" altLang="en-US" sz="2400" dirty="0"/>
              <a:t>ako je samo jedan ponuđač učestvovao u drugoj fazi ograničenog postupka, pregovaračkog postupka sa objavom obavještenja i takmičarskog dijaloga i njegova ponuda je izabrana</a:t>
            </a:r>
          </a:p>
          <a:p>
            <a:pPr algn="just"/>
            <a:r>
              <a:rPr lang="bs-Latn-BA" altLang="en-US" sz="2400" dirty="0"/>
              <a:t>u slučaju dodjele ugovora unutar okvirnog sporazuma ili dinamičkog sistema kupovine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s-Latn-BA" altLang="en-US" sz="2400" dirty="0"/>
              <a:t>U slučaju da na odluku o dodjeli ugovora u postupku nabavke </a:t>
            </a:r>
            <a:r>
              <a:rPr lang="bs-Latn-BA" altLang="en-US" sz="2400" b="1" dirty="0"/>
              <a:t>male vrijednosti </a:t>
            </a:r>
            <a:r>
              <a:rPr lang="bs-Latn-BA" altLang="en-US" sz="2400" dirty="0"/>
              <a:t>nema žalbe, ugovorni organ dužan je zaključiti ugovor u roku od deset dana od dana obavještavanja učesnika postupka o izboru najpovoljnijeg ponuđača </a:t>
            </a:r>
          </a:p>
          <a:p>
            <a:pPr algn="just"/>
            <a:endParaRPr lang="bs-Latn-BA" altLang="en-US" sz="2400" dirty="0"/>
          </a:p>
          <a:p>
            <a:pPr marL="0" indent="0" algn="just">
              <a:buNone/>
            </a:pPr>
            <a:endParaRPr lang="bs-Latn-BA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algn="ctr">
              <a:buClr>
                <a:schemeClr val="accent3"/>
              </a:buClr>
              <a:buNone/>
              <a:defRPr/>
            </a:pPr>
            <a:r>
              <a:rPr lang="bs-Latn-BA" sz="2400" dirty="0"/>
              <a:t> ROKOVI ZA IZJAVLJIVANJE ŽALBE</a:t>
            </a:r>
            <a:endParaRPr lang="en-US" sz="2400" dirty="0"/>
          </a:p>
          <a:p>
            <a:pPr marL="566928" indent="-457200">
              <a:defRPr/>
            </a:pPr>
            <a:r>
              <a:rPr lang="bs-Latn-BA" sz="2400" dirty="0"/>
              <a:t>5 dana od dana prijema odluke o izboru najpovoljnijeg ponuđača za konkurentski zahtjev za dostavu ponuda;</a:t>
            </a:r>
          </a:p>
          <a:p>
            <a:pPr marL="566928" indent="-457200">
              <a:defRPr/>
            </a:pPr>
            <a:r>
              <a:rPr lang="bs-Latn-BA" sz="2400" dirty="0"/>
              <a:t>7 dana prije isteka roka za podnošenje zahtjeva za učešće/ponuda u odnosu na podatke iz obavještenja;</a:t>
            </a:r>
          </a:p>
          <a:p>
            <a:pPr marL="566928" indent="-457200">
              <a:defRPr/>
            </a:pPr>
            <a:r>
              <a:rPr lang="bs-Latn-BA" sz="2400" dirty="0"/>
              <a:t>10 dana po preuzimanju TD, prijemu zapisnika o otvaranju ponuda, preduzimanja druge radnje, dostavljanja odluke o pojedinačnom pravu;</a:t>
            </a:r>
          </a:p>
          <a:p>
            <a:pPr marL="566928" indent="-457200">
              <a:defRPr/>
            </a:pPr>
            <a:r>
              <a:rPr lang="bs-Latn-BA" sz="2400" dirty="0"/>
              <a:t>10 dana po isteku roka za donošenje odluke o pojedinačnim pravima;</a:t>
            </a:r>
          </a:p>
          <a:p>
            <a:pPr marL="566928" indent="-457200">
              <a:defRPr/>
            </a:pPr>
            <a:r>
              <a:rPr lang="bs-Latn-BA" sz="2400" dirty="0"/>
              <a:t>30 dana po saznanju da je ugovor zaključen bez zakonito provedenog postupka;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365760" indent="-256032" algn="ctr">
              <a:buClr>
                <a:schemeClr val="accent3"/>
              </a:buClr>
              <a:buNone/>
              <a:defRPr/>
            </a:pPr>
            <a:r>
              <a:rPr lang="bs-Latn-BA" sz="2400" dirty="0"/>
              <a:t>ROKOVI ZA IZJAVLJIVANJE ŽALBE</a:t>
            </a:r>
            <a:endParaRPr lang="en-US" sz="2400" dirty="0"/>
          </a:p>
          <a:p>
            <a:pPr marL="566928" indent="-457200">
              <a:defRPr/>
            </a:pPr>
            <a:r>
              <a:rPr lang="bs-Latn-BA" sz="2400" dirty="0"/>
              <a:t>30 dana od dana obavještenja </a:t>
            </a:r>
            <a:r>
              <a:rPr lang="bs-Latn-BA" sz="2400" b="1" i="1" dirty="0"/>
              <a:t>ako</a:t>
            </a:r>
            <a:r>
              <a:rPr lang="bs-Latn-BA" sz="2400" dirty="0"/>
              <a:t> ugovorni organ obavijesti ponuđače da je zaključen ugovor na osnovu okvirnog sporazuma;</a:t>
            </a:r>
          </a:p>
          <a:p>
            <a:pPr marL="566928" indent="-457200">
              <a:defRPr/>
            </a:pPr>
            <a:r>
              <a:rPr lang="bs-Latn-BA" sz="2400" dirty="0"/>
              <a:t>10 dana od dana objave dobrovoljnog ex ante obavještenja o transparentnosti u pregovaračkom postupku bez objave obavještenja o nabavci i kod dodjele ugovora iz Aneksa II. Dio B Zakona;</a:t>
            </a:r>
          </a:p>
          <a:p>
            <a:pPr marL="566928" indent="-457200">
              <a:defRPr/>
            </a:pPr>
            <a:r>
              <a:rPr lang="bs-Latn-BA" sz="2400" dirty="0"/>
              <a:t>30 dana od dana objave obavještenja o dodjeli ugovora u pregovaračkom postupku bez objave obavještenja o nabavci i kod dodjele ugovora iz Aneksa II. Dio B Zakona, ako dobrovoljno ex ante obavještenje o nabavci nije objavljeno.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ctr">
              <a:buClr>
                <a:schemeClr val="accent3"/>
              </a:buClr>
              <a:buNone/>
              <a:defRPr/>
            </a:pPr>
            <a:r>
              <a:rPr lang="bs-Latn-BA" sz="2400" dirty="0"/>
              <a:t>ROKOVI ZA IZJAVLJIVANJE ŽALBE</a:t>
            </a:r>
          </a:p>
          <a:p>
            <a:pPr marL="365760" indent="-256032" algn="ctr">
              <a:buClr>
                <a:schemeClr val="accent3"/>
              </a:buClr>
              <a:buNone/>
              <a:defRPr/>
            </a:pPr>
            <a:endParaRPr lang="bs-Latn-BA" sz="2400" dirty="0"/>
          </a:p>
          <a:p>
            <a:pPr marL="365760" indent="-256032" algn="ctr">
              <a:buClr>
                <a:schemeClr val="accent3"/>
              </a:buClr>
              <a:buNone/>
              <a:defRPr/>
            </a:pPr>
            <a:endParaRPr lang="en-US" sz="2400" dirty="0"/>
          </a:p>
          <a:p>
            <a:pPr marL="566928" indent="-457200">
              <a:buFont typeface="Wingdings" panose="05000000000000000000" pitchFamily="2" charset="2"/>
              <a:buChar char="Ø"/>
              <a:defRPr/>
            </a:pPr>
            <a:r>
              <a:rPr lang="sl-SI" sz="2400" i="1" dirty="0"/>
              <a:t>Žalilac koji je propustio izjaviti žalbu u rokovima utvrđenim u ZJN gubi pravo tražiti ispitivanje zakonitosti po istom osnovu, u kasnijoj fazi postupka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bs-Latn-BA" sz="2400" dirty="0"/>
              <a:t>BITNE POVREDE ZAKONA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bs-Latn-BA" sz="2400" dirty="0"/>
              <a:t>neusklađenost TD sa zakonom i podzakonskim aktima (narušavanje osnovnih principa, nezakonita dodjela ugovora, nemogućnost ocjene osnovanosti žalbenih navoda, narušavanje osnovnih principa),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bs-Latn-BA" sz="2400" dirty="0"/>
              <a:t>nedonošenje odluke o početku postupka javne nabavke,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bs-Latn-BA" sz="2400" dirty="0"/>
              <a:t>neusklađenosti obavještenja o nabavci sa Zakonom, podzakonskim aktima i TD,</a:t>
            </a:r>
          </a:p>
          <a:p>
            <a:pPr>
              <a:lnSpc>
                <a:spcPct val="80000"/>
              </a:lnSpc>
            </a:pPr>
            <a:r>
              <a:rPr lang="bs-Latn-BA" sz="2400" dirty="0"/>
              <a:t>povrede postupka prilikom otvaranja ponuda, propuštanje roka za ocjenu zahtjeva za učešće,</a:t>
            </a:r>
          </a:p>
          <a:p>
            <a:pPr>
              <a:lnSpc>
                <a:spcPct val="80000"/>
              </a:lnSpc>
            </a:pPr>
            <a:r>
              <a:rPr lang="bs-Latn-BA" sz="2400" dirty="0"/>
              <a:t>relativno bitne povrede Zakona,</a:t>
            </a:r>
          </a:p>
          <a:p>
            <a:pPr>
              <a:lnSpc>
                <a:spcPct val="80000"/>
              </a:lnSpc>
            </a:pPr>
            <a:r>
              <a:rPr lang="bs-Latn-BA" sz="2400" dirty="0"/>
              <a:t>URŽ odlučuje u granicama žalbenih navoda, a o bitnim povredama Zakona po službenoj dužnosti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400" dirty="0">
                <a:cs typeface="Times New Roman" panose="02020603050405020304" pitchFamily="18" charset="0"/>
              </a:rPr>
              <a:t>Sadržaj žalbe propisan članom 105. ZJN: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Podaci o žaliocu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Naziv ugovornog organa protiv kojeg se podnosi žalba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Broj i datum postupka i podaci o obavještenju o nabavci, ako je isto objavljeno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Broj i datum odluke protiv koje se podnosi žalba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Druge podatke o povredi ZJN i/ili podzakonskih akata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Opis činjeničnog stanja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Prijedlog dokaza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Dokaz o uplaćenoj </a:t>
            </a:r>
            <a:r>
              <a:rPr lang="sr-Latn-BA" sz="2400" b="1" u="sng" dirty="0">
                <a:cs typeface="Times New Roman" panose="02020603050405020304" pitchFamily="18" charset="0"/>
              </a:rPr>
              <a:t>naknadi – provjerava isključivo URŽ</a:t>
            </a:r>
          </a:p>
          <a:p>
            <a:pPr>
              <a:defRPr/>
            </a:pPr>
            <a:r>
              <a:rPr lang="sr-Latn-BA" sz="2400" dirty="0">
                <a:cs typeface="Times New Roman" panose="02020603050405020304" pitchFamily="18" charset="0"/>
              </a:rPr>
              <a:t>Potpis i pečat žalioca (ako ima pečat)</a:t>
            </a:r>
          </a:p>
          <a:p>
            <a:pPr algn="just">
              <a:buFont typeface="Wingdings" pitchFamily="2" charset="2"/>
              <a:buChar char="Ø"/>
            </a:pPr>
            <a:endParaRPr lang="bs-Latn-BA" sz="24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03569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„MEMORADNDUM ŽALIOCA</a:t>
            </a:r>
            <a:endParaRPr lang="bs-Latn-BA" dirty="0"/>
          </a:p>
          <a:p>
            <a:pPr marL="0" indent="0" algn="ctr">
              <a:buNone/>
              <a:defRPr/>
            </a:pPr>
            <a:r>
              <a:rPr lang="bs-Latn-BA" sz="2600" dirty="0">
                <a:cs typeface="Times New Roman" panose="02020603050405020304" pitchFamily="18" charset="0"/>
              </a:rPr>
              <a:t>ŽALBA UREDU ZA RAZMATRANJE ŽALBI BIH</a:t>
            </a:r>
          </a:p>
          <a:p>
            <a:pPr marL="0" indent="0" algn="ctr">
              <a:buNone/>
              <a:defRPr/>
            </a:pPr>
            <a:r>
              <a:rPr lang="bs-Latn-BA" sz="2600" dirty="0">
                <a:cs typeface="Times New Roman" panose="02020603050405020304" pitchFamily="18" charset="0"/>
              </a:rPr>
              <a:t>putem</a:t>
            </a:r>
          </a:p>
          <a:p>
            <a:pPr marL="0" indent="0" algn="ctr">
              <a:buNone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UGOVORNOG ORGANA_____________________</a:t>
            </a:r>
          </a:p>
          <a:p>
            <a:pPr marL="0" indent="0">
              <a:buNone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                                                  (naziv ugovornog organa)</a:t>
            </a:r>
          </a:p>
          <a:p>
            <a:pPr marL="0" indent="0">
              <a:buNone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Broj:________</a:t>
            </a:r>
          </a:p>
          <a:p>
            <a:pPr marL="0" indent="0">
              <a:buNone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Datum:___________</a:t>
            </a:r>
          </a:p>
          <a:p>
            <a:pPr marL="0" indent="0">
              <a:buNone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Predmet: Žalba na Odluku o izboru najpovoljnijeg ponuđača, broj______ od______godine, za nabavku_________(naziv nabavke) ugovornog organa ____________(naziv ugovornog organa)“</a:t>
            </a:r>
          </a:p>
        </p:txBody>
      </p:sp>
    </p:spTree>
    <p:extLst>
      <p:ext uri="{BB962C8B-B14F-4D97-AF65-F5344CB8AC3E}">
        <p14:creationId xmlns:p14="http://schemas.microsoft.com/office/powerpoint/2010/main" val="2755725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909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Iznosi naknade za žalbu propisani članom 108. ZJN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Ako se žalba odnosi na jedan ili više lotova, a ne na sve lotove, naknada iznosi trećinu iznosa iz člana 108. ZJN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Povrat naknade za žalbu se ostvaruje u slučaju uspješne žalbe – Instrukcija o načinu uplate, kontrole i povrata naknada propisanih članom 108. ZJN („Sl. glasnik BiH“ broj 86/14)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Administrativna taksa – propisana Zakonom o administrativnim taksama („Sl. glasnik BiH“, br.  16/02, 19/02, 43/04, 8/06, 76/06, 76/07, 3/10 i 98/12)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Žalba uvijek ima </a:t>
            </a:r>
            <a:r>
              <a:rPr lang="sr-Latn-BA" sz="2600" b="1" dirty="0">
                <a:cs typeface="Times New Roman" panose="02020603050405020304" pitchFamily="18" charset="0"/>
              </a:rPr>
              <a:t>suspenzivno dejstvo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Izjavljena žalba ne suspenduje postupak javne nabavke za lotove na koje nije izjavljena žalba - OPREZ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600" dirty="0">
                <a:cs typeface="Times New Roman" panose="02020603050405020304" pitchFamily="18" charset="0"/>
              </a:rPr>
              <a:t>Rješenje ili zaključak URŽ-a je konačno i izvršno</a:t>
            </a:r>
          </a:p>
          <a:p>
            <a:pPr marL="0" indent="0">
              <a:buNone/>
            </a:pPr>
            <a:endParaRPr lang="bs-Latn-BA" sz="2600" dirty="0"/>
          </a:p>
          <a:p>
            <a:pPr marL="0" indent="0">
              <a:buNone/>
            </a:pPr>
            <a:endParaRPr lang="bs-Latn-BA" sz="2600" dirty="0"/>
          </a:p>
        </p:txBody>
      </p:sp>
    </p:spTree>
    <p:extLst>
      <p:ext uri="{BB962C8B-B14F-4D97-AF65-F5344CB8AC3E}">
        <p14:creationId xmlns:p14="http://schemas.microsoft.com/office/powerpoint/2010/main" val="190524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endParaRPr lang="bs-Latn-B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bs-Latn-BA" sz="2800" dirty="0"/>
          </a:p>
          <a:p>
            <a:pPr algn="ctr">
              <a:buNone/>
            </a:pPr>
            <a:r>
              <a:rPr lang="bs-Latn-BA" dirty="0"/>
              <a:t>NORMATIVNO PRAVNI OKVIR</a:t>
            </a:r>
            <a:endParaRPr lang="en-US" dirty="0"/>
          </a:p>
          <a:p>
            <a:r>
              <a:rPr lang="bs-Latn-BA" dirty="0"/>
              <a:t>Zakon o javnim nabavkama,</a:t>
            </a:r>
            <a:endParaRPr lang="en-US" dirty="0"/>
          </a:p>
          <a:p>
            <a:r>
              <a:rPr lang="bs-Latn-BA" dirty="0"/>
              <a:t>materijalni propisi,</a:t>
            </a:r>
            <a:endParaRPr lang="en-US" dirty="0"/>
          </a:p>
          <a:p>
            <a:r>
              <a:rPr lang="bs-Latn-BA" dirty="0"/>
              <a:t>Zakon o upravnom postupku,</a:t>
            </a:r>
            <a:endParaRPr lang="en-US" dirty="0"/>
          </a:p>
          <a:p>
            <a:r>
              <a:rPr lang="bs-Latn-BA" dirty="0"/>
              <a:t>podzakonski akti.</a:t>
            </a:r>
            <a:endParaRPr lang="en-US" dirty="0"/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1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bs-Latn-BA" sz="2400" dirty="0"/>
              <a:t>POSTUPANJE UGOVORNOG ORGANA PO ŽALBI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U roku od 5 dana utvrđuje blagovremenost, dopuštenost i da li je žalba izjavljena od ovlaštenog lica,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Neblagovremena, nedopuštena ili žalba izjavljena od neovlaštenog lica odbacuje se </a:t>
            </a:r>
            <a:r>
              <a:rPr lang="bs-Latn-BA" sz="2400" b="1" dirty="0"/>
              <a:t>zaključkom </a:t>
            </a:r>
            <a:r>
              <a:rPr lang="bs-Latn-BA" sz="2400" dirty="0"/>
              <a:t>– protiv ovog zaključka moguća žalba URŽ-u u roku od 10 dana od dana prijema zaključka,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Utvrđivanje osnovanosti blagovremene, dopuštene i žalbe izjavljene od ovlaštenog lica </a:t>
            </a:r>
            <a:r>
              <a:rPr lang="bs-Latn-BA" sz="2400" b="1" dirty="0"/>
              <a:t>rješenjem</a:t>
            </a:r>
            <a:r>
              <a:rPr lang="bs-Latn-BA" sz="2400" dirty="0"/>
              <a:t> u roku od pet dana od dana prijema žalbe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Protiv  ovog rješenja može se izjaviti žalba URŽ-u putem UO u roku od 5 dana od dana prijema zaključka</a:t>
            </a:r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05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sr-Latn-BA" sz="2400" dirty="0">
                <a:cs typeface="Times New Roman" panose="02020603050405020304" pitchFamily="18" charset="0"/>
              </a:rPr>
              <a:t>Neosnovana žalba (prema ocjeni ugovornog organa) proslijeđuje se URŽ-u u roku od 5 dana od dana zaprimanja žalbe, sa izjašnjenjem ugovornog organa i kompletnom dokumentacijom u vezi s postupkom u kojem je žalba izjavljena</a:t>
            </a:r>
          </a:p>
          <a:p>
            <a:pPr marL="365760" indent="-256032" algn="ctr">
              <a:buClr>
                <a:schemeClr val="accent3"/>
              </a:buClr>
              <a:buNone/>
              <a:defRPr/>
            </a:pPr>
            <a:r>
              <a:rPr lang="bs-Latn-BA" sz="2400" dirty="0"/>
              <a:t>POSTUPANJE URŽ-a PO ŽALBI</a:t>
            </a:r>
            <a:endParaRPr lang="en-US" sz="2400" dirty="0"/>
          </a:p>
          <a:p>
            <a:pPr marL="365760" indent="-256032">
              <a:buFont typeface="Georgia"/>
              <a:buChar char="•"/>
              <a:defRPr/>
            </a:pPr>
            <a:r>
              <a:rPr lang="bs-Latn-BA" sz="2400" dirty="0"/>
              <a:t>odbacivanje žalbe (nenadležnost, neurednost, neblagovremenost, nedopuštenost...),</a:t>
            </a:r>
            <a:endParaRPr lang="en-US" sz="2400" dirty="0"/>
          </a:p>
          <a:p>
            <a:pPr marL="365760" indent="-256032">
              <a:buFont typeface="Georgia"/>
              <a:buChar char="•"/>
              <a:defRPr/>
            </a:pPr>
            <a:r>
              <a:rPr lang="bs-Latn-BA" sz="2400" dirty="0"/>
              <a:t>odbijanje žalbe kao neosnovane,</a:t>
            </a:r>
            <a:endParaRPr lang="en-US" sz="2400" dirty="0"/>
          </a:p>
          <a:p>
            <a:pPr marL="365760" indent="-256032">
              <a:buFont typeface="Georgia"/>
              <a:buChar char="•"/>
              <a:defRPr/>
            </a:pPr>
            <a:r>
              <a:rPr lang="bs-Latn-BA" sz="2400" dirty="0"/>
              <a:t>poništenje postupka, odluke ili radnje u dijelu u kojem je nezakonita,</a:t>
            </a:r>
            <a:endParaRPr lang="en-US" sz="2400" dirty="0"/>
          </a:p>
          <a:p>
            <a:pPr marL="365760" indent="-256032">
              <a:buFont typeface="Georgia"/>
              <a:buChar char="•"/>
              <a:defRPr/>
            </a:pPr>
            <a:r>
              <a:rPr lang="bs-Latn-BA" sz="2400" dirty="0"/>
              <a:t>donošenje odluke o zahtjevu ugovornog organa za nastavak postupka javne nabavke,</a:t>
            </a: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68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28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ctr">
              <a:buClr>
                <a:schemeClr val="accent3"/>
              </a:buClr>
              <a:buNone/>
              <a:defRPr/>
            </a:pPr>
            <a:r>
              <a:rPr lang="bs-Latn-BA" sz="2600" dirty="0"/>
              <a:t>POSTUPANJE URŽ-a PO ŽALBI</a:t>
            </a:r>
            <a:endParaRPr lang="en-US" sz="2600" dirty="0"/>
          </a:p>
          <a:p>
            <a:pPr marL="365760" indent="-256032">
              <a:buFont typeface="Georgia"/>
              <a:buChar char="•"/>
              <a:defRPr/>
            </a:pPr>
            <a:r>
              <a:rPr lang="bs-Latn-BA" sz="2400" dirty="0"/>
              <a:t>poništenje ugovora o nabavci ili okvirnog sporazuma</a:t>
            </a:r>
          </a:p>
          <a:p>
            <a:pPr marL="452628">
              <a:defRPr/>
            </a:pPr>
            <a:r>
              <a:rPr lang="bs-Latn-BA" sz="2400" dirty="0"/>
              <a:t>novčana kazna u iznosu od 5% od vrijednosti ugovora</a:t>
            </a:r>
            <a:endParaRPr lang="en-US" sz="2400" dirty="0"/>
          </a:p>
          <a:p>
            <a:pPr marL="452628">
              <a:defRPr/>
            </a:pPr>
            <a:r>
              <a:rPr lang="bs-Latn-BA" sz="2400" dirty="0"/>
              <a:t>Rok za odlučivanje po žalbi (15 odnosno 30 dana – može se produžiti još 30 dana)</a:t>
            </a:r>
          </a:p>
          <a:p>
            <a:pPr marL="452628">
              <a:defRPr/>
            </a:pPr>
            <a:r>
              <a:rPr lang="bs-Latn-BA" sz="2400" dirty="0"/>
              <a:t>Rješenje konačno i izvršno</a:t>
            </a:r>
          </a:p>
          <a:p>
            <a:pPr marL="452628">
              <a:defRPr/>
            </a:pPr>
            <a:r>
              <a:rPr lang="bs-Latn-BA" sz="2400" dirty="0"/>
              <a:t>Supsidijarna primjena ZUP-a</a:t>
            </a:r>
          </a:p>
          <a:p>
            <a:pPr marL="452628">
              <a:defRPr/>
            </a:pPr>
            <a:r>
              <a:rPr lang="bs-Latn-BA" sz="2400" dirty="0"/>
              <a:t>Postupak sa neurednom žalbom</a:t>
            </a:r>
          </a:p>
          <a:p>
            <a:pPr marL="452628">
              <a:defRPr/>
            </a:pPr>
            <a:r>
              <a:rPr lang="bs-Latn-BA" sz="2400" dirty="0"/>
              <a:t>Razgledanje spisa predmeta</a:t>
            </a:r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97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28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b="1" i="1" dirty="0"/>
              <a:t>Rok za donošenje odluke po žalbi</a:t>
            </a:r>
            <a:r>
              <a:rPr lang="hr-HR" sz="28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hr-HR" sz="2800" i="1" dirty="0"/>
              <a:t>Opšti rok</a:t>
            </a:r>
            <a:r>
              <a:rPr lang="hr-HR" sz="2800" dirty="0"/>
              <a:t>: </a:t>
            </a:r>
            <a:r>
              <a:rPr lang="bs-Latn-BA" sz="2800" dirty="0"/>
              <a:t>URŽ je dužan donijeti zaključak ili rješenje po žalbi: </a:t>
            </a:r>
          </a:p>
          <a:p>
            <a:pPr algn="just">
              <a:buFontTx/>
              <a:buChar char="-"/>
              <a:defRPr/>
            </a:pPr>
            <a:r>
              <a:rPr lang="bs-Latn-BA" sz="2800" u="sng" dirty="0"/>
              <a:t>u roku od 15 dana</a:t>
            </a:r>
            <a:r>
              <a:rPr lang="bs-Latn-BA" sz="2800" dirty="0"/>
              <a:t> od dana kada ugovorni organ kompletira žalbu, </a:t>
            </a:r>
          </a:p>
          <a:p>
            <a:pPr algn="just">
              <a:buFontTx/>
              <a:buChar char="-"/>
              <a:defRPr/>
            </a:pPr>
            <a:r>
              <a:rPr lang="bs-Latn-BA" sz="2800" dirty="0"/>
              <a:t>ali ne kasnije </a:t>
            </a:r>
            <a:r>
              <a:rPr lang="bs-Latn-BA" sz="2800" u="sng" dirty="0"/>
              <a:t>od 30 dana </a:t>
            </a:r>
            <a:r>
              <a:rPr lang="bs-Latn-BA" sz="2800" dirty="0"/>
              <a:t>od dana kada primi žalbu od ugovornog organa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bs-Latn-BA" sz="2800" i="1" dirty="0"/>
              <a:t>Izuzetak</a:t>
            </a:r>
            <a:r>
              <a:rPr lang="bs-Latn-BA" sz="2800" dirty="0"/>
              <a:t>: U </a:t>
            </a:r>
            <a:r>
              <a:rPr lang="bs-Latn-BA" sz="2800" u="sng" dirty="0"/>
              <a:t>izuzetno složenim slučajevima predsjedavajući URŽ-a</a:t>
            </a:r>
            <a:r>
              <a:rPr lang="bs-Latn-BA" sz="2800" dirty="0"/>
              <a:t> zaključkom može </a:t>
            </a:r>
            <a:r>
              <a:rPr lang="bs-Latn-BA" sz="2800" u="sng" dirty="0"/>
              <a:t>produžiti rok</a:t>
            </a:r>
            <a:r>
              <a:rPr lang="bs-Latn-BA" sz="2800" dirty="0"/>
              <a:t>, ali </a:t>
            </a:r>
            <a:r>
              <a:rPr lang="bs-Latn-BA" sz="2800" u="sng" dirty="0"/>
              <a:t>ne duže od 30 dana</a:t>
            </a:r>
            <a:r>
              <a:rPr lang="bs-Latn-BA" sz="2800" dirty="0"/>
              <a:t>. Ovaj zaključak dostavlja se svim strankama u postupku;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97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28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bs-Latn-BA" sz="2400" dirty="0"/>
              <a:t>NAKNADA TROŠKOVA POSTUPKA I ŠTETE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bs-Latn-BA" sz="2400" dirty="0"/>
              <a:t>naknada troškova pripreme ponude i troškova učešća u postupku javne nabavke (uz postojanje realnih izgleda za izbor ponude),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bs-Latn-BA" sz="2400" dirty="0"/>
              <a:t>odluku donosi URŽ („</a:t>
            </a:r>
            <a:r>
              <a:rPr lang="sl-SI" sz="2400" i="1" dirty="0"/>
              <a:t>za rješavanje zahjeva za naknadu troškova u postupku javne nabavke iz člana 119. stav (1) ovog zakona nadležan je URŽ“)</a:t>
            </a:r>
            <a:r>
              <a:rPr lang="bs-Latn-BA" sz="2400" dirty="0"/>
              <a:t> pod propisanim uslovima (nije donešena odluka, nezakonit postupak bez objavljivanja obavještenja o nabavci, nezakonito poništen postupak, diskriminacija ponuđača, nije okončan postupak nabavke),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bs-Latn-BA" sz="2400" dirty="0"/>
              <a:t>postupak za naknadu štete zbog izgubljene dobiti, pred nadležnim sudom, po opštim propisima o naknadi štete.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60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sz="2400" dirty="0"/>
          </a:p>
          <a:p>
            <a:pPr marL="0" indent="0">
              <a:buNone/>
            </a:pPr>
            <a:r>
              <a:rPr lang="bs-Latn-BA" sz="2400" dirty="0"/>
              <a:t>   </a:t>
            </a:r>
          </a:p>
          <a:p>
            <a:pPr marL="0" indent="0">
              <a:buNone/>
            </a:pPr>
            <a:endParaRPr lang="bs-Latn-BA" sz="2400" dirty="0"/>
          </a:p>
          <a:p>
            <a:pPr marL="0" indent="0">
              <a:buNone/>
            </a:pPr>
            <a:endParaRPr lang="bs-Latn-BA" sz="2400" dirty="0"/>
          </a:p>
          <a:p>
            <a:pPr marL="0" indent="0" algn="ctr">
              <a:buNone/>
            </a:pPr>
            <a:r>
              <a:rPr lang="bs-Latn-BA" sz="2400" dirty="0"/>
              <a:t> </a:t>
            </a:r>
            <a:r>
              <a:rPr lang="bs-Latn-BA" sz="3600" b="1" dirty="0"/>
              <a:t>HVALA NA PAŽNJI!                   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9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sz="2400" dirty="0"/>
          </a:p>
          <a:p>
            <a:pPr marL="0" indent="0" algn="ctr">
              <a:buNone/>
            </a:pPr>
            <a:r>
              <a:rPr lang="bs-Latn-BA" sz="2400" dirty="0"/>
              <a:t>             STRANKE U POSTUPKU ZAŠTITE 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podnosilac žalbe,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ugovorni organ,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izabrani ponuđač 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drugi privredni subjekti koji imaju pravni interes,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način sticanja svojstva stranke,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aktivna legitimacija za podnošenje žalbe.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sz="2400" dirty="0"/>
          </a:p>
          <a:p>
            <a:pPr marL="0" indent="0" algn="ctr">
              <a:buNone/>
            </a:pPr>
            <a:r>
              <a:rPr lang="bs-Latn-BA" sz="2400" dirty="0"/>
              <a:t>             AKTIVNA LEGITIMACIJA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bs-Latn-BA" sz="2400" dirty="0"/>
              <a:t>Žalbu može podnijeti: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bs-Latn-BA" sz="2400" b="1" u="sng" dirty="0"/>
              <a:t>svaki privredni subjekt </a:t>
            </a:r>
          </a:p>
          <a:p>
            <a:pPr algn="just">
              <a:defRPr/>
            </a:pPr>
            <a:r>
              <a:rPr lang="bs-Latn-BA" sz="2400" dirty="0"/>
              <a:t>koji ima ili je imao interes za dodjelu ugovora o javnoj nabavci </a:t>
            </a:r>
            <a:r>
              <a:rPr lang="bs-Latn-BA" sz="2400" b="1" i="1" u="sng" dirty="0"/>
              <a:t>i</a:t>
            </a:r>
            <a:r>
              <a:rPr lang="bs-Latn-BA" sz="2400" b="1" dirty="0"/>
              <a:t> </a:t>
            </a:r>
          </a:p>
          <a:p>
            <a:pPr algn="just">
              <a:defRPr/>
            </a:pPr>
            <a:r>
              <a:rPr lang="bs-Latn-BA" sz="2400" dirty="0"/>
              <a:t>koji učini vjerovatnim da je bila ili je mogla biti u konkretnom postupku javne nabavke prouzrokovana šteta zbog postupanja ugovornog organa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bs-Latn-BA" sz="2400" dirty="0"/>
          </a:p>
          <a:p>
            <a:pPr marL="0" indent="0" algn="ctr">
              <a:buNone/>
            </a:pPr>
            <a:r>
              <a:rPr lang="bs-Latn-BA" sz="2400" dirty="0"/>
              <a:t>             AKTIVNA LEGITIMACIJA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Primjeri subjekata sa aktivnom legitimacijom na traženje pravne zaštite;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Privredni subjekt koji nije mogao učestvovati u postupku javne nabavke zbog diskriminatornih zahtjeva u odnosu na sposobnost izvršenja ugovora;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Privredni subjekt koji je spriječen da učestvuje u postupku javne nabavke zbog neopravdane primjene pregovaračkog postupka  s objavom ili bez objave obavještenja;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s-Latn-BA" sz="2400" dirty="0"/>
              <a:t>Privredni subjekt nepravedno isključen iz učešća u postupku javne nabave.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ponuđača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s-Latn-BA" sz="2400" dirty="0"/>
              <a:t>NAČIN IZJAVLJIVANJA ŽALBE</a:t>
            </a:r>
            <a:endParaRPr lang="en-US" sz="2400" dirty="0"/>
          </a:p>
          <a:p>
            <a:r>
              <a:rPr lang="bs-Latn-BA" sz="2400" dirty="0"/>
              <a:t>podnosi se </a:t>
            </a:r>
            <a:r>
              <a:rPr lang="bs-Latn-BA" sz="2400" b="1" dirty="0"/>
              <a:t>putem </a:t>
            </a:r>
            <a:r>
              <a:rPr lang="bs-Latn-BA" sz="2400" b="1"/>
              <a:t>ugovornog </a:t>
            </a:r>
            <a:r>
              <a:rPr lang="bs-Latn-BA" sz="2400" b="1" smtClean="0"/>
              <a:t>organa</a:t>
            </a:r>
            <a:r>
              <a:rPr lang="bs-Latn-BA" sz="2400" smtClean="0"/>
              <a:t> </a:t>
            </a:r>
            <a:r>
              <a:rPr lang="bs-Latn-BA" sz="2400" dirty="0"/>
              <a:t>na jedan od dopuštenih načina (u pisanoj formi direktno, elektronskim putem – ako je elektronsko sredstvo definisano kao način komunikacije u TD), poštom preporučeno,</a:t>
            </a:r>
            <a:endParaRPr lang="en-US" sz="2400" dirty="0"/>
          </a:p>
          <a:p>
            <a:r>
              <a:rPr lang="bs-Latn-BA" sz="2400" dirty="0"/>
              <a:t>u odgovarajućem broju primjeraka (najmanje tri) – šta ako se dostavi u manjem broju?,</a:t>
            </a:r>
            <a:endParaRPr lang="en-US" sz="2400" dirty="0"/>
          </a:p>
          <a:p>
            <a:r>
              <a:rPr lang="bs-Latn-BA" sz="2400" dirty="0"/>
              <a:t>datum dostavljanja žalbe (neposredno – potvrda o vremenu prijema koju izdaje UO).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s-Latn-BA" sz="2400" dirty="0"/>
              <a:t>ŽALILAC</a:t>
            </a:r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r>
              <a:rPr lang="sl-SI" sz="2400" dirty="0"/>
              <a:t>Vodi računa o:</a:t>
            </a:r>
            <a:endParaRPr lang="bs-Latn-BA" sz="2400" dirty="0"/>
          </a:p>
          <a:p>
            <a:pPr algn="just">
              <a:defRPr/>
            </a:pPr>
            <a:r>
              <a:rPr lang="sl-SI" sz="2400" dirty="0"/>
              <a:t> rokovima u kojima se žalba može izjaviti (član 101. ZJN), </a:t>
            </a:r>
            <a:endParaRPr lang="bs-Latn-BA" sz="2400" dirty="0"/>
          </a:p>
          <a:p>
            <a:pPr algn="just">
              <a:defRPr/>
            </a:pPr>
            <a:r>
              <a:rPr lang="sl-SI" sz="2400" dirty="0"/>
              <a:t>podacima koje žalba treba da sadrži (član 105. ZJN);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sz="2400" dirty="0"/>
              <a:t>Žalba se dostavlja: </a:t>
            </a:r>
          </a:p>
          <a:p>
            <a:pPr>
              <a:defRPr/>
            </a:pPr>
            <a:r>
              <a:rPr lang="sl-SI" sz="2400" dirty="0"/>
              <a:t>direktno/na protokol ugovornog organa;</a:t>
            </a:r>
            <a:endParaRPr lang="bs-Latn-BA" sz="2400" dirty="0"/>
          </a:p>
          <a:p>
            <a:pPr>
              <a:defRPr/>
            </a:pPr>
            <a:r>
              <a:rPr lang="sl-SI" sz="2400" dirty="0"/>
              <a:t>elektronskim putem, ukoliko je takav način dostavljanja žalbe predviđen tenderskom dokumentacijom;</a:t>
            </a:r>
            <a:endParaRPr lang="bs-Latn-BA" sz="2400" dirty="0"/>
          </a:p>
          <a:p>
            <a:pPr>
              <a:defRPr/>
            </a:pPr>
            <a:r>
              <a:rPr lang="sl-SI" sz="2400" dirty="0"/>
              <a:t>preporučeno poštom.</a:t>
            </a:r>
            <a:endParaRPr lang="bs-Latn-BA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bs-Latn-BA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s-Latn-BA" sz="2400" dirty="0"/>
              <a:t>ŽALILAC</a:t>
            </a:r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r>
              <a:rPr lang="bs-Latn-BA" sz="2400" dirty="0"/>
              <a:t>Da bi žalba bila uspješna, žalilac mora:</a:t>
            </a:r>
          </a:p>
          <a:p>
            <a:pPr>
              <a:defRPr/>
            </a:pPr>
            <a:r>
              <a:rPr lang="sl-SI" sz="2400" dirty="0"/>
              <a:t>dokazati ili bar učiniti vjerovatnim postojanje činjenica i razloga koji se tiču pravnog interesa na podnošenje žalbe;</a:t>
            </a:r>
            <a:endParaRPr lang="bs-Latn-BA" sz="2400" dirty="0"/>
          </a:p>
          <a:p>
            <a:pPr>
              <a:defRPr/>
            </a:pPr>
            <a:r>
              <a:rPr lang="sl-SI" sz="2400" dirty="0"/>
              <a:t>u žalbi iznijeti sve činjenice na kojim zasniva svoje zahtjeve ili odluke ili postupke, radnje ili nečinjenja, te </a:t>
            </a:r>
            <a:r>
              <a:rPr lang="sl-SI" sz="2400" u="wavy" dirty="0"/>
              <a:t>predložiti dokaze</a:t>
            </a:r>
            <a:r>
              <a:rPr lang="sl-SI" sz="2400" dirty="0"/>
              <a:t> kojima se te činjenice utvrđuju,</a:t>
            </a:r>
            <a:endParaRPr lang="bs-Latn-BA" sz="2400" dirty="0"/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sl-SI" sz="2400" dirty="0"/>
              <a:t>a sve u skladu sa članom 102. st. (1) i (3) ZJN. </a:t>
            </a:r>
            <a:endParaRPr lang="bs-Latn-BA" sz="2400" dirty="0"/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endParaRPr lang="bs-Latn-BA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bs-Latn-BA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5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940966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ea typeface="Tahoma" pitchFamily="34" charset="0"/>
                <a:cs typeface="Tahoma" pitchFamily="34" charset="0"/>
              </a:rPr>
              <a:t>Pravna zaštita u postupcima javnih nabavki u Bosni i Hercegovini</a:t>
            </a:r>
            <a: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s-Latn-BA" sz="3100" b="1" dirty="0">
                <a:latin typeface="Arial Narrow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s-Latn-BA" sz="2400" dirty="0"/>
              <a:t>ŽALILAC</a:t>
            </a:r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endParaRPr lang="sl-SI" sz="2400" dirty="0"/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r>
              <a:rPr lang="sl-SI" sz="2400" dirty="0"/>
              <a:t>Žalilac je obvezan dostaviti dokaz o uplati naknade za pokretanje žalbenog postupka (i dokaz o uplati administrativne takse), </a:t>
            </a:r>
            <a:r>
              <a:rPr lang="sl-SI" sz="2400" u="sng" dirty="0"/>
              <a:t>u roku</a:t>
            </a:r>
            <a:r>
              <a:rPr lang="sl-SI" sz="2400" dirty="0"/>
              <a:t> (</a:t>
            </a:r>
            <a:r>
              <a:rPr lang="sl-SI" sz="2400" i="1" dirty="0"/>
              <a:t>tri dana</a:t>
            </a:r>
            <a:r>
              <a:rPr lang="sl-SI" sz="2400" dirty="0"/>
              <a:t>)  od prijema dopisa URŽ-a kojim se nalaže žaliocu da upotpuni žalbu plaćanjem naknade („podnesak nepotpun“)</a:t>
            </a:r>
          </a:p>
          <a:p>
            <a:pPr marL="82550" indent="0" algn="just">
              <a:buNone/>
              <a:defRPr/>
            </a:pPr>
            <a:endParaRPr lang="sl-SI" sz="2400" dirty="0"/>
          </a:p>
          <a:p>
            <a:pPr marL="82550" indent="0" algn="just">
              <a:buNone/>
              <a:defRPr/>
            </a:pPr>
            <a:endParaRPr lang="bs-Latn-BA" sz="2400" dirty="0"/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endParaRPr lang="bs-Latn-BA" sz="2400" dirty="0"/>
          </a:p>
          <a:p>
            <a:pPr marL="425450" algn="just">
              <a:buFont typeface="Wingdings" panose="05000000000000000000" pitchFamily="2" charset="2"/>
              <a:buChar char="Ø"/>
              <a:defRPr/>
            </a:pPr>
            <a:endParaRPr lang="bs-Latn-BA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bs-Latn-BA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63A5-A76A-496F-BBA2-ABE69D2D945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1631</Words>
  <Application>Microsoft Office PowerPoint</Application>
  <PresentationFormat>On-screen Show (4:3)</PresentationFormat>
  <Paragraphs>219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Arial Narrow</vt:lpstr>
      <vt:lpstr>Calibri</vt:lpstr>
      <vt:lpstr>Georgia</vt:lpstr>
      <vt:lpstr>Tahoma</vt:lpstr>
      <vt:lpstr>Times New Roman</vt:lpstr>
      <vt:lpstr>Wingdings</vt:lpstr>
      <vt:lpstr>Wingdings 2</vt:lpstr>
      <vt:lpstr>Office Theme</vt:lpstr>
      <vt:lpstr>1_Office Theme</vt:lpstr>
      <vt:lpstr> Pravna zaštita u postupcima javnih nabavki u Bosni i Hercegovini  </vt:lpstr>
      <vt:lpstr>Pravna zaštita u postupcima javnih nabavki u Bosni i Hercegovini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ponuđača u postupcima javnih nabavki u Bosni i Hercegovini  </vt:lpstr>
      <vt:lpstr>   Pravna zaštita u postupcima javnih nabavki u Bosni i Hercegovini   </vt:lpstr>
      <vt:lpstr>   Pravna zaštita u postupcima javnih nabavki u Bosni i Hercegovini   </vt:lpstr>
      <vt:lpstr>   Pravna zaštita u postupcima javnih nabavki u Bosni i Hercegovini 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 Pravna zaštita u postupcima javnih nabavki u Bosni i Hercegovini  </vt:lpstr>
      <vt:lpstr>  Pravna zaštita u postupcima javnih nabavki u Bosni i Hercegovini  </vt:lpstr>
      <vt:lpstr> 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  Pravna zaštita u postupcima javnih nabavki u Bosni i Hercegovini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Procurement Agency of Bosnia and Herzegovina</dc:title>
  <dc:creator>Dario</dc:creator>
  <cp:lastModifiedBy>User</cp:lastModifiedBy>
  <cp:revision>193</cp:revision>
  <dcterms:created xsi:type="dcterms:W3CDTF">2012-04-04T18:34:00Z</dcterms:created>
  <dcterms:modified xsi:type="dcterms:W3CDTF">2019-11-27T22:06:36Z</dcterms:modified>
</cp:coreProperties>
</file>